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2" r:id="rId3"/>
  </p:sldMasterIdLst>
  <p:notesMasterIdLst>
    <p:notesMasterId r:id="rId45"/>
  </p:notesMasterIdLst>
  <p:handoutMasterIdLst>
    <p:handoutMasterId r:id="rId46"/>
  </p:handoutMasterIdLst>
  <p:sldIdLst>
    <p:sldId id="393" r:id="rId4"/>
    <p:sldId id="389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39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EEB436B-104D-4B5E-A870-71E7A96FD766}">
          <p14:sldIdLst>
            <p14:sldId id="393"/>
            <p14:sldId id="389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</p14:sldIdLst>
        </p14:section>
        <p14:section name="Need" id="{BBE3C60D-F297-4631-A903-1BAA82CD679A}">
          <p14:sldIdLst>
            <p14:sldId id="413"/>
            <p14:sldId id="414"/>
            <p14:sldId id="415"/>
            <p14:sldId id="416"/>
            <p14:sldId id="439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</p14:sldIdLst>
        </p14:section>
        <p14:section name="Market Opportunity" id="{464CC5A9-D2D3-4998-9AB2-7972AE58D895}">
          <p14:sldIdLst/>
        </p14:section>
        <p14:section name="Go-to-Market Strategy" id="{FAAD990C-C288-417A-A84A-2C456547AB84}">
          <p14:sldIdLst/>
        </p14:section>
        <p14:section name="The Team" id="{6DE280A7-F319-4F38-8508-8AB64DEC877A}">
          <p14:sldIdLst/>
        </p14:section>
        <p14:section name="Summary and Close" id="{9DF5F1B7-9ACA-45E0-8DC9-CFBD145ECA96}">
          <p14:sldIdLst/>
        </p14:section>
        <p14:section name="Appendices" id="{4A9E0DAE-661B-4644-8542-413BE6A734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Linger" initials="RL" lastIdx="1" clrIdx="0">
    <p:extLst>
      <p:ext uri="{19B8F6BF-5375-455C-9EA6-DF929625EA0E}">
        <p15:presenceInfo xmlns:p15="http://schemas.microsoft.com/office/powerpoint/2012/main" userId="65a7d49ad1d656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EAF2FA"/>
    <a:srgbClr val="D9E3F3"/>
    <a:srgbClr val="C9FFE1"/>
    <a:srgbClr val="002060"/>
    <a:srgbClr val="338AB1"/>
    <a:srgbClr val="516985"/>
    <a:srgbClr val="69FFAD"/>
    <a:srgbClr val="A0B8E0"/>
    <a:srgbClr val="71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8" autoAdjust="0"/>
    <p:restoredTop sz="82446" autoAdjust="0"/>
  </p:normalViewPr>
  <p:slideViewPr>
    <p:cSldViewPr snapToGrid="0">
      <p:cViewPr varScale="1">
        <p:scale>
          <a:sx n="47" d="100"/>
          <a:sy n="47" d="100"/>
        </p:scale>
        <p:origin x="1228" y="44"/>
      </p:cViewPr>
      <p:guideLst>
        <p:guide orient="horz" pos="1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5272"/>
    </p:cViewPr>
  </p:sorterViewPr>
  <p:notesViewPr>
    <p:cSldViewPr snapToGrid="0">
      <p:cViewPr varScale="1">
        <p:scale>
          <a:sx n="80" d="100"/>
          <a:sy n="80" d="100"/>
        </p:scale>
        <p:origin x="391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4776D5-802F-4E77-8FDA-786AF77A44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DF11B-B87A-41D1-9105-03EA11B7F2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F33E-4E8C-4EF4-90A0-543F69F96328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80D24-8A1E-4F8C-B320-965BED5AAB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79B98-D8B2-4AF8-8313-CFABE953C6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BC945-08FE-4BB5-A9B0-C28B516F1A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0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A39C-E206-46EA-AC97-5D5725654E25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8FEF-4C64-4C17-A47D-4C3D50A46C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1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4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4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1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8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47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61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9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35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3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30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76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76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39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10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60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92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56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7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4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6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30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58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83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97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226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68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89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94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153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8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565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647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6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7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4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2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3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D8FEF-4C64-4C17-A47D-4C3D50A46CE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0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DACB-8343-44B6-8966-9E42E1F3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53500" y="6413500"/>
            <a:ext cx="3067050" cy="365125"/>
          </a:xfrm>
        </p:spPr>
        <p:txBody>
          <a:bodyPr/>
          <a:lstStyle>
            <a:lvl1pPr algn="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9F983-17F8-4020-9C0B-59C3D346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0200" y="6384925"/>
            <a:ext cx="1371600" cy="365125"/>
          </a:xfrm>
        </p:spPr>
        <p:txBody>
          <a:bodyPr/>
          <a:lstStyle>
            <a:lvl1pPr algn="ctr">
              <a:defRPr/>
            </a:lvl1pPr>
          </a:lstStyle>
          <a:p>
            <a:fld id="{C398B218-9D98-4551-8067-A72677176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CD2DE-ABD0-40DD-9D81-8689001D6128}"/>
              </a:ext>
            </a:extLst>
          </p:cNvPr>
          <p:cNvSpPr/>
          <p:nvPr userDrawn="1"/>
        </p:nvSpPr>
        <p:spPr>
          <a:xfrm>
            <a:off x="0" y="-30741"/>
            <a:ext cx="12192000" cy="9070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4B4323AD-3DCF-409F-A8D8-A9595091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6" y="54070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323E-08C2-416A-AD24-3270EBDD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7E39C-FDDF-4F50-830F-207961561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94DD8-018F-44F2-A19B-A560EC91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6D25-D18E-4A82-B77F-D91E41D1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F0EA-B96F-48D1-8CAD-766B373D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1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132A0C-6900-45A7-93DD-560DC0AFD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42D7F-7429-43EE-AA5B-937F8E364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D1D8-1B31-4FD9-A088-47D1CA4A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7735-2D17-4F51-AF80-70437B84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B6B34-8308-4003-9A64-85EB7EEF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2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0169-9741-4702-B341-5BEFBD177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97CA0-3836-4448-A1B4-325D24314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4A0C1-90CE-4A65-B99C-851BEDA8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D5FE7-0D2F-4AD1-92B7-849E6CEB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8836-1F4A-462F-9238-3D67B2CD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8470-D07B-49BE-AE13-EDCBF364B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9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E6D6-2029-446F-B543-F137CDBE6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AE149-9E78-4BF0-9611-EB749CE0F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8A067-7BB4-47AE-8E33-82374F4F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6192-147D-4E86-A588-DBB1A137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820C-CFD0-4401-9E4A-7E1ACA55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4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3A4-0F12-479D-80BD-4DB4E498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EF928-4BF5-4A01-818A-88DBD6E35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577C-354B-4EB5-ABF2-22DD8A74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061E-4208-4A69-AAB2-F6D618A8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5F8D7-327E-47F0-91AD-099C035E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AA1D-283C-45F1-993C-0FD6B7E6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EC3B-65CE-4A8A-8926-FF11D875F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08BBA-CAA9-417A-97D8-07B92856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FC0A-781D-4E42-A37A-FE4D9969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FBFD2-2E5B-4F8C-BC26-8A6EDDF0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9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7974-E165-4A28-B815-F490EBB9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350A-C9B4-439D-93B2-5CBA2284F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05EB9-F5B0-4339-9F19-0180B22D9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8D067-99D7-4D5E-92B4-6B96CC1F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93AF7-C541-4839-920B-892E36AB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9096-A559-40E3-8737-8006D379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4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666B-6A9C-4D99-9897-70805428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776C1-BD7E-44EF-9D5C-735834F73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53C9-715A-4B91-92E7-FB874CED1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9F661-53EA-4710-82E5-EEF91855B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078C1-5D69-4A1A-9908-8D022D3FF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91634C-FF85-488D-BEF3-D0D7404B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04AA4-F24C-419D-89F1-7B187F46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6474C-8B75-42D6-9DEE-3C962951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2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867F-24C7-4BB3-99DE-33287775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964AF-46C0-4C3D-A028-C3C491BC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E3EC3-2253-4DB2-9DA3-E28C2E6C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67BC3-BC62-42A8-8781-D8396852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48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73EBA-D2F4-445B-9B38-049F93C6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EB017-4821-4B16-84FD-5E53F7DA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090D5-99D4-417D-8DD8-26158023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1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E125-FF00-4F6A-93F0-5164E35C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52C2-F307-4412-980E-9D9C0D44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A5D1C-25E7-437C-9421-4B1FBFCB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EA638-8258-4F59-AD6D-3F034B08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EC51-F6FA-4787-8E35-E2C4E142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7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410E-D246-4994-A716-667F8454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DCB9-1A27-4870-BC8F-9B66AEC6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466C9-881F-48EF-AE95-8782ED76B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633E5-8852-4FD3-8915-97121087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337BE-8048-46F8-A42A-DE7D854D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69115-5D0F-4A08-A2C4-C6B834CB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55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D616-9E54-4E1A-830C-2E278713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01788-01D1-4AEA-B700-C9BBBF9AA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0C02E-D0E3-4400-8844-DBA2FCF0B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B4D76-3A54-4916-9A6F-145781B1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5FE13-B95E-4050-8E65-9725AC65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EADBA-BF5A-497D-9F58-AFF3476E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2F74-34D0-40F4-903E-328F7072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9637E-CA8C-4868-A763-5C34D63B2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56046-A99A-4024-A25F-CDB57704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5504E-1C8C-4D0C-9BFF-7E488B5C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F4139-1E12-41C1-B255-2088AC65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3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9FB90-9A2E-45B7-89E0-D7FDF9159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B99E7-0BDE-4108-B27F-7DC1E745D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9C348-4D60-4F68-85FE-9FEB42DE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5ADA9-6B44-44F6-891C-D1A7FC00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8428-C879-4253-8B85-C4EE2169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58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5FDA-F73C-494C-990B-A74C514C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3B0B8-BC47-47F4-9352-771900FF7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3300C-02BE-4E5D-9037-953F0933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4E7FF-F54B-4ADC-B1E3-597C5F36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7D0D0-E1EF-4F47-A0A0-535BED4C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71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78F-FEA7-43E0-A7E3-A64CFE2B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6950-F11A-480D-B0F7-21561CF3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E88BD-F8F9-4EC2-A3D9-4EB4821D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AFB0-F5B4-4AEC-A7F7-51352B08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A5A9-EB33-470F-8B09-BC52FFA0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49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C664-DDE7-43C7-AB15-63A5EEE0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41FAF-C8EE-4EC0-9B4E-49EFEE62B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B8D4-FE53-46A2-81BA-167323E1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58F9-F19D-4A61-8CBB-748686A7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F0F25-4D47-4CF5-BBDB-127F85B5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56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A4E4-CB94-4D56-95B0-314C4F4F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B15D5-43E8-48B4-AA1D-39B0D7E0B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B73E5-E5D9-4062-B2B0-F72B1C1C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DEFD1-4837-473B-AAF5-C87DA8B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6707E-40F8-45E9-9E9D-2FBF2192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8499F-7C0C-45A9-93CF-C6CE440A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28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F797-46DB-4FB8-8032-CB6776EE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5A83B-E312-4883-9026-A95401B9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3AC1D-0EA5-4B7A-AB98-6A1B8D4CF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77C48-7877-4737-BFAC-7975FED73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CE5C7-3668-4AB9-AAAD-7DE9EAFE2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B9BEC-DD4B-4041-AC1F-5DFB1A8D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83C31-ABC9-4F06-A097-673F49FC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D4881-7696-496C-A3CE-28479923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68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F71C-9BBA-4828-9008-2FC96217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975F9-DFB8-4022-B640-BF9FB674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61F07-6B79-447D-A0DB-A85D614C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256F9-22A9-451C-A5E2-3D92106A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2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6CC9-8CDD-4DAC-9CEB-72499C53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CEDF0-7961-414E-89EF-1A26FA71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AA8F0-A34D-45BA-903B-3623A08A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AF309-6839-45C4-B785-8AF9059E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2321F-DCDF-4D41-A4B0-9BA6309D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15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6F0DE-9A89-4009-9F80-D244E711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3613E-4604-482A-85FC-7B4E60F9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42121-A347-4EAD-906F-A2F1D47D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9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76B0-E0C3-4920-9776-225199D0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EECA-341E-43CB-8F20-1B6A587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85544-8A9E-4F1D-B09C-1E91B4341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EE574-0631-48F9-85C0-A46E2140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FC8CA-7019-462D-90C3-543BF8B2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069C1-48A2-446E-A020-2DF07D58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50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5F5C-419F-4105-9FD8-B3BA1E5E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F1ABDA-726C-4BFE-88B3-22F47F576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48FA1-1C13-4E26-9AD2-4F8B1E4F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F6606-B894-4984-916D-6F06DC77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19735-FF1B-48BB-9248-5E246617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470AF-725C-4C1C-8640-A5D04949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00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497B-989F-4636-8334-B4A33E7B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30F45-B74B-4505-B6F2-5F0688362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D89C-A34A-41EF-9E0E-13ECC516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B8E12-F2B5-461F-A373-707C965D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A601-3FF6-4DCF-8369-B2E8573D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15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A3FC9-B7A3-477A-B029-9BE759C6F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CA0AA-D665-47C0-9F6A-65C2BD1CA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57C2-3616-44C1-ABF3-CA107027F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6FB32-4A77-4988-AE7D-EE0357CF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5B4FB-5F25-49ED-9C48-44A04E1F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19D5-94DD-45A3-ABF2-5D87B34C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50CCD-7F95-435A-8F0C-A1C3AF190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A726D-B800-4D61-A4F0-3E61DB36F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16243-162F-4148-9EFF-F5204D33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C6888-739B-411A-B54D-86BA47DA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0DF16-F573-4C07-B074-8393AD89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B8DB-3D6F-4816-985C-2B4E8A50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577F-1F64-40A3-BA03-5A2FAC8A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2AFBE-2154-4E02-9FDA-F52E51BEF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401F8-C728-481A-B16A-DC2F2173C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9F81D-D653-471C-AA96-07AC8EF18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1F7AD-0B2E-4A61-9B76-C8CE0A27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36877-62F8-495B-A9A0-E9CFB18C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26C70-B88A-45A5-AF62-FFF1C7B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0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C4A4-A455-48B9-A82B-C037F3FF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E166D-D479-47E8-AA6F-333D04BD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15D1D-6D4F-4B73-8A27-AEFA173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BEFAB-4444-4361-9FDE-9A4212CF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E001B-F5A8-4E9B-A25F-90956C6B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45EE5-45EB-47B5-A670-CD8C11AF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AD491-40D0-4949-B038-CBF08BD7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ECFB-4605-44B3-A91D-52C52620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B77E4-4F8A-4820-9C89-A3BCD66C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163FF-FF6F-4AE1-BCAC-19D0E5D82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A04FB-5ABA-44B7-BB20-EE262F52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E0EE9-8EC9-4FDD-8624-53F2DA83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8E86C-6D3C-4D84-92CB-0D4C6F50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9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D06CF-22B6-48C0-9577-104E6FE0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9D9CD-D698-440B-851B-09F3DE9FB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84281-7EBC-4E21-AF44-D809809FA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89F9D-AB01-4600-9ABE-E696317C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E9A40-A7B6-4E0A-9EDE-DFC9B2EE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Software Assurance Labs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38502-0D8F-4799-AD1A-24389973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0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C718C-CE48-4CA7-9AC6-9E1F6929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0AFBA-B3F7-4AE1-8707-8ACCA97D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B653-C31D-4C6F-82AC-4C053637D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3C917-3ACE-4A5B-AC6A-A44DBB1B8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93E5F-A420-40D4-9F31-C94F7B5F5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8B218-9D98-4551-8067-A72677176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2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72B62-579E-47BD-838B-A8EBDDDB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C8454-89A2-46B4-8DE6-D88B8EE2E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3016-6BD3-4854-A9F0-32B4A1A2D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401B-0C5F-423E-81A1-61071692698E}" type="datetimeFigureOut">
              <a:rPr lang="en-US" smtClean="0"/>
              <a:t>10/15/2022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683D1-C941-4956-8FEA-767595977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D837-471A-4B62-9F3E-5878558DA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71D3-8729-4B77-95A4-26FB95E8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E9201-292F-4B0F-BF34-A059428F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FF660-D3B2-42F7-AD4B-D738D60E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FDA1A-BB34-4E3F-92FC-6CE683A70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2CA2-FABE-4326-B58B-6526AD712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2022 Software Assurance Labs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1536-FF2D-48B8-8B2E-D7B914963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0CF0-B717-4666-B135-452E7684C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8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45C9-4B4E-42AA-A194-FE3E9B77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7994" y="762733"/>
            <a:ext cx="7344912" cy="2756474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Function Extraction™: </a:t>
            </a:r>
            <a:br>
              <a:rPr lang="en-US" sz="5400" b="1" dirty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Mapping Programs into Mathematica Equations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D3E6A8C-52FF-4D52-84B3-959EFF6C805B}"/>
              </a:ext>
            </a:extLst>
          </p:cNvPr>
          <p:cNvSpPr txBox="1">
            <a:spLocks/>
          </p:cNvSpPr>
          <p:nvPr/>
        </p:nvSpPr>
        <p:spPr>
          <a:xfrm>
            <a:off x="-105338" y="4359262"/>
            <a:ext cx="4421620" cy="14592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latin typeface="+mj-lt"/>
              </a:rPr>
              <a:t>AssuranceLabs, Inc.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Gaithersburg, Maryland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September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0A37A-7700-42EC-AD58-99404443280C}"/>
              </a:ext>
            </a:extLst>
          </p:cNvPr>
          <p:cNvSpPr txBox="1"/>
          <p:nvPr/>
        </p:nvSpPr>
        <p:spPr>
          <a:xfrm>
            <a:off x="5122176" y="6433611"/>
            <a:ext cx="1947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Confidential and Proprietary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F42FA5-C6FE-4FB7-AAC0-12C06E7C5DFE}"/>
              </a:ext>
            </a:extLst>
          </p:cNvPr>
          <p:cNvGrpSpPr/>
          <p:nvPr/>
        </p:nvGrpSpPr>
        <p:grpSpPr>
          <a:xfrm>
            <a:off x="155314" y="451543"/>
            <a:ext cx="3907719" cy="3907719"/>
            <a:chOff x="812539" y="451543"/>
            <a:chExt cx="3907719" cy="3907719"/>
          </a:xfrm>
        </p:grpSpPr>
        <p:pic>
          <p:nvPicPr>
            <p:cNvPr id="6" name="Picture 5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D534E9F7-CC21-4760-AD85-E015332E7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" b="3"/>
            <a:stretch/>
          </p:blipFill>
          <p:spPr>
            <a:xfrm>
              <a:off x="812539" y="451543"/>
              <a:ext cx="3907719" cy="3907719"/>
            </a:xfrm>
            <a:custGeom>
              <a:avLst/>
              <a:gdLst/>
              <a:ahLst/>
              <a:cxnLst/>
              <a:rect l="l" t="t" r="r" b="b"/>
              <a:pathLst>
                <a:path w="3741748" h="3741748">
                  <a:moveTo>
                    <a:pt x="1870874" y="0"/>
                  </a:moveTo>
                  <a:cubicBezTo>
                    <a:pt x="2904129" y="0"/>
                    <a:pt x="3741748" y="837619"/>
                    <a:pt x="3741748" y="1870874"/>
                  </a:cubicBezTo>
                  <a:cubicBezTo>
                    <a:pt x="3741748" y="2904129"/>
                    <a:pt x="2904129" y="3741748"/>
                    <a:pt x="1870874" y="3741748"/>
                  </a:cubicBezTo>
                  <a:cubicBezTo>
                    <a:pt x="837619" y="3741748"/>
                    <a:pt x="0" y="2904129"/>
                    <a:pt x="0" y="1870874"/>
                  </a:cubicBezTo>
                  <a:cubicBezTo>
                    <a:pt x="0" y="837619"/>
                    <a:pt x="837619" y="0"/>
                    <a:pt x="1870874" y="0"/>
                  </a:cubicBezTo>
                  <a:close/>
                </a:path>
              </a:pathLst>
            </a:cu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6DC4DA-536E-4B85-AC02-75E7BCB56AFF}"/>
                </a:ext>
              </a:extLst>
            </p:cNvPr>
            <p:cNvSpPr/>
            <p:nvPr/>
          </p:nvSpPr>
          <p:spPr>
            <a:xfrm>
              <a:off x="1267719" y="3552825"/>
              <a:ext cx="2989956" cy="295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ED87E-901D-48DC-BFE9-C8259F0A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8470-D07B-49BE-AE13-EDCBF364B95E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28374-EF73-84CD-BA99-1245FAC145D5}"/>
              </a:ext>
            </a:extLst>
          </p:cNvPr>
          <p:cNvSpPr txBox="1"/>
          <p:nvPr/>
        </p:nvSpPr>
        <p:spPr>
          <a:xfrm>
            <a:off x="4518213" y="3519207"/>
            <a:ext cx="7034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002060"/>
                </a:solidFill>
              </a:rPr>
              <a:t>Hessamaldin</a:t>
            </a:r>
            <a:r>
              <a:rPr lang="en-US" sz="2400" dirty="0">
                <a:solidFill>
                  <a:srgbClr val="002060"/>
                </a:solidFill>
              </a:rPr>
              <a:t> Mohammadi (NJIT)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 err="1">
                <a:solidFill>
                  <a:srgbClr val="002060"/>
                </a:solidFill>
              </a:rPr>
              <a:t>Wided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Ghardallou</a:t>
            </a:r>
            <a:r>
              <a:rPr lang="en-US" sz="2400" dirty="0">
                <a:solidFill>
                  <a:srgbClr val="002060"/>
                </a:solidFill>
              </a:rPr>
              <a:t> (Univ of Sousse)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Richard Linger (</a:t>
            </a:r>
            <a:r>
              <a:rPr lang="en-US" sz="2400" dirty="0" err="1">
                <a:solidFill>
                  <a:srgbClr val="002060"/>
                </a:solidFill>
              </a:rPr>
              <a:t>AssuranceLabs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Ali Mili (NJIT)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7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127D2783-9EF1-B39E-3498-39CED119A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515" y="1216550"/>
            <a:ext cx="8205970" cy="51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40C5-2AF3-B96E-79C8-4147C0F04507}"/>
              </a:ext>
            </a:extLst>
          </p:cNvPr>
          <p:cNvSpPr txBox="1">
            <a:spLocks/>
          </p:cNvSpPr>
          <p:nvPr/>
        </p:nvSpPr>
        <p:spPr>
          <a:xfrm>
            <a:off x="1563757" y="940903"/>
            <a:ext cx="9772807" cy="54440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Symbolic Execution of C-like Programs</a:t>
            </a:r>
          </a:p>
          <a:p>
            <a:r>
              <a:rPr lang="en-US" dirty="0"/>
              <a:t>From Source Code to Program Functions</a:t>
            </a:r>
          </a:p>
          <a:p>
            <a:r>
              <a:rPr lang="en-US" b="1" dirty="0">
                <a:solidFill>
                  <a:srgbClr val="00B0F0"/>
                </a:solidFill>
              </a:rPr>
              <a:t>Computing Loop Functions</a:t>
            </a:r>
          </a:p>
          <a:p>
            <a:r>
              <a:rPr lang="en-US" dirty="0"/>
              <a:t>Computing Program Functions</a:t>
            </a:r>
          </a:p>
          <a:p>
            <a:r>
              <a:rPr lang="en-US" dirty="0"/>
              <a:t>Generic Recognizers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0158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3B4C336-EFB1-CB25-ECD0-D2545D090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235" y="1158767"/>
                <a:ext cx="10333383" cy="483121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/>
                  <a:t>The Big Elephant in the Room: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   </a:t>
                </a:r>
                <a:r>
                  <a:rPr lang="en-US" sz="3600" i="1" dirty="0"/>
                  <a:t>Loops, of course.</a:t>
                </a:r>
                <a:endParaRPr lang="en-US" sz="36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  How do we compute loop functions?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32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   Invariant Relations:  w:  while (t) {b}.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/>
                  <a:t>      T:  vector defined by (t).  B:  function of {b}.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600" dirty="0"/>
                  <a:t>      R is an invariant relation for w:   reflexive transitive superset of </a:t>
                </a:r>
                <a14:m>
                  <m:oMath xmlns:m="http://schemas.openxmlformats.org/officeDocument/2006/math">
                    <m:r>
                      <a:rPr lang="en-US" sz="36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3B4C336-EFB1-CB25-ECD0-D2545D090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35" y="1158767"/>
                <a:ext cx="10333383" cy="4831215"/>
              </a:xfrm>
              <a:prstGeom prst="rect">
                <a:avLst/>
              </a:prstGeom>
              <a:blipFill>
                <a:blip r:embed="rId3"/>
                <a:stretch>
                  <a:fillRect l="-1829" t="-3026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27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6A915-918B-3B39-DA38-435BF685FE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8" y="1245704"/>
                <a:ext cx="10637785" cy="50636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The Big Elephant in the Room: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  </a:t>
                </a:r>
                <a:r>
                  <a:rPr lang="en-US" i="1" dirty="0"/>
                  <a:t>Loops, of course.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  How do we compute loop functions?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  Invariant Relations:  w:  while (t) {b}.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T:  vector defined by (t).  B:  function of {b}.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      R is an invariant relation for w:  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reflexive transitive superset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6A915-918B-3B39-DA38-435BF685F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1245704"/>
                <a:ext cx="10637785" cy="5063656"/>
              </a:xfrm>
              <a:prstGeom prst="rect">
                <a:avLst/>
              </a:prstGeom>
              <a:blipFill>
                <a:blip r:embed="rId3"/>
                <a:stretch>
                  <a:fillRect l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64860-378B-2AD3-AE73-F552825F8F2A}"/>
              </a:ext>
            </a:extLst>
          </p:cNvPr>
          <p:cNvCxnSpPr>
            <a:cxnSpLocks/>
          </p:cNvCxnSpPr>
          <p:nvPr/>
        </p:nvCxnSpPr>
        <p:spPr>
          <a:xfrm flipV="1">
            <a:off x="8438321" y="1810439"/>
            <a:ext cx="0" cy="196974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32D396-72D4-C21D-DF25-3732F238B740}"/>
              </a:ext>
            </a:extLst>
          </p:cNvPr>
          <p:cNvCxnSpPr/>
          <p:nvPr/>
        </p:nvCxnSpPr>
        <p:spPr>
          <a:xfrm>
            <a:off x="8401953" y="3780183"/>
            <a:ext cx="257423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D8E13C6-D2F1-DB44-2275-92CE7C7B6CC9}"/>
              </a:ext>
            </a:extLst>
          </p:cNvPr>
          <p:cNvSpPr/>
          <p:nvPr/>
        </p:nvSpPr>
        <p:spPr>
          <a:xfrm>
            <a:off x="9028518" y="1895923"/>
            <a:ext cx="1244906" cy="188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F0E4F0-4481-F8CB-63CD-922703A91C01}"/>
              </a:ext>
            </a:extLst>
          </p:cNvPr>
          <p:cNvCxnSpPr/>
          <p:nvPr/>
        </p:nvCxnSpPr>
        <p:spPr>
          <a:xfrm>
            <a:off x="9028518" y="3894542"/>
            <a:ext cx="12449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65D65E-2401-FDE3-1ABE-18651F62868C}"/>
              </a:ext>
            </a:extLst>
          </p:cNvPr>
          <p:cNvSpPr txBox="1"/>
          <p:nvPr/>
        </p:nvSpPr>
        <p:spPr>
          <a:xfrm>
            <a:off x="9504785" y="2652061"/>
            <a:ext cx="363555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05803A-0482-59EF-5C49-AABBD4F1274F}"/>
              </a:ext>
            </a:extLst>
          </p:cNvPr>
          <p:cNvSpPr txBox="1"/>
          <p:nvPr/>
        </p:nvSpPr>
        <p:spPr>
          <a:xfrm>
            <a:off x="9650971" y="3945956"/>
            <a:ext cx="247184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9038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7D397A-F518-8312-6428-FA8DF4CC96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8928" y="1166191"/>
                <a:ext cx="10452255" cy="521873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Intuitive Significance: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  An invariant relation is a binary relation between states s and s’ 	that are separated by an arbitrary number of iterations.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Theoretical Significance: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  If R is an invariant relation of  w:  while (t) {b}</a:t>
                </a:r>
              </a:p>
              <a:p>
                <a:pPr marL="128016" lvl="1" indent="0">
                  <a:buFont typeface="Arial" panose="020B0604020202020204" pitchFamily="34" charset="0"/>
                  <a:buNone/>
                </a:pPr>
                <a:r>
                  <a:rPr lang="en-US" dirty="0"/>
                  <a:t>	then W, the function of w, satisfies the following condition:</a:t>
                </a:r>
              </a:p>
              <a:p>
                <a:pPr marL="128016" lvl="1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  </m:t>
                    </m:r>
                    <m:r>
                      <a:rPr lang="en-US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∩</m:t>
                    </m:r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</m:acc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128016" lvl="1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128016" lvl="1" indent="0">
                  <a:buFont typeface="Arial" panose="020B0604020202020204" pitchFamily="34" charset="0"/>
                  <a:buNone/>
                </a:pPr>
                <a:r>
                  <a:rPr lang="en-US" dirty="0"/>
                  <a:t>To compute the function of the loop:  find invariant relations, take their intersection.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7D397A-F518-8312-6428-FA8DF4CC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928" y="1166191"/>
                <a:ext cx="10452255" cy="5218734"/>
              </a:xfrm>
              <a:prstGeom prst="rect">
                <a:avLst/>
              </a:prstGeom>
              <a:blipFill>
                <a:blip r:embed="rId3"/>
                <a:stretch>
                  <a:fillRect l="-1166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54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76965-CDFB-1D88-2E56-7D61D337CC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5704" y="1287871"/>
                <a:ext cx="10240619" cy="4914145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/>
                  <a:t>Illustrative Example: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/>
                  <a:t>Invariant Relations: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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,</m:t>
                            </m:r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′</m:t>
                            </m:r>
                          </m:e>
                        </m:d>
                      </m:e>
                    </m:d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sz="3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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,</m:t>
                            </m:r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′</m:t>
                            </m:r>
                          </m:e>
                        </m:d>
                      </m:e>
                    </m:d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′}.</m:t>
                    </m:r>
                  </m:oMath>
                </a14:m>
                <a:endParaRPr lang="en-US" sz="3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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,</m:t>
                            </m:r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′</m:t>
                            </m:r>
                          </m:e>
                        </m:d>
                      </m:e>
                    </m:d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sz="36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76965-CDFB-1D88-2E56-7D61D337C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04" y="1287871"/>
                <a:ext cx="10240619" cy="4914145"/>
              </a:xfrm>
              <a:prstGeom prst="rect">
                <a:avLst/>
              </a:prstGeom>
              <a:blipFill>
                <a:blip r:embed="rId3"/>
                <a:stretch>
                  <a:fillRect l="-178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B9B6FB-D55A-965D-ABB0-246A56260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02961"/>
              </p:ext>
            </p:extLst>
          </p:nvPr>
        </p:nvGraphicFramePr>
        <p:xfrm>
          <a:off x="4532243" y="1912362"/>
          <a:ext cx="6860209" cy="128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209">
                  <a:extLst>
                    <a:ext uri="{9D8B030D-6E8A-4147-A177-3AD203B41FA5}">
                      <a16:colId xmlns:a16="http://schemas.microsoft.com/office/drawing/2014/main" val="2558405662"/>
                    </a:ext>
                  </a:extLst>
                </a:gridCol>
              </a:tblGrid>
              <a:tr h="128141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int n, f, k;</a:t>
                      </a:r>
                    </a:p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while (k!=n+1) {f=f*k; k=k+1;}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6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A79917-52E0-1769-E526-497C6D3F36CA}"/>
              </a:ext>
            </a:extLst>
          </p:cNvPr>
          <p:cNvSpPr txBox="1">
            <a:spLocks/>
          </p:cNvSpPr>
          <p:nvPr/>
        </p:nvSpPr>
        <p:spPr>
          <a:xfrm>
            <a:off x="1524001" y="1423811"/>
            <a:ext cx="10117836" cy="47119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Uses of Invariant Relations: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Compute the function of a loop.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Compute Loops Invariants, for a given pre-specification.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Compute the termination / abort-freedom condition of a loop.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Sufficient condition of Correctness (subsumes the spec).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Sufficient condition of Incorrectness (contradicts the spec).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Repair incorrect loops.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Compute Weakest preconditions/ strongest postconditions.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952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06303-1638-77EF-7F73-DD971265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EEDB7-8089-342B-5C40-89B207619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62014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/>
              <a:t>Invariant Relations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9C6CD-D221-BF8F-FF1E-BFA0FD249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2249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dirty="0"/>
              <a:t>Invariant Assertions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B89576AE-9322-5E06-C432-01646B192A6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6612" y="2398643"/>
                <a:ext cx="5160963" cy="37910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000" dirty="0"/>
                  <a:t>Intrinsic to the loop</a:t>
                </a:r>
              </a:p>
              <a:p>
                <a:endParaRPr lang="en-US" sz="3000" dirty="0"/>
              </a:p>
              <a:p>
                <a:r>
                  <a:rPr lang="en-US" sz="3000" dirty="0"/>
                  <a:t>Reflects loop as written</a:t>
                </a:r>
              </a:p>
              <a:p>
                <a:endParaRPr lang="en-US" sz="3000" dirty="0"/>
              </a:p>
              <a:p>
                <a:r>
                  <a:rPr lang="en-US" sz="3000" dirty="0"/>
                  <a:t>Monotonic search:  smaller and smaller</a:t>
                </a:r>
              </a:p>
              <a:p>
                <a:endParaRPr lang="en-US" sz="3000" dirty="0"/>
              </a:p>
              <a:p>
                <a:r>
                  <a:rPr lang="en-US" sz="3000" dirty="0"/>
                  <a:t>Goal achieved,  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∩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3000" dirty="0"/>
                  <a:t> deterministic.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B89576AE-9322-5E06-C432-01646B192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6612" y="2398643"/>
                <a:ext cx="5160963" cy="3791020"/>
              </a:xfrm>
              <a:blipFill>
                <a:blip r:embed="rId3"/>
                <a:stretch>
                  <a:fillRect l="-2125" t="-4341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80E8A0-36A7-EAE3-E241-F9AB396B7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98643"/>
            <a:ext cx="5160961" cy="37910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Depend on the loop and its environment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Tests assumption of correctness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case of failure:  weaken? Strengthen?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Wrong assertion or wrong assumption?</a:t>
            </a:r>
          </a:p>
        </p:txBody>
      </p:sp>
    </p:spTree>
    <p:extLst>
      <p:ext uri="{BB962C8B-B14F-4D97-AF65-F5344CB8AC3E}">
        <p14:creationId xmlns:p14="http://schemas.microsoft.com/office/powerpoint/2010/main" val="14286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06303-1638-77EF-7F73-DD971265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EEDB7-8089-342B-5C40-89B207619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62014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/>
              <a:t>Invariant Relations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9C6CD-D221-BF8F-FF1E-BFA0FD249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2249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dirty="0"/>
              <a:t>Invariant Assertions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02D5BA3-05CD-3C69-2E8B-9074E1DDC0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an invariant relation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vector representing precondition,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invariant assertion.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All Invariant assertions can be written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for some invariant relation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02D5BA3-05CD-3C69-2E8B-9074E1DDC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91" t="-4139" r="-3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8CE31059-513B-0F1E-41EA-48E21939045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V is an invariant assertion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is an invariant relation.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Only a very small class of invariant relations can be written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8CE31059-513B-0F1E-41EA-48E219390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l="-1882" t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15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095FB10-2100-4232-B29D-DCAE3E2E749A}"/>
              </a:ext>
            </a:extLst>
          </p:cNvPr>
          <p:cNvSpPr txBox="1">
            <a:spLocks/>
          </p:cNvSpPr>
          <p:nvPr/>
        </p:nvSpPr>
        <p:spPr>
          <a:xfrm>
            <a:off x="528781" y="1299171"/>
            <a:ext cx="10475991" cy="48737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2557A-E85F-01B9-CED6-6949F23BCDC2}"/>
              </a:ext>
            </a:extLst>
          </p:cNvPr>
          <p:cNvSpPr txBox="1"/>
          <p:nvPr/>
        </p:nvSpPr>
        <p:spPr>
          <a:xfrm>
            <a:off x="1722783" y="1630016"/>
            <a:ext cx="10104930" cy="4306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Symbolic Execution of C-like Programs</a:t>
            </a:r>
          </a:p>
          <a:p>
            <a:r>
              <a:rPr lang="en-US" sz="4400" dirty="0"/>
              <a:t>From Source Code to Program Functions</a:t>
            </a:r>
          </a:p>
          <a:p>
            <a:r>
              <a:rPr lang="en-US" sz="4400" dirty="0"/>
              <a:t>Computing Loop Functions</a:t>
            </a:r>
          </a:p>
          <a:p>
            <a:r>
              <a:rPr lang="en-US" sz="4400" dirty="0"/>
              <a:t>Computing Program Functions</a:t>
            </a:r>
          </a:p>
          <a:p>
            <a:r>
              <a:rPr lang="en-US" sz="4400" dirty="0"/>
              <a:t>Generic Recognizers</a:t>
            </a:r>
          </a:p>
          <a:p>
            <a:r>
              <a:rPr lang="en-US" sz="4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45928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2AAC37-8014-C392-CED9-FA965C859359}"/>
                  </a:ext>
                </a:extLst>
              </p:cNvPr>
              <p:cNvSpPr txBox="1"/>
              <p:nvPr/>
            </p:nvSpPr>
            <p:spPr>
              <a:xfrm>
                <a:off x="1245704" y="1318646"/>
                <a:ext cx="10704294" cy="4651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Illustrative Example: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Invariant Relations: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,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′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,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′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=1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0}.</m:t>
                    </m:r>
                  </m:oMath>
                </a14:m>
                <a:endParaRPr lang="en-US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,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′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1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!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Starting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good luck generating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2AAC37-8014-C392-CED9-FA965C859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04" y="1318646"/>
                <a:ext cx="10704294" cy="4651594"/>
              </a:xfrm>
              <a:prstGeom prst="rect">
                <a:avLst/>
              </a:prstGeom>
              <a:blipFill>
                <a:blip r:embed="rId3"/>
                <a:stretch>
                  <a:fillRect l="-1139" t="-1180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A8DFAED-921E-FB6F-7B2F-6AD5D2A6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880" y="1783227"/>
            <a:ext cx="7612936" cy="153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2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68E1BD-C0DD-A115-A93F-04712C7B80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8" y="1205948"/>
                <a:ext cx="10505263" cy="51034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/>
                  <a:t>Generating Invariant Relations: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   One Invariant Relation for Free (Elementary Inv Relation):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/>
                  <a:t>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.</a:t>
                </a:r>
              </a:p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sz="3600" dirty="0"/>
                  <a:t>       </a:t>
                </a:r>
                <a:r>
                  <a:rPr lang="en-US" sz="3200" dirty="0"/>
                  <a:t>Either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/>
                  <a:t>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/>
                  <a:t>and s’ is in the range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   The only relation we get for free.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  For all the other relations, we use pattern matching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  Recognizer:  template of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representation, </a:t>
                </a:r>
              </a:p>
              <a:p>
                <a:pPr marL="310896" lvl="2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 		     matching Invariant Relation template.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68E1BD-C0DD-A115-A93F-04712C7B8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1205948"/>
                <a:ext cx="10505263" cy="5103412"/>
              </a:xfrm>
              <a:prstGeom prst="rect">
                <a:avLst/>
              </a:prstGeom>
              <a:blipFill>
                <a:blip r:embed="rId3"/>
                <a:stretch>
                  <a:fillRect l="-1741" t="-2987" b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25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52647-2E62-ABB3-02AC-E87759F47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178970"/>
            <a:ext cx="10425999" cy="49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9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43EF-FABE-67AB-36D0-B173D12E2AED}"/>
              </a:ext>
            </a:extLst>
          </p:cNvPr>
          <p:cNvSpPr txBox="1">
            <a:spLocks/>
          </p:cNvSpPr>
          <p:nvPr/>
        </p:nvSpPr>
        <p:spPr>
          <a:xfrm>
            <a:off x="1603514" y="804333"/>
            <a:ext cx="9653538" cy="52493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Symbolic Execution of C-like Programs</a:t>
            </a:r>
          </a:p>
          <a:p>
            <a:r>
              <a:rPr lang="en-US" sz="4000" dirty="0"/>
              <a:t>From Source Code to Program Functions</a:t>
            </a:r>
          </a:p>
          <a:p>
            <a:r>
              <a:rPr lang="en-US" sz="4000" dirty="0"/>
              <a:t>Computing Loop Functions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Computing Program Functions</a:t>
            </a:r>
          </a:p>
          <a:p>
            <a:r>
              <a:rPr lang="en-US" sz="4000" dirty="0"/>
              <a:t>Generic Recognizers</a:t>
            </a:r>
          </a:p>
          <a:p>
            <a:r>
              <a:rPr lang="en-US" sz="40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68537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C0AA1-C55F-F66E-21BF-AB1F96714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461" y="1112703"/>
                <a:ext cx="10621467" cy="4903783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dirty="0"/>
                  <a:t>Three Steps: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  J2A:  Mapping Java Code to Abstract Syntax Tree.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    Routine Parser Technology.</a:t>
                </a:r>
              </a:p>
              <a:p>
                <a:pPr marL="128016" lvl="1" indent="0"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  A2M:  Mapping Abstract Syntax Tree to Mathematica Equations.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   Core functionality.</a:t>
                </a:r>
              </a:p>
              <a:p>
                <a:pPr marL="128016" lvl="1" indent="0"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  M2F:  Solving Mathematica Equations: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𝑠𝑃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𝑠𝑃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   Mathematica (©  Wolfram Research).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C0AA1-C55F-F66E-21BF-AB1F96714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61" y="1112703"/>
                <a:ext cx="10621467" cy="4903783"/>
              </a:xfrm>
              <a:prstGeom prst="rect">
                <a:avLst/>
              </a:prstGeom>
              <a:blipFill>
                <a:blip r:embed="rId3"/>
                <a:stretch>
                  <a:fillRect l="-1378" r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6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453C-EFC4-C744-11AC-5E04BC2DAB06}"/>
              </a:ext>
            </a:extLst>
          </p:cNvPr>
          <p:cNvSpPr txBox="1">
            <a:spLocks/>
          </p:cNvSpPr>
          <p:nvPr/>
        </p:nvSpPr>
        <p:spPr>
          <a:xfrm>
            <a:off x="1550505" y="1152460"/>
            <a:ext cx="10399494" cy="49435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A2M: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  Recursive descent on the AST.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    At each node:  Equation reflecting semantics of node.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   Assignment Statement: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BE541-5EE7-DC14-186D-6E4C17E1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606" y="4268676"/>
            <a:ext cx="8773448" cy="19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43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44641-A7B2-B35D-B140-75DC59A72975}"/>
              </a:ext>
            </a:extLst>
          </p:cNvPr>
          <p:cNvSpPr txBox="1">
            <a:spLocks/>
          </p:cNvSpPr>
          <p:nvPr/>
        </p:nvSpPr>
        <p:spPr>
          <a:xfrm>
            <a:off x="1024128" y="1245704"/>
            <a:ext cx="10624533" cy="50636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A2M: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  Sequence Statement: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460AB-3AEA-FA11-D257-EA1AC33EC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107" y="2775384"/>
            <a:ext cx="7138765" cy="1397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E30D3-5DAC-48EB-7C63-E398E0415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286" y="4354260"/>
            <a:ext cx="5848026" cy="17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09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AF1FA-7C63-DBE3-1BA4-26022A26E675}"/>
              </a:ext>
            </a:extLst>
          </p:cNvPr>
          <p:cNvSpPr txBox="1">
            <a:spLocks/>
          </p:cNvSpPr>
          <p:nvPr/>
        </p:nvSpPr>
        <p:spPr>
          <a:xfrm>
            <a:off x="1510749" y="1287871"/>
            <a:ext cx="10439250" cy="48478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A2M: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   Conditional Statements: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A2M(if (t) {A} else {B})</a:t>
            </a:r>
          </a:p>
          <a:p>
            <a:pPr marL="128016" lvl="1" indent="0">
              <a:buFont typeface="Arial" panose="020B0604020202020204" pitchFamily="34" charset="0"/>
              <a:buNone/>
            </a:pPr>
            <a:r>
              <a:rPr lang="en-US" sz="3600" dirty="0"/>
              <a:t> 	=  t(s) &amp;&amp; A2M(A)  ||  ! t(s) &amp;&amp; A2M(B).</a:t>
            </a:r>
          </a:p>
          <a:p>
            <a:pPr marL="128016" lvl="1" indent="0">
              <a:buFont typeface="Arial" panose="020B0604020202020204" pitchFamily="34" charset="0"/>
              <a:buNone/>
            </a:pPr>
            <a:endParaRPr lang="en-US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A2M(if (t) {A})</a:t>
            </a:r>
          </a:p>
          <a:p>
            <a:pPr marL="640080" lvl="4" indent="0">
              <a:buFont typeface="Arial" panose="020B0604020202020204" pitchFamily="34" charset="0"/>
              <a:buNone/>
            </a:pPr>
            <a:r>
              <a:rPr lang="en-US" sz="3200" dirty="0"/>
              <a:t>	</a:t>
            </a:r>
            <a:r>
              <a:rPr lang="en-US" sz="3600" dirty="0"/>
              <a:t>=  t(s) &amp;&amp; A2M(A)  ||  !t(s) &amp;&amp; </a:t>
            </a:r>
            <a:r>
              <a:rPr lang="en-US" sz="3600" dirty="0" err="1"/>
              <a:t>sP</a:t>
            </a:r>
            <a:r>
              <a:rPr lang="en-US" sz="3600" dirty="0"/>
              <a:t>==s.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961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2FFD-ED1D-CA9E-27AC-4258331CA2B8}"/>
              </a:ext>
            </a:extLst>
          </p:cNvPr>
          <p:cNvSpPr txBox="1">
            <a:spLocks/>
          </p:cNvSpPr>
          <p:nvPr/>
        </p:nvSpPr>
        <p:spPr>
          <a:xfrm>
            <a:off x="1524001" y="1287872"/>
            <a:ext cx="10425998" cy="48081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</a:t>
            </a:r>
            <a:r>
              <a:rPr lang="en-US" sz="4000" dirty="0"/>
              <a:t>While Loop:   while (t)  {b}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9E340-35B7-A6FE-6423-C8A3D3B15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39" y="2192236"/>
            <a:ext cx="7458561" cy="37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4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94E6-F6FB-4BD4-9AA5-62CE579A5174}"/>
              </a:ext>
            </a:extLst>
          </p:cNvPr>
          <p:cNvSpPr txBox="1">
            <a:spLocks/>
          </p:cNvSpPr>
          <p:nvPr/>
        </p:nvSpPr>
        <p:spPr>
          <a:xfrm>
            <a:off x="1024128" y="1086678"/>
            <a:ext cx="10571524" cy="51861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For Loop:   for (int </a:t>
            </a:r>
            <a:r>
              <a:rPr lang="en-US" sz="4400" dirty="0" err="1"/>
              <a:t>i</a:t>
            </a:r>
            <a:r>
              <a:rPr lang="en-US" sz="4400" dirty="0"/>
              <a:t>=l; </a:t>
            </a:r>
            <a:r>
              <a:rPr lang="en-US" sz="4400" dirty="0" err="1"/>
              <a:t>i</a:t>
            </a:r>
            <a:r>
              <a:rPr lang="en-US" sz="4400" dirty="0"/>
              <a:t>&lt;=h; </a:t>
            </a:r>
            <a:r>
              <a:rPr lang="en-US" sz="4400" dirty="0" err="1"/>
              <a:t>i</a:t>
            </a:r>
            <a:r>
              <a:rPr lang="en-US" sz="4400" dirty="0"/>
              <a:t>++)  {b}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080BF-38E3-0DF3-2D13-C6EE1EDD2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9" y="2999581"/>
            <a:ext cx="9591262" cy="29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095FB10-2100-4232-B29D-DCAE3E2E749A}"/>
              </a:ext>
            </a:extLst>
          </p:cNvPr>
          <p:cNvSpPr txBox="1">
            <a:spLocks/>
          </p:cNvSpPr>
          <p:nvPr/>
        </p:nvSpPr>
        <p:spPr>
          <a:xfrm>
            <a:off x="528781" y="1299171"/>
            <a:ext cx="10475991" cy="48737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B140-5DDC-842C-23C2-CB7AE5C32A9D}"/>
              </a:ext>
            </a:extLst>
          </p:cNvPr>
          <p:cNvSpPr txBox="1">
            <a:spLocks/>
          </p:cNvSpPr>
          <p:nvPr/>
        </p:nvSpPr>
        <p:spPr>
          <a:xfrm>
            <a:off x="967410" y="1192696"/>
            <a:ext cx="9776792" cy="51166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Computing the Function of a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 A decades-old dream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 Increasingly urgent to make it a reality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  Precise / automatically generated  / certifiably valid / </a:t>
            </a:r>
          </a:p>
          <a:p>
            <a:pPr marL="457200" lvl="1" indent="0">
              <a:buNone/>
            </a:pPr>
            <a:r>
              <a:rPr lang="en-US" sz="2800" dirty="0"/>
              <a:t>       up-to-date documentation.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  Supports reuse / use of software from unknown un-vetted     	source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  Exposes malicious obfuscated functionality.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   Correctness:  Ensuring that the program does what it is supposed to do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   Security:  Ensuring that it does not do what it is not supposed to do.</a:t>
            </a:r>
          </a:p>
        </p:txBody>
      </p:sp>
    </p:spTree>
    <p:extLst>
      <p:ext uri="{BB962C8B-B14F-4D97-AF65-F5344CB8AC3E}">
        <p14:creationId xmlns:p14="http://schemas.microsoft.com/office/powerpoint/2010/main" val="25849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F15F-6707-4446-D7CD-C50AD67510FD}"/>
              </a:ext>
            </a:extLst>
          </p:cNvPr>
          <p:cNvSpPr txBox="1">
            <a:spLocks/>
          </p:cNvSpPr>
          <p:nvPr/>
        </p:nvSpPr>
        <p:spPr>
          <a:xfrm>
            <a:off x="1842052" y="804333"/>
            <a:ext cx="9414999" cy="52493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Symbolic Execution of C-like Programs</a:t>
            </a:r>
          </a:p>
          <a:p>
            <a:r>
              <a:rPr lang="en-US" sz="4000" dirty="0"/>
              <a:t>From Source Code to Program Functions</a:t>
            </a:r>
          </a:p>
          <a:p>
            <a:r>
              <a:rPr lang="en-US" sz="4000" dirty="0"/>
              <a:t>Computing Loop Functions</a:t>
            </a:r>
          </a:p>
          <a:p>
            <a:r>
              <a:rPr lang="en-US" sz="4000" dirty="0"/>
              <a:t>Computing Program Functions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Generic Recognizers</a:t>
            </a:r>
          </a:p>
          <a:p>
            <a:r>
              <a:rPr lang="en-US" sz="40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53929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45640B-7DCA-4750-E05D-CC46029A8465}"/>
              </a:ext>
            </a:extLst>
          </p:cNvPr>
          <p:cNvSpPr txBox="1">
            <a:spLocks/>
          </p:cNvSpPr>
          <p:nvPr/>
        </p:nvSpPr>
        <p:spPr>
          <a:xfrm>
            <a:off x="1457739" y="1192216"/>
            <a:ext cx="10376453" cy="48772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This approach is critically dependent on our ability 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match as many clauses as possible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  with as few recognizers as possible.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Particularly valuable: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  Widely Applicable Recognizers.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Affine Transformations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  Two recognizers.</a:t>
            </a:r>
          </a:p>
        </p:txBody>
      </p:sp>
    </p:spTree>
    <p:extLst>
      <p:ext uri="{BB962C8B-B14F-4D97-AF65-F5344CB8AC3E}">
        <p14:creationId xmlns:p14="http://schemas.microsoft.com/office/powerpoint/2010/main" val="1370503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A85B7-9979-7AC1-7B16-55C2FF70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84" y="1152461"/>
            <a:ext cx="10571605" cy="45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44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B81FD-5262-82B8-F800-8262FA51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76" y="1291552"/>
            <a:ext cx="10916393" cy="3558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499CD1-FC57-6BF4-FC1F-9A10D25F72E8}"/>
              </a:ext>
            </a:extLst>
          </p:cNvPr>
          <p:cNvSpPr txBox="1"/>
          <p:nvPr/>
        </p:nvSpPr>
        <p:spPr>
          <a:xfrm>
            <a:off x="1616765" y="5344417"/>
            <a:ext cx="970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If, instead of two affine transformations, we have N, then it suffices to apply R0 to one of them (the pivot) and R1 to (pivot, Ri).</a:t>
            </a:r>
          </a:p>
        </p:txBody>
      </p:sp>
    </p:spTree>
    <p:extLst>
      <p:ext uri="{BB962C8B-B14F-4D97-AF65-F5344CB8AC3E}">
        <p14:creationId xmlns:p14="http://schemas.microsoft.com/office/powerpoint/2010/main" val="416094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706FB-170C-6FC1-1712-E959BAE1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9" y="1237752"/>
            <a:ext cx="11101859" cy="2106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E9EB2-9A79-5AA5-031A-7DA3A2FF1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" y="3344263"/>
            <a:ext cx="11187676" cy="21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06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FE7BFCF4-66D7-124A-AA2A-241BE486B6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993024"/>
              </p:ext>
            </p:extLst>
          </p:nvPr>
        </p:nvGraphicFramePr>
        <p:xfrm>
          <a:off x="563541" y="2149795"/>
          <a:ext cx="11386457" cy="2830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746">
                  <a:extLst>
                    <a:ext uri="{9D8B030D-6E8A-4147-A177-3AD203B41FA5}">
                      <a16:colId xmlns:a16="http://schemas.microsoft.com/office/drawing/2014/main" val="1529919631"/>
                    </a:ext>
                  </a:extLst>
                </a:gridCol>
                <a:gridCol w="691911">
                  <a:extLst>
                    <a:ext uri="{9D8B030D-6E8A-4147-A177-3AD203B41FA5}">
                      <a16:colId xmlns:a16="http://schemas.microsoft.com/office/drawing/2014/main" val="1717477987"/>
                    </a:ext>
                  </a:extLst>
                </a:gridCol>
                <a:gridCol w="827285">
                  <a:extLst>
                    <a:ext uri="{9D8B030D-6E8A-4147-A177-3AD203B41FA5}">
                      <a16:colId xmlns:a16="http://schemas.microsoft.com/office/drawing/2014/main" val="1842789883"/>
                    </a:ext>
                  </a:extLst>
                </a:gridCol>
                <a:gridCol w="1007785">
                  <a:extLst>
                    <a:ext uri="{9D8B030D-6E8A-4147-A177-3AD203B41FA5}">
                      <a16:colId xmlns:a16="http://schemas.microsoft.com/office/drawing/2014/main" val="3541770211"/>
                    </a:ext>
                  </a:extLst>
                </a:gridCol>
                <a:gridCol w="977701">
                  <a:extLst>
                    <a:ext uri="{9D8B030D-6E8A-4147-A177-3AD203B41FA5}">
                      <a16:colId xmlns:a16="http://schemas.microsoft.com/office/drawing/2014/main" val="1483933479"/>
                    </a:ext>
                  </a:extLst>
                </a:gridCol>
                <a:gridCol w="1113076">
                  <a:extLst>
                    <a:ext uri="{9D8B030D-6E8A-4147-A177-3AD203B41FA5}">
                      <a16:colId xmlns:a16="http://schemas.microsoft.com/office/drawing/2014/main" val="3361955303"/>
                    </a:ext>
                  </a:extLst>
                </a:gridCol>
                <a:gridCol w="1218366">
                  <a:extLst>
                    <a:ext uri="{9D8B030D-6E8A-4147-A177-3AD203B41FA5}">
                      <a16:colId xmlns:a16="http://schemas.microsoft.com/office/drawing/2014/main" val="1263570400"/>
                    </a:ext>
                  </a:extLst>
                </a:gridCol>
                <a:gridCol w="1233407">
                  <a:extLst>
                    <a:ext uri="{9D8B030D-6E8A-4147-A177-3AD203B41FA5}">
                      <a16:colId xmlns:a16="http://schemas.microsoft.com/office/drawing/2014/main" val="4002459749"/>
                    </a:ext>
                  </a:extLst>
                </a:gridCol>
                <a:gridCol w="1865152">
                  <a:extLst>
                    <a:ext uri="{9D8B030D-6E8A-4147-A177-3AD203B41FA5}">
                      <a16:colId xmlns:a16="http://schemas.microsoft.com/office/drawing/2014/main" val="3936855050"/>
                    </a:ext>
                  </a:extLst>
                </a:gridCol>
                <a:gridCol w="1820028">
                  <a:extLst>
                    <a:ext uri="{9D8B030D-6E8A-4147-A177-3AD203B41FA5}">
                      <a16:colId xmlns:a16="http://schemas.microsoft.com/office/drawing/2014/main" val="1282207588"/>
                    </a:ext>
                  </a:extLst>
                </a:gridCol>
              </a:tblGrid>
              <a:tr h="59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iter#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x'=5x+3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y'=3y+5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log5(x+3/4)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log3(y+5/2)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fr(log5(x+3/4))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fr(log3(y+5/2))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log5(x..)-log3(y..)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log5(x+3/4)-log5(15+3/4)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log3(y+5/2)-log3(40+5/2)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1719928"/>
                  </a:ext>
                </a:extLst>
              </a:tr>
              <a:tr h="319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-1.700024462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7261586"/>
                  </a:ext>
                </a:extLst>
              </a:tr>
              <a:tr h="319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-1.700024462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7377569"/>
                  </a:ext>
                </a:extLst>
              </a:tr>
              <a:tr h="319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-1.700024462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9644397"/>
                  </a:ext>
                </a:extLst>
              </a:tr>
              <a:tr h="319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-1.700024462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7370529"/>
                  </a:ext>
                </a:extLst>
              </a:tr>
              <a:tr h="319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-1.700024462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36600352"/>
                  </a:ext>
                </a:extLst>
              </a:tr>
              <a:tr h="319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49218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10325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-1.700024462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1883791"/>
                  </a:ext>
                </a:extLst>
              </a:tr>
              <a:tr h="319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246093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30980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0.712921228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0.41294569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-1.700024462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0439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450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84B4-7F33-3809-0C87-9AC7171956EC}"/>
              </a:ext>
            </a:extLst>
          </p:cNvPr>
          <p:cNvSpPr txBox="1">
            <a:spLocks/>
          </p:cNvSpPr>
          <p:nvPr/>
        </p:nvSpPr>
        <p:spPr>
          <a:xfrm>
            <a:off x="1338470" y="804333"/>
            <a:ext cx="9918581" cy="52493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Symbolic Execution of C-like Programs</a:t>
            </a:r>
          </a:p>
          <a:p>
            <a:r>
              <a:rPr lang="en-US" sz="4000" dirty="0"/>
              <a:t>From Source Code to Program Functions</a:t>
            </a:r>
          </a:p>
          <a:p>
            <a:r>
              <a:rPr lang="en-US" sz="4000" dirty="0"/>
              <a:t>Computing Loop Functions</a:t>
            </a:r>
          </a:p>
          <a:p>
            <a:r>
              <a:rPr lang="en-US" sz="4000" dirty="0"/>
              <a:t>Computing Program Functions</a:t>
            </a:r>
          </a:p>
          <a:p>
            <a:r>
              <a:rPr lang="en-US" sz="4000" dirty="0"/>
              <a:t>Generic Recognizers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88576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611F6-7899-EB33-B3F2-584270C42583}"/>
              </a:ext>
            </a:extLst>
          </p:cNvPr>
          <p:cNvSpPr txBox="1">
            <a:spLocks/>
          </p:cNvSpPr>
          <p:nvPr/>
        </p:nvSpPr>
        <p:spPr>
          <a:xfrm>
            <a:off x="1351722" y="1287872"/>
            <a:ext cx="10717697" cy="47816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We have a three-step algorithm for computing the function of a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Symbolic execution of the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Function from initial states to final states.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Capturing the function of iterative statements: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 While loops.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 For loops.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Standing on the Shoulders of two Giants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 Compiler Generation Technology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 Symbolic Equation Solving Technology.</a:t>
            </a:r>
          </a:p>
        </p:txBody>
      </p:sp>
    </p:spTree>
    <p:extLst>
      <p:ext uri="{BB962C8B-B14F-4D97-AF65-F5344CB8AC3E}">
        <p14:creationId xmlns:p14="http://schemas.microsoft.com/office/powerpoint/2010/main" val="1257250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62EE-1BF6-C175-1AB8-B7ED3E64F8ED}"/>
              </a:ext>
            </a:extLst>
          </p:cNvPr>
          <p:cNvSpPr txBox="1">
            <a:spLocks/>
          </p:cNvSpPr>
          <p:nvPr/>
        </p:nvSpPr>
        <p:spPr>
          <a:xfrm>
            <a:off x="1152939" y="1287872"/>
            <a:ext cx="10797059" cy="4282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/>
              <a:t> Comparison to other works, in terms of invariant assertions: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4C3B9-A15F-FB1C-8ED2-E67D054C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06" y="2084288"/>
            <a:ext cx="8977479" cy="1344711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0653888-D220-2528-057F-F4EFD2E36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16671"/>
              </p:ext>
            </p:extLst>
          </p:nvPr>
        </p:nvGraphicFramePr>
        <p:xfrm>
          <a:off x="1486444" y="3288064"/>
          <a:ext cx="10130047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0801">
                  <a:extLst>
                    <a:ext uri="{9D8B030D-6E8A-4147-A177-3AD203B41FA5}">
                      <a16:colId xmlns:a16="http://schemas.microsoft.com/office/drawing/2014/main" val="2462962737"/>
                    </a:ext>
                  </a:extLst>
                </a:gridCol>
                <a:gridCol w="4289246">
                  <a:extLst>
                    <a:ext uri="{9D8B030D-6E8A-4147-A177-3AD203B41FA5}">
                      <a16:colId xmlns:a16="http://schemas.microsoft.com/office/drawing/2014/main" val="3336008039"/>
                    </a:ext>
                  </a:extLst>
                </a:gridCol>
              </a:tblGrid>
              <a:tr h="919953">
                <a:tc>
                  <a:txBody>
                    <a:bodyPr/>
                    <a:lstStyle/>
                    <a:p>
                      <a:r>
                        <a:rPr lang="en-US" sz="3200" dirty="0"/>
                        <a:t>Invariant Relations </a:t>
                      </a:r>
                    </a:p>
                    <a:p>
                      <a:r>
                        <a:rPr lang="en-US" sz="3200" dirty="0"/>
                        <a:t>(x0, y0, z0, w0)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Other research prototypes</a:t>
                      </a:r>
                    </a:p>
                    <a:p>
                      <a:r>
                        <a:rPr lang="en-US" sz="2800" dirty="0"/>
                        <a:t>(x=0,y=90,z=0,w=1)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07732"/>
                  </a:ext>
                </a:extLst>
              </a:tr>
              <a:tr h="182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Aligator</a:t>
                      </a:r>
                      <a:r>
                        <a:rPr lang="en-US" dirty="0"/>
                        <a:t>:  no polynomial solution.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Daikon: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Sting: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InvGen</a:t>
                      </a:r>
                      <a:r>
                        <a:rPr lang="en-US" dirty="0"/>
                        <a:t>, ESMBC, </a:t>
                      </a:r>
                      <a:r>
                        <a:rPr lang="en-US" dirty="0" err="1"/>
                        <a:t>Dynamate</a:t>
                      </a:r>
                      <a:r>
                        <a:rPr lang="en-US" dirty="0"/>
                        <a:t>:  failure.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9313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2656E75-FE26-BC3D-F2B7-66B418DDC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96" y="4571324"/>
            <a:ext cx="5671910" cy="1541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5E3BB-823B-FD68-0EED-72898AE23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813" y="5230905"/>
            <a:ext cx="2986268" cy="276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25C835-13FB-7525-9EF0-85B5801F7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348" y="5771567"/>
            <a:ext cx="3555733" cy="2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BD666-96C0-A56A-579D-D3C2EE406EE5}"/>
              </a:ext>
            </a:extLst>
          </p:cNvPr>
          <p:cNvSpPr txBox="1">
            <a:spLocks/>
          </p:cNvSpPr>
          <p:nvPr/>
        </p:nvSpPr>
        <p:spPr>
          <a:xfrm>
            <a:off x="967409" y="1423811"/>
            <a:ext cx="10674427" cy="47119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 Critique/ Threat to Validity: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  We can only handle loops for which we have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      recognizers.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  We argue: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  There is no way to analyze programs without programming knowledge and domain knowledge.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   Recognizers are our way to capture/ store this requisite knowledge.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   Need for knowledge is a feature of the problem.  Not a feature of our solution.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41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095FB10-2100-4232-B29D-DCAE3E2E749A}"/>
              </a:ext>
            </a:extLst>
          </p:cNvPr>
          <p:cNvSpPr txBox="1">
            <a:spLocks/>
          </p:cNvSpPr>
          <p:nvPr/>
        </p:nvSpPr>
        <p:spPr>
          <a:xfrm>
            <a:off x="528781" y="1299171"/>
            <a:ext cx="10475991" cy="48737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B52101-3B0C-D68B-EAAE-D37E7106A5B4}"/>
              </a:ext>
            </a:extLst>
          </p:cNvPr>
          <p:cNvSpPr txBox="1">
            <a:spLocks/>
          </p:cNvSpPr>
          <p:nvPr/>
        </p:nvSpPr>
        <p:spPr>
          <a:xfrm>
            <a:off x="1187228" y="1179941"/>
            <a:ext cx="10069823" cy="48737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Symbolic Execution of C-like Programs</a:t>
            </a:r>
          </a:p>
          <a:p>
            <a:r>
              <a:rPr lang="en-US" b="1" dirty="0">
                <a:solidFill>
                  <a:srgbClr val="00B0F0"/>
                </a:solidFill>
              </a:rPr>
              <a:t>From Source Code to Program Functions</a:t>
            </a:r>
          </a:p>
          <a:p>
            <a:r>
              <a:rPr lang="en-US" b="1" dirty="0"/>
              <a:t>Computing Loop Functions</a:t>
            </a:r>
          </a:p>
          <a:p>
            <a:r>
              <a:rPr lang="en-US" b="1" dirty="0"/>
              <a:t>Computing Program Functions</a:t>
            </a:r>
          </a:p>
          <a:p>
            <a:r>
              <a:rPr lang="en-US" b="1" dirty="0"/>
              <a:t>Generic Recognizers</a:t>
            </a:r>
          </a:p>
          <a:p>
            <a:r>
              <a:rPr lang="en-US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6517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9A0B-7831-9BF2-31B0-378A5E7E1047}"/>
              </a:ext>
            </a:extLst>
          </p:cNvPr>
          <p:cNvSpPr txBox="1">
            <a:spLocks/>
          </p:cNvSpPr>
          <p:nvPr/>
        </p:nvSpPr>
        <p:spPr>
          <a:xfrm>
            <a:off x="1024128" y="1219200"/>
            <a:ext cx="10637785" cy="50901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</a:t>
            </a:r>
            <a:r>
              <a:rPr lang="en-US" sz="3600" dirty="0"/>
              <a:t>Prospects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  Core Functionality/ Back End: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Database of Recognizers (special-purpose, prog knowledge, domain knowledge).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Semantic Matching (theorem proving)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  User Interface/ Front End: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  Program Function:  could be as obnoxious as the source code.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  User Interface:  Enable user to query the source code at scale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  Assume(),  Capture(),  Verify(),  Establish().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  Apply to labels or program parts.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9388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A69BD-DA1F-CA10-2CB2-6A973B8BF8DB}"/>
              </a:ext>
            </a:extLst>
          </p:cNvPr>
          <p:cNvSpPr txBox="1">
            <a:spLocks/>
          </p:cNvSpPr>
          <p:nvPr/>
        </p:nvSpPr>
        <p:spPr>
          <a:xfrm>
            <a:off x="1616766" y="804333"/>
            <a:ext cx="9640286" cy="52493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B0F0"/>
                </a:solidFill>
              </a:rPr>
              <a:t>Symbolic Execution of C-like Programs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From Source Code to Program Functions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Computing Loop Functions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Computing Program Functions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Generic Recognizers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970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46C34E-7597-D983-7E34-E8C100729C0F}"/>
                  </a:ext>
                </a:extLst>
              </p:cNvPr>
              <p:cNvSpPr txBox="1"/>
              <p:nvPr/>
            </p:nvSpPr>
            <p:spPr>
              <a:xfrm>
                <a:off x="1046922" y="1659285"/>
                <a:ext cx="10482470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2060"/>
                    </a:solidFill>
                  </a:rPr>
                  <a:t>A Three Step Process</a:t>
                </a:r>
              </a:p>
              <a:p>
                <a:pPr marL="0" indent="0">
                  <a:buNone/>
                </a:pPr>
                <a:endParaRPr lang="en-US" sz="2800" b="1" dirty="0">
                  <a:solidFill>
                    <a:srgbClr val="00206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rgbClr val="002060"/>
                    </a:solidFill>
                  </a:rPr>
                  <a:t>   </a:t>
                </a:r>
                <a:r>
                  <a:rPr lang="en-US" sz="2800" b="1" i="1" dirty="0">
                    <a:solidFill>
                      <a:srgbClr val="002060"/>
                    </a:solidFill>
                  </a:rPr>
                  <a:t>J2A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:  From Java to Abstract Syntax Tree.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rgbClr val="002060"/>
                    </a:solidFill>
                  </a:rPr>
                  <a:t>   </a:t>
                </a:r>
                <a:r>
                  <a:rPr lang="en-US" sz="2800" b="1" i="1" dirty="0">
                    <a:solidFill>
                      <a:srgbClr val="002060"/>
                    </a:solidFill>
                  </a:rPr>
                  <a:t>A2M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:  From Abstract Syntax Tree to Mathematica Equation.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rgbClr val="002060"/>
                    </a:solidFill>
                  </a:rPr>
                  <a:t>   </a:t>
                </a:r>
                <a:r>
                  <a:rPr lang="en-US" sz="2800" b="1" i="1" dirty="0">
                    <a:solidFill>
                      <a:srgbClr val="002060"/>
                    </a:solidFill>
                  </a:rPr>
                  <a:t>M2F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:  From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𝑬𝒒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𝒔𝑷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𝒔𝑷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2060"/>
                    </a:solidFill>
                  </a:rPr>
                  <a:t>Focus of our work:  A2M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2060"/>
                    </a:solidFill>
                  </a:rPr>
                  <a:t>	also:  making sure Mathematica can handle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46C34E-7597-D983-7E34-E8C10072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22" y="1659285"/>
                <a:ext cx="10482470" cy="3539430"/>
              </a:xfrm>
              <a:prstGeom prst="rect">
                <a:avLst/>
              </a:prstGeom>
              <a:blipFill>
                <a:blip r:embed="rId3"/>
                <a:stretch>
                  <a:fillRect l="-1222" t="-1549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73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A3CB151-36CA-43D1-5C72-DFB44790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06" y="1444487"/>
            <a:ext cx="6429472" cy="4181061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C218A02F-00C2-D3AA-B3E4-60DBBAD1F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499" y="1302843"/>
            <a:ext cx="4195499" cy="48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0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660F434E-D93E-6C4A-B3E9-6554434F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68" y="1075745"/>
            <a:ext cx="6509057" cy="4172116"/>
          </a:xfrm>
          <a:prstGeom prst="rect">
            <a:avLst/>
          </a:prstGeom>
        </p:spPr>
      </p:pic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E63530C0-63F1-D31E-1ADB-181C85E32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250" y="2165449"/>
            <a:ext cx="5462882" cy="23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1FB44-4E89-1BFD-220A-39B1FA850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41" y="1318404"/>
            <a:ext cx="5390333" cy="50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81FDBF-6B57-4A63-B2C4-763892FD4B35}"/>
              </a:ext>
            </a:extLst>
          </p:cNvPr>
          <p:cNvSpPr txBox="1"/>
          <p:nvPr/>
        </p:nvSpPr>
        <p:spPr>
          <a:xfrm>
            <a:off x="4200039" y="98624"/>
            <a:ext cx="373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AssuranceLabs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36C0-5101-41B8-87E8-04CC06716DA8}"/>
              </a:ext>
            </a:extLst>
          </p:cNvPr>
          <p:cNvSpPr txBox="1"/>
          <p:nvPr/>
        </p:nvSpPr>
        <p:spPr>
          <a:xfrm>
            <a:off x="9650971" y="6525095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Copyright © 2022   All Rights Reserved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6EA8E-9930-4D56-8859-156FD70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218-9D98-4551-8067-A7267717608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77205-4540-995E-22E2-39A1F9585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116" y="1272210"/>
            <a:ext cx="9112231" cy="49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5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32174</TotalTime>
  <Words>2085</Words>
  <Application>Microsoft Office PowerPoint</Application>
  <PresentationFormat>Widescreen</PresentationFormat>
  <Paragraphs>480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Wingdings</vt:lpstr>
      <vt:lpstr>Office Theme</vt:lpstr>
      <vt:lpstr>1_Custom Design</vt:lpstr>
      <vt:lpstr>Custom Design</vt:lpstr>
      <vt:lpstr>Function Extraction™:  Mapping Programs into Mathematica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Linger</dc:creator>
  <cp:lastModifiedBy>Mili, Ali</cp:lastModifiedBy>
  <cp:revision>474</cp:revision>
  <cp:lastPrinted>2022-01-19T18:17:39Z</cp:lastPrinted>
  <dcterms:created xsi:type="dcterms:W3CDTF">2021-01-19T15:23:17Z</dcterms:created>
  <dcterms:modified xsi:type="dcterms:W3CDTF">2022-10-19T14:57:07Z</dcterms:modified>
</cp:coreProperties>
</file>