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snapToObjects="1">
      <p:cViewPr varScale="1">
        <p:scale>
          <a:sx n="102" d="100"/>
          <a:sy n="102" d="100"/>
        </p:scale>
        <p:origin x="13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8" name="PlaceHolder 1"/>
          <p:cNvSpPr>
            <a:spLocks noGrp="1"/>
          </p:cNvSpPr>
          <p:nvPr>
            <p:ph type="body"/>
          </p:nvPr>
        </p:nvSpPr>
        <p:spPr>
          <a:xfrm>
            <a:off x="756000" y="5078520"/>
            <a:ext cx="6047640" cy="4811040"/>
          </a:xfrm>
          <a:prstGeom prst="rect">
            <a:avLst/>
          </a:prstGeom>
        </p:spPr>
        <p:txBody>
          <a:bodyPr lIns="0" tIns="0" rIns="0" bIns="0"/>
          <a:lstStyle/>
          <a:p>
            <a:r>
              <a:rPr lang="en-GB" sz="2000" b="0" strike="noStrike" spc="-1">
                <a:latin typeface="Arial"/>
              </a:rPr>
              <a:t>Click to edit the notes format</a:t>
            </a:r>
          </a:p>
        </p:txBody>
      </p:sp>
      <p:sp>
        <p:nvSpPr>
          <p:cNvPr id="89" name="PlaceHolder 2"/>
          <p:cNvSpPr>
            <a:spLocks noGrp="1"/>
          </p:cNvSpPr>
          <p:nvPr>
            <p:ph type="hdr"/>
          </p:nvPr>
        </p:nvSpPr>
        <p:spPr>
          <a:xfrm>
            <a:off x="0" y="0"/>
            <a:ext cx="3280680" cy="534240"/>
          </a:xfrm>
          <a:prstGeom prst="rect">
            <a:avLst/>
          </a:prstGeom>
        </p:spPr>
        <p:txBody>
          <a:bodyPr lIns="0" tIns="0" rIns="0" bIns="0"/>
          <a:lstStyle/>
          <a:p>
            <a:r>
              <a:rPr lang="en-GB" sz="1400" b="0" strike="noStrike" spc="-1">
                <a:latin typeface="Times New Roman"/>
              </a:rPr>
              <a:t> </a:t>
            </a:r>
          </a:p>
        </p:txBody>
      </p:sp>
      <p:sp>
        <p:nvSpPr>
          <p:cNvPr id="90" name="PlaceHolder 3"/>
          <p:cNvSpPr>
            <a:spLocks noGrp="1"/>
          </p:cNvSpPr>
          <p:nvPr>
            <p:ph type="dt"/>
          </p:nvPr>
        </p:nvSpPr>
        <p:spPr>
          <a:xfrm>
            <a:off x="4278960" y="0"/>
            <a:ext cx="3280680" cy="534240"/>
          </a:xfrm>
          <a:prstGeom prst="rect">
            <a:avLst/>
          </a:prstGeom>
        </p:spPr>
        <p:txBody>
          <a:bodyPr lIns="0" tIns="0" rIns="0" bIns="0"/>
          <a:lstStyle/>
          <a:p>
            <a:pPr algn="r"/>
            <a:r>
              <a:rPr lang="en-GB" sz="1400" b="0" strike="noStrike" spc="-1">
                <a:latin typeface="Times New Roman"/>
              </a:rPr>
              <a:t> </a:t>
            </a:r>
          </a:p>
        </p:txBody>
      </p:sp>
      <p:sp>
        <p:nvSpPr>
          <p:cNvPr id="91" name="PlaceHolder 4"/>
          <p:cNvSpPr>
            <a:spLocks noGrp="1"/>
          </p:cNvSpPr>
          <p:nvPr>
            <p:ph type="ftr"/>
          </p:nvPr>
        </p:nvSpPr>
        <p:spPr>
          <a:xfrm>
            <a:off x="0" y="10157400"/>
            <a:ext cx="3280680" cy="534240"/>
          </a:xfrm>
          <a:prstGeom prst="rect">
            <a:avLst/>
          </a:prstGeom>
        </p:spPr>
        <p:txBody>
          <a:bodyPr lIns="0" tIns="0" rIns="0" bIns="0" anchor="b"/>
          <a:lstStyle/>
          <a:p>
            <a:r>
              <a:rPr lang="en-GB" sz="1400" b="0" strike="noStrike" spc="-1">
                <a:latin typeface="Times New Roman"/>
              </a:rPr>
              <a:t> </a:t>
            </a:r>
          </a:p>
        </p:txBody>
      </p:sp>
      <p:sp>
        <p:nvSpPr>
          <p:cNvPr id="92" name="PlaceHolder 5"/>
          <p:cNvSpPr>
            <a:spLocks noGrp="1"/>
          </p:cNvSpPr>
          <p:nvPr>
            <p:ph type="sldNum"/>
          </p:nvPr>
        </p:nvSpPr>
        <p:spPr>
          <a:xfrm>
            <a:off x="4278960" y="10157400"/>
            <a:ext cx="3280680" cy="534240"/>
          </a:xfrm>
          <a:prstGeom prst="rect">
            <a:avLst/>
          </a:prstGeom>
        </p:spPr>
        <p:txBody>
          <a:bodyPr lIns="0" tIns="0" rIns="0" bIns="0" anchor="b"/>
          <a:lstStyle/>
          <a:p>
            <a:pPr algn="r"/>
            <a:fld id="{BFF7AE07-897D-4641-829F-8DAAD73EF53F}" type="slidenum">
              <a:rPr lang="en-GB" sz="1400" b="0" strike="noStrike" spc="-1">
                <a:latin typeface="Times New Roman"/>
              </a:rPr>
              <a:t>‹Nr.›</a:t>
            </a:fld>
            <a:endParaRPr lang="en-GB" sz="1400" b="0" strike="noStrike" spc="-1">
              <a:latin typeface="Times New Roman"/>
            </a:endParaRPr>
          </a:p>
        </p:txBody>
      </p:sp>
    </p:spTree>
    <p:extLst>
      <p:ext uri="{BB962C8B-B14F-4D97-AF65-F5344CB8AC3E}">
        <p14:creationId xmlns:p14="http://schemas.microsoft.com/office/powerpoint/2010/main" val="29003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685800" y="4343400"/>
            <a:ext cx="5486040" cy="4114440"/>
          </a:xfrm>
          <a:prstGeom prst="rect">
            <a:avLst/>
          </a:prstGeom>
        </p:spPr>
        <p:txBody>
          <a:bodyPr/>
          <a:lstStyle/>
          <a:p>
            <a:endParaRPr lang="en-GB" sz="2000" b="0" strike="noStrike" spc="-1">
              <a:latin typeface="Arial"/>
            </a:endParaRPr>
          </a:p>
        </p:txBody>
      </p:sp>
      <p:sp>
        <p:nvSpPr>
          <p:cNvPr id="129" name="TextShape 2"/>
          <p:cNvSpPr txBox="1"/>
          <p:nvPr/>
        </p:nvSpPr>
        <p:spPr>
          <a:xfrm>
            <a:off x="3884760" y="8685360"/>
            <a:ext cx="2971440" cy="456840"/>
          </a:xfrm>
          <a:prstGeom prst="rect">
            <a:avLst/>
          </a:prstGeom>
          <a:noFill/>
          <a:ln>
            <a:noFill/>
          </a:ln>
        </p:spPr>
        <p:txBody>
          <a:bodyPr anchor="b"/>
          <a:lstStyle/>
          <a:p>
            <a:pPr algn="r">
              <a:lnSpc>
                <a:spcPct val="100000"/>
              </a:lnSpc>
            </a:pPr>
            <a:fld id="{166EF154-12B6-4849-86ED-57544914CBFC}" type="slidenum">
              <a:rPr lang="en-GB" sz="1200" b="0" strike="noStrike" spc="-1">
                <a:solidFill>
                  <a:srgbClr val="000000"/>
                </a:solidFill>
                <a:latin typeface="+mn-lt"/>
                <a:ea typeface="+mn-ea"/>
              </a:rPr>
              <a:t>1</a:t>
            </a:fld>
            <a:endParaRPr lang="en-GB" sz="1200" b="0" strike="noStrike" spc="-1">
              <a:latin typeface="Times New Roman"/>
            </a:endParaRPr>
          </a:p>
        </p:txBody>
      </p:sp>
    </p:spTree>
    <p:extLst>
      <p:ext uri="{BB962C8B-B14F-4D97-AF65-F5344CB8AC3E}">
        <p14:creationId xmlns:p14="http://schemas.microsoft.com/office/powerpoint/2010/main" val="213473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idx="10"/>
          </p:nvPr>
        </p:nvSpPr>
        <p:spPr/>
        <p:txBody>
          <a:bodyPr/>
          <a:lstStyle/>
          <a:p>
            <a:pPr algn="r"/>
            <a:fld id="{BFF7AE07-897D-4641-829F-8DAAD73EF53F}" type="slidenum">
              <a:rPr lang="en-GB" sz="1400" b="0" strike="noStrike" spc="-1" smtClean="0">
                <a:latin typeface="Times New Roman"/>
              </a:rPr>
              <a:t>2</a:t>
            </a:fld>
            <a:endParaRPr lang="en-GB" sz="1400" b="0" strike="noStrike" spc="-1">
              <a:latin typeface="Times New Roman"/>
            </a:endParaRPr>
          </a:p>
        </p:txBody>
      </p:sp>
    </p:spTree>
    <p:extLst>
      <p:ext uri="{BB962C8B-B14F-4D97-AF65-F5344CB8AC3E}">
        <p14:creationId xmlns:p14="http://schemas.microsoft.com/office/powerpoint/2010/main" val="2132480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31" name="PlaceHolder 2"/>
          <p:cNvSpPr>
            <a:spLocks noGrp="1"/>
          </p:cNvSpPr>
          <p:nvPr>
            <p:ph type="body"/>
          </p:nvPr>
        </p:nvSpPr>
        <p:spPr>
          <a:xfrm>
            <a:off x="457200" y="1752480"/>
            <a:ext cx="761976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2" name="PlaceHolder 3"/>
          <p:cNvSpPr>
            <a:spLocks noGrp="1"/>
          </p:cNvSpPr>
          <p:nvPr>
            <p:ph type="body"/>
          </p:nvPr>
        </p:nvSpPr>
        <p:spPr>
          <a:xfrm>
            <a:off x="457200" y="4037040"/>
            <a:ext cx="76197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34" name="PlaceHolder 2"/>
          <p:cNvSpPr>
            <a:spLocks noGrp="1"/>
          </p:cNvSpPr>
          <p:nvPr>
            <p:ph type="body"/>
          </p:nvPr>
        </p:nvSpPr>
        <p:spPr>
          <a:xfrm>
            <a:off x="4572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5" name="PlaceHolder 3"/>
          <p:cNvSpPr>
            <a:spLocks noGrp="1"/>
          </p:cNvSpPr>
          <p:nvPr>
            <p:ph type="body"/>
          </p:nvPr>
        </p:nvSpPr>
        <p:spPr>
          <a:xfrm>
            <a:off x="43614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6" name="PlaceHolder 4"/>
          <p:cNvSpPr>
            <a:spLocks noGrp="1"/>
          </p:cNvSpPr>
          <p:nvPr>
            <p:ph type="body"/>
          </p:nvPr>
        </p:nvSpPr>
        <p:spPr>
          <a:xfrm>
            <a:off x="4361400" y="403704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37" name="PlaceHolder 5"/>
          <p:cNvSpPr>
            <a:spLocks noGrp="1"/>
          </p:cNvSpPr>
          <p:nvPr>
            <p:ph type="body"/>
          </p:nvPr>
        </p:nvSpPr>
        <p:spPr>
          <a:xfrm>
            <a:off x="457200" y="403704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39" name="PlaceHolder 2"/>
          <p:cNvSpPr>
            <a:spLocks noGrp="1"/>
          </p:cNvSpPr>
          <p:nvPr>
            <p:ph type="body"/>
          </p:nvPr>
        </p:nvSpPr>
        <p:spPr>
          <a:xfrm>
            <a:off x="457200" y="175248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0" name="PlaceHolder 3"/>
          <p:cNvSpPr>
            <a:spLocks noGrp="1"/>
          </p:cNvSpPr>
          <p:nvPr>
            <p:ph type="body"/>
          </p:nvPr>
        </p:nvSpPr>
        <p:spPr>
          <a:xfrm>
            <a:off x="3033720" y="175248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1" name="PlaceHolder 4"/>
          <p:cNvSpPr>
            <a:spLocks noGrp="1"/>
          </p:cNvSpPr>
          <p:nvPr>
            <p:ph type="body"/>
          </p:nvPr>
        </p:nvSpPr>
        <p:spPr>
          <a:xfrm>
            <a:off x="5610240" y="175248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2" name="PlaceHolder 5"/>
          <p:cNvSpPr>
            <a:spLocks noGrp="1"/>
          </p:cNvSpPr>
          <p:nvPr>
            <p:ph type="body"/>
          </p:nvPr>
        </p:nvSpPr>
        <p:spPr>
          <a:xfrm>
            <a:off x="5610240" y="403704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3" name="PlaceHolder 6"/>
          <p:cNvSpPr>
            <a:spLocks noGrp="1"/>
          </p:cNvSpPr>
          <p:nvPr>
            <p:ph type="body"/>
          </p:nvPr>
        </p:nvSpPr>
        <p:spPr>
          <a:xfrm>
            <a:off x="3033720" y="403704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44" name="PlaceHolder 7"/>
          <p:cNvSpPr>
            <a:spLocks noGrp="1"/>
          </p:cNvSpPr>
          <p:nvPr>
            <p:ph type="body"/>
          </p:nvPr>
        </p:nvSpPr>
        <p:spPr>
          <a:xfrm>
            <a:off x="457200" y="4037040"/>
            <a:ext cx="245340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10" name="PlaceHolder 2"/>
          <p:cNvSpPr>
            <a:spLocks noGrp="1"/>
          </p:cNvSpPr>
          <p:nvPr>
            <p:ph type="subTitle"/>
          </p:nvPr>
        </p:nvSpPr>
        <p:spPr>
          <a:xfrm>
            <a:off x="457200" y="1752480"/>
            <a:ext cx="7619760" cy="437328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12" name="PlaceHolder 2"/>
          <p:cNvSpPr>
            <a:spLocks noGrp="1"/>
          </p:cNvSpPr>
          <p:nvPr>
            <p:ph type="body"/>
          </p:nvPr>
        </p:nvSpPr>
        <p:spPr>
          <a:xfrm>
            <a:off x="457200" y="1752480"/>
            <a:ext cx="761976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14" name="PlaceHolder 2"/>
          <p:cNvSpPr>
            <a:spLocks noGrp="1"/>
          </p:cNvSpPr>
          <p:nvPr>
            <p:ph type="body"/>
          </p:nvPr>
        </p:nvSpPr>
        <p:spPr>
          <a:xfrm>
            <a:off x="457200" y="1752480"/>
            <a:ext cx="371808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15" name="PlaceHolder 3"/>
          <p:cNvSpPr>
            <a:spLocks noGrp="1"/>
          </p:cNvSpPr>
          <p:nvPr>
            <p:ph type="body"/>
          </p:nvPr>
        </p:nvSpPr>
        <p:spPr>
          <a:xfrm>
            <a:off x="4361400" y="1752480"/>
            <a:ext cx="371808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152640"/>
            <a:ext cx="5790960" cy="6357600"/>
          </a:xfrm>
          <a:prstGeom prst="rect">
            <a:avLst/>
          </a:prstGeom>
        </p:spPr>
        <p:txBody>
          <a:bodyPr lIns="0" tIns="0" rIns="0" bIns="0" anchor="ct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19" name="PlaceHolder 2"/>
          <p:cNvSpPr>
            <a:spLocks noGrp="1"/>
          </p:cNvSpPr>
          <p:nvPr>
            <p:ph type="body"/>
          </p:nvPr>
        </p:nvSpPr>
        <p:spPr>
          <a:xfrm>
            <a:off x="4572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0" name="PlaceHolder 3"/>
          <p:cNvSpPr>
            <a:spLocks noGrp="1"/>
          </p:cNvSpPr>
          <p:nvPr>
            <p:ph type="body"/>
          </p:nvPr>
        </p:nvSpPr>
        <p:spPr>
          <a:xfrm>
            <a:off x="457200" y="403704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1" name="PlaceHolder 4"/>
          <p:cNvSpPr>
            <a:spLocks noGrp="1"/>
          </p:cNvSpPr>
          <p:nvPr>
            <p:ph type="body"/>
          </p:nvPr>
        </p:nvSpPr>
        <p:spPr>
          <a:xfrm>
            <a:off x="4361400" y="1752480"/>
            <a:ext cx="3718080" cy="437328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23" name="PlaceHolder 2"/>
          <p:cNvSpPr>
            <a:spLocks noGrp="1"/>
          </p:cNvSpPr>
          <p:nvPr>
            <p:ph type="body"/>
          </p:nvPr>
        </p:nvSpPr>
        <p:spPr>
          <a:xfrm>
            <a:off x="457200" y="1752480"/>
            <a:ext cx="3718080" cy="437328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4" name="PlaceHolder 3"/>
          <p:cNvSpPr>
            <a:spLocks noGrp="1"/>
          </p:cNvSpPr>
          <p:nvPr>
            <p:ph type="body"/>
          </p:nvPr>
        </p:nvSpPr>
        <p:spPr>
          <a:xfrm>
            <a:off x="43614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5" name="PlaceHolder 4"/>
          <p:cNvSpPr>
            <a:spLocks noGrp="1"/>
          </p:cNvSpPr>
          <p:nvPr>
            <p:ph type="body"/>
          </p:nvPr>
        </p:nvSpPr>
        <p:spPr>
          <a:xfrm>
            <a:off x="4361400" y="403704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152640"/>
            <a:ext cx="5790960" cy="1371240"/>
          </a:xfrm>
          <a:prstGeom prst="rect">
            <a:avLst/>
          </a:prstGeom>
        </p:spPr>
        <p:txBody>
          <a:bodyPr lIns="0" tIns="0" rIns="0" bIns="0" anchor="ctr"/>
          <a:lstStyle/>
          <a:p>
            <a:endParaRPr lang="en-US" sz="1800" b="0" strike="noStrike" spc="-1">
              <a:solidFill>
                <a:srgbClr val="000000"/>
              </a:solidFill>
              <a:latin typeface="Arial"/>
            </a:endParaRPr>
          </a:p>
        </p:txBody>
      </p:sp>
      <p:sp>
        <p:nvSpPr>
          <p:cNvPr id="27" name="PlaceHolder 2"/>
          <p:cNvSpPr>
            <a:spLocks noGrp="1"/>
          </p:cNvSpPr>
          <p:nvPr>
            <p:ph type="body"/>
          </p:nvPr>
        </p:nvSpPr>
        <p:spPr>
          <a:xfrm>
            <a:off x="4572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8" name="PlaceHolder 3"/>
          <p:cNvSpPr>
            <a:spLocks noGrp="1"/>
          </p:cNvSpPr>
          <p:nvPr>
            <p:ph type="body"/>
          </p:nvPr>
        </p:nvSpPr>
        <p:spPr>
          <a:xfrm>
            <a:off x="4361400" y="1752480"/>
            <a:ext cx="3718080" cy="2085840"/>
          </a:xfrm>
          <a:prstGeom prst="rect">
            <a:avLst/>
          </a:prstGeom>
        </p:spPr>
        <p:txBody>
          <a:bodyPr lIns="0" tIns="0" rIns="0" bIns="0">
            <a:normAutofit/>
          </a:bodyPr>
          <a:lstStyle/>
          <a:p>
            <a:endParaRPr lang="en-US" sz="2000" b="1" strike="noStrike" spc="-1">
              <a:solidFill>
                <a:srgbClr val="000000"/>
              </a:solidFill>
              <a:latin typeface="Arial"/>
            </a:endParaRPr>
          </a:p>
        </p:txBody>
      </p:sp>
      <p:sp>
        <p:nvSpPr>
          <p:cNvPr id="29" name="PlaceHolder 4"/>
          <p:cNvSpPr>
            <a:spLocks noGrp="1"/>
          </p:cNvSpPr>
          <p:nvPr>
            <p:ph type="body"/>
          </p:nvPr>
        </p:nvSpPr>
        <p:spPr>
          <a:xfrm>
            <a:off x="457200" y="4037040"/>
            <a:ext cx="7619760" cy="2085840"/>
          </a:xfrm>
          <a:prstGeom prst="rect">
            <a:avLst/>
          </a:prstGeom>
        </p:spPr>
        <p:txBody>
          <a:bodyPr lIns="0" tIns="0" rIns="0" bIns="0">
            <a:normAutofit/>
          </a:bodyPr>
          <a:lstStyle/>
          <a:p>
            <a:endParaRPr lang="en-US" sz="2000" b="1"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9001080" y="0"/>
            <a:ext cx="142560" cy="13712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9001080" y="1371600"/>
            <a:ext cx="142560" cy="5486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2" name="PlaceHolder 3"/>
          <p:cNvSpPr>
            <a:spLocks noGrp="1"/>
          </p:cNvSpPr>
          <p:nvPr>
            <p:ph type="title"/>
          </p:nvPr>
        </p:nvSpPr>
        <p:spPr>
          <a:xfrm>
            <a:off x="457200" y="228600"/>
            <a:ext cx="7772040" cy="4571640"/>
          </a:xfrm>
          <a:prstGeom prst="rect">
            <a:avLst/>
          </a:prstGeom>
        </p:spPr>
        <p:txBody>
          <a:bodyPr anchor="ctr"/>
          <a:lstStyle/>
          <a:p>
            <a:pPr>
              <a:lnSpc>
                <a:spcPct val="100000"/>
              </a:lnSpc>
            </a:pPr>
            <a:r>
              <a:rPr lang="en-US" sz="8800" b="0" strike="noStrike" cap="all" spc="-77">
                <a:solidFill>
                  <a:srgbClr val="000000"/>
                </a:solidFill>
                <a:latin typeface="Arial Black"/>
              </a:rPr>
              <a:t>Clic para editar título</a:t>
            </a:r>
            <a:endParaRPr lang="en-US" sz="8800" b="0" strike="noStrike" spc="-1">
              <a:solidFill>
                <a:srgbClr val="000000"/>
              </a:solidFill>
              <a:latin typeface="Arial"/>
            </a:endParaRPr>
          </a:p>
        </p:txBody>
      </p:sp>
      <p:sp>
        <p:nvSpPr>
          <p:cNvPr id="3" name="PlaceHolder 4"/>
          <p:cNvSpPr>
            <a:spLocks noGrp="1"/>
          </p:cNvSpPr>
          <p:nvPr>
            <p:ph type="dt"/>
          </p:nvPr>
        </p:nvSpPr>
        <p:spPr>
          <a:xfrm>
            <a:off x="457200" y="6172200"/>
            <a:ext cx="3428640" cy="304560"/>
          </a:xfrm>
          <a:prstGeom prst="rect">
            <a:avLst/>
          </a:prstGeom>
        </p:spPr>
        <p:txBody>
          <a:bodyPr bIns="0" anchor="b"/>
          <a:lstStyle/>
          <a:p>
            <a:pPr>
              <a:lnSpc>
                <a:spcPct val="100000"/>
              </a:lnSpc>
            </a:pPr>
            <a:fld id="{C7D29256-1AE3-4FD5-A9B4-BE8E0C8F9155}" type="datetime">
              <a:rPr lang="en-GB" sz="1000" b="0" strike="noStrike" spc="-1">
                <a:solidFill>
                  <a:srgbClr val="000000"/>
                </a:solidFill>
                <a:latin typeface="Arial"/>
              </a:rPr>
              <a:t>06/08/2018</a:t>
            </a:fld>
            <a:endParaRPr lang="en-GB" sz="1000" b="0" strike="noStrike" spc="-1">
              <a:latin typeface="Times New Roman"/>
            </a:endParaRPr>
          </a:p>
        </p:txBody>
      </p:sp>
      <p:sp>
        <p:nvSpPr>
          <p:cNvPr id="4" name="PlaceHolder 5"/>
          <p:cNvSpPr>
            <a:spLocks noGrp="1"/>
          </p:cNvSpPr>
          <p:nvPr>
            <p:ph type="ftr"/>
          </p:nvPr>
        </p:nvSpPr>
        <p:spPr>
          <a:xfrm>
            <a:off x="457200" y="6492960"/>
            <a:ext cx="3428640" cy="283320"/>
          </a:xfrm>
          <a:prstGeom prst="rect">
            <a:avLst/>
          </a:prstGeom>
        </p:spPr>
        <p:txBody>
          <a:bodyPr/>
          <a:lstStyle/>
          <a:p>
            <a:endParaRPr lang="en-GB" sz="2400" b="0" strike="noStrike" spc="-1">
              <a:latin typeface="Times New Roman"/>
            </a:endParaRPr>
          </a:p>
        </p:txBody>
      </p:sp>
      <p:sp>
        <p:nvSpPr>
          <p:cNvPr id="5" name="CustomShape 6"/>
          <p:cNvSpPr/>
          <p:nvPr/>
        </p:nvSpPr>
        <p:spPr>
          <a:xfrm>
            <a:off x="9001080" y="4846320"/>
            <a:ext cx="142560" cy="20113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6" name="CustomShape 7"/>
          <p:cNvSpPr/>
          <p:nvPr/>
        </p:nvSpPr>
        <p:spPr>
          <a:xfrm>
            <a:off x="9001080" y="0"/>
            <a:ext cx="142560" cy="48459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7" name="PlaceHolder 8"/>
          <p:cNvSpPr>
            <a:spLocks noGrp="1"/>
          </p:cNvSpPr>
          <p:nvPr>
            <p:ph type="sldNum"/>
          </p:nvPr>
        </p:nvSpPr>
        <p:spPr>
          <a:xfrm rot="16200000">
            <a:off x="8227080" y="5885640"/>
            <a:ext cx="1315440" cy="364680"/>
          </a:xfrm>
          <a:prstGeom prst="rect">
            <a:avLst/>
          </a:prstGeom>
        </p:spPr>
        <p:txBody>
          <a:bodyPr anchor="ctr"/>
          <a:lstStyle/>
          <a:p>
            <a:pPr>
              <a:lnSpc>
                <a:spcPct val="100000"/>
              </a:lnSpc>
            </a:pPr>
            <a:fld id="{540C3BF4-1355-4B2B-A310-91AD0C61F0B3}" type="slidenum">
              <a:rPr lang="en-GB" sz="2400" b="1" strike="noStrike" spc="-1">
                <a:solidFill>
                  <a:srgbClr val="000000"/>
                </a:solidFill>
                <a:latin typeface="Arial"/>
              </a:rPr>
              <a:t>‹Nr.›</a:t>
            </a:fld>
            <a:endParaRPr lang="en-GB" sz="2400" b="0" strike="noStrike" spc="-1">
              <a:latin typeface="Times New Roman"/>
            </a:endParaRPr>
          </a:p>
        </p:txBody>
      </p:sp>
      <p:sp>
        <p:nvSpPr>
          <p:cNvPr id="8"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000" b="1"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8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199440"/>
            <a:ext cx="7632000" cy="4326840"/>
          </a:xfrm>
          <a:prstGeom prst="rect">
            <a:avLst/>
          </a:prstGeom>
          <a:noFill/>
          <a:ln>
            <a:noFill/>
          </a:ln>
        </p:spPr>
        <p:txBody>
          <a:bodyPr anchor="ctr"/>
          <a:lstStyle/>
          <a:p>
            <a:pPr>
              <a:lnSpc>
                <a:spcPct val="100000"/>
              </a:lnSpc>
            </a:pPr>
            <a:r>
              <a:rPr lang="en-US" sz="4800" b="0" strike="noStrike" cap="all" spc="-77">
                <a:solidFill>
                  <a:srgbClr val="D1282E"/>
                </a:solidFill>
                <a:latin typeface="Arial Black"/>
              </a:rPr>
              <a:t>The inclusion of Arts in science with the help of new technologies</a:t>
            </a:r>
            <a:endParaRPr lang="en-US" sz="4800" b="0" strike="noStrike" spc="-1">
              <a:solidFill>
                <a:srgbClr val="000000"/>
              </a:solidFill>
              <a:latin typeface="Arial"/>
            </a:endParaRPr>
          </a:p>
        </p:txBody>
      </p:sp>
      <p:sp>
        <p:nvSpPr>
          <p:cNvPr id="94" name="TextShape 2"/>
          <p:cNvSpPr txBox="1"/>
          <p:nvPr/>
        </p:nvSpPr>
        <p:spPr>
          <a:xfrm>
            <a:off x="457200" y="4800600"/>
            <a:ext cx="6857640" cy="914040"/>
          </a:xfrm>
          <a:prstGeom prst="rect">
            <a:avLst/>
          </a:prstGeom>
          <a:noFill/>
          <a:ln>
            <a:noFill/>
          </a:ln>
        </p:spPr>
        <p:txBody>
          <a:bodyPr/>
          <a:lstStyle/>
          <a:p>
            <a:pPr>
              <a:lnSpc>
                <a:spcPct val="100000"/>
              </a:lnSpc>
              <a:spcBef>
                <a:spcPts val="561"/>
              </a:spcBef>
              <a:spcAft>
                <a:spcPts val="601"/>
              </a:spcAft>
            </a:pPr>
            <a:r>
              <a:rPr lang="en-GB" sz="2800" b="1" strike="noStrike" cap="all" spc="117">
                <a:solidFill>
                  <a:srgbClr val="000000"/>
                </a:solidFill>
                <a:latin typeface="Arial"/>
              </a:rPr>
              <a:t>By S. Paulina Toimil DÁvila</a:t>
            </a:r>
            <a:endParaRPr lang="en-GB" sz="2800" b="0" strike="noStrike" spc="-1">
              <a:latin typeface="Arial"/>
            </a:endParaRPr>
          </a:p>
        </p:txBody>
      </p:sp>
      <p:sp>
        <p:nvSpPr>
          <p:cNvPr id="95" name="CustomShape 3"/>
          <p:cNvSpPr/>
          <p:nvPr/>
        </p:nvSpPr>
        <p:spPr>
          <a:xfrm>
            <a:off x="457200" y="4086360"/>
            <a:ext cx="610560" cy="5760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1394280" y="800640"/>
            <a:ext cx="64051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GB" sz="1800" b="0" strike="noStrike" spc="-1" dirty="0">
              <a:latin typeface="Arial"/>
            </a:endParaRPr>
          </a:p>
        </p:txBody>
      </p:sp>
      <p:sp>
        <p:nvSpPr>
          <p:cNvPr id="5" name="Rectángulo 4"/>
          <p:cNvSpPr/>
          <p:nvPr/>
        </p:nvSpPr>
        <p:spPr>
          <a:xfrm>
            <a:off x="651370" y="906870"/>
            <a:ext cx="7890939" cy="646331"/>
          </a:xfrm>
          <a:prstGeom prst="rect">
            <a:avLst/>
          </a:prstGeom>
        </p:spPr>
        <p:txBody>
          <a:bodyPr wrap="square">
            <a:spAutoFit/>
          </a:bodyPr>
          <a:lstStyle/>
          <a:p>
            <a:pPr algn="ctr">
              <a:lnSpc>
                <a:spcPct val="100000"/>
              </a:lnSpc>
            </a:pPr>
            <a:r>
              <a:rPr lang="en-GB" b="1" spc="-1" dirty="0">
                <a:solidFill>
                  <a:srgbClr val="000000"/>
                </a:solidFill>
              </a:rPr>
              <a:t>HYBRID ORBITALS IN ORGANIC CHEMISTRY </a:t>
            </a:r>
            <a:endParaRPr lang="en-GB" b="1" spc="-1" dirty="0" smtClean="0">
              <a:solidFill>
                <a:srgbClr val="000000"/>
              </a:solidFill>
            </a:endParaRPr>
          </a:p>
          <a:p>
            <a:pPr algn="ctr">
              <a:lnSpc>
                <a:spcPct val="100000"/>
              </a:lnSpc>
            </a:pPr>
            <a:r>
              <a:rPr lang="en-GB" b="1" spc="-1" dirty="0" smtClean="0">
                <a:solidFill>
                  <a:srgbClr val="000000"/>
                </a:solidFill>
              </a:rPr>
              <a:t>by </a:t>
            </a:r>
            <a:r>
              <a:rPr lang="en-GB" b="1" spc="-1" dirty="0">
                <a:solidFill>
                  <a:srgbClr val="000000"/>
                </a:solidFill>
              </a:rPr>
              <a:t>Guenther </a:t>
            </a:r>
            <a:r>
              <a:rPr lang="en-GB" b="1" spc="-1" dirty="0" err="1">
                <a:solidFill>
                  <a:srgbClr val="000000"/>
                </a:solidFill>
              </a:rPr>
              <a:t>Gsaller</a:t>
            </a:r>
            <a:r>
              <a:rPr lang="en-GB" b="1" spc="-1" dirty="0">
                <a:solidFill>
                  <a:srgbClr val="000000"/>
                </a:solidFill>
              </a:rPr>
              <a:t>.</a:t>
            </a:r>
            <a:endParaRPr lang="en-GB" spc="-1" dirty="0"/>
          </a:p>
        </p:txBody>
      </p:sp>
      <p:sp>
        <p:nvSpPr>
          <p:cNvPr id="6" name="Rectángulo 5"/>
          <p:cNvSpPr/>
          <p:nvPr/>
        </p:nvSpPr>
        <p:spPr>
          <a:xfrm>
            <a:off x="1225939" y="5710579"/>
            <a:ext cx="4572000" cy="830997"/>
          </a:xfrm>
          <a:prstGeom prst="rect">
            <a:avLst/>
          </a:prstGeom>
        </p:spPr>
        <p:txBody>
          <a:bodyPr>
            <a:spAutoFit/>
          </a:bodyPr>
          <a:lstStyle/>
          <a:p>
            <a:pPr>
              <a:lnSpc>
                <a:spcPct val="100000"/>
              </a:lnSpc>
            </a:pPr>
            <a:r>
              <a:rPr lang="en-GB" sz="1600" spc="-1" dirty="0">
                <a:solidFill>
                  <a:srgbClr val="FF0000"/>
                </a:solidFill>
              </a:rPr>
              <a:t>Wolfram </a:t>
            </a:r>
            <a:r>
              <a:rPr lang="en-GB" sz="1600" spc="-1" dirty="0" smtClean="0">
                <a:solidFill>
                  <a:srgbClr val="FF0000"/>
                </a:solidFill>
              </a:rPr>
              <a:t>demonstration.</a:t>
            </a:r>
            <a:r>
              <a:rPr lang="en-GB" sz="1600" dirty="0">
                <a:solidFill>
                  <a:srgbClr val="FF0000"/>
                </a:solidFill>
              </a:rPr>
              <a:t/>
            </a:r>
            <a:br>
              <a:rPr lang="en-GB" sz="1600" dirty="0">
                <a:solidFill>
                  <a:srgbClr val="FF0000"/>
                </a:solidFill>
              </a:rPr>
            </a:br>
            <a:r>
              <a:rPr lang="en-GB" sz="1600" dirty="0">
                <a:solidFill>
                  <a:srgbClr val="FF0000"/>
                </a:solidFill>
              </a:rPr>
              <a:t/>
            </a:r>
            <a:br>
              <a:rPr lang="en-GB" sz="1600" dirty="0">
                <a:solidFill>
                  <a:srgbClr val="FF0000"/>
                </a:solidFill>
              </a:rPr>
            </a:br>
            <a:endParaRPr lang="en-GB" sz="1600" spc="-1" dirty="0">
              <a:solidFill>
                <a:srgbClr val="FF0000"/>
              </a:solidFill>
            </a:endParaRPr>
          </a:p>
        </p:txBody>
      </p:sp>
      <p:pic>
        <p:nvPicPr>
          <p:cNvPr id="7" name="Imagen 3"/>
          <p:cNvPicPr/>
          <p:nvPr/>
        </p:nvPicPr>
        <p:blipFill>
          <a:blip r:embed="rId2"/>
          <a:stretch/>
        </p:blipFill>
        <p:spPr>
          <a:xfrm>
            <a:off x="1225939" y="2310436"/>
            <a:ext cx="3024143" cy="2953080"/>
          </a:xfrm>
          <a:prstGeom prst="rect">
            <a:avLst/>
          </a:prstGeom>
          <a:ln>
            <a:noFill/>
          </a:ln>
        </p:spPr>
      </p:pic>
      <p:pic>
        <p:nvPicPr>
          <p:cNvPr id="8" name="Imagen 4"/>
          <p:cNvPicPr/>
          <p:nvPr/>
        </p:nvPicPr>
        <p:blipFill>
          <a:blip r:embed="rId3"/>
          <a:stretch/>
        </p:blipFill>
        <p:spPr>
          <a:xfrm>
            <a:off x="4842785" y="2094510"/>
            <a:ext cx="3223080" cy="3074760"/>
          </a:xfrm>
          <a:prstGeom prst="rect">
            <a:avLst/>
          </a:prstGeom>
          <a:ln>
            <a:noFill/>
          </a:ln>
        </p:spPr>
      </p:pic>
    </p:spTree>
    <p:extLst>
      <p:ext uri="{BB962C8B-B14F-4D97-AF65-F5344CB8AC3E}">
        <p14:creationId xmlns:p14="http://schemas.microsoft.com/office/powerpoint/2010/main" val="342229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496800" y="483120"/>
            <a:ext cx="8310240" cy="502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1800" b="1" strike="noStrike" spc="-1" dirty="0">
                <a:solidFill>
                  <a:srgbClr val="000000"/>
                </a:solidFill>
                <a:latin typeface="Arial"/>
              </a:rPr>
              <a:t>FINAL </a:t>
            </a:r>
            <a:r>
              <a:rPr lang="en-GB" sz="1800" b="1" strike="noStrike" spc="-1" dirty="0" smtClean="0">
                <a:solidFill>
                  <a:srgbClr val="000000"/>
                </a:solidFill>
                <a:latin typeface="Arial"/>
              </a:rPr>
              <a:t>COMMENTS</a:t>
            </a:r>
            <a:endParaRPr lang="en-GB" sz="1800" b="0" strike="noStrike" spc="-1" dirty="0">
              <a:latin typeface="Arial"/>
            </a:endParaRPr>
          </a:p>
          <a:p>
            <a:pPr algn="just">
              <a:lnSpc>
                <a:spcPct val="100000"/>
              </a:lnSpc>
            </a:pPr>
            <a:endParaRPr lang="en-GB" sz="1800" b="0" strike="noStrike" spc="-1" dirty="0">
              <a:latin typeface="Arial"/>
            </a:endParaRPr>
          </a:p>
          <a:p>
            <a:pPr algn="just">
              <a:lnSpc>
                <a:spcPct val="100000"/>
              </a:lnSpc>
            </a:pPr>
            <a:r>
              <a:rPr lang="en-GB" sz="1800" b="0" strike="noStrike" spc="-1" dirty="0">
                <a:solidFill>
                  <a:srgbClr val="000000"/>
                </a:solidFill>
                <a:latin typeface="Arial"/>
              </a:rPr>
              <a:t>-Without  a doubt , these forms are more elegant and aesthetically pleasing than a mathematical equation. In addition, they stimulate the sensibility of those who appreciate them, generating an authentic interest for sciences.</a:t>
            </a:r>
            <a:endParaRPr lang="en-GB" sz="1800" b="0" strike="noStrike" spc="-1" dirty="0">
              <a:latin typeface="Arial"/>
            </a:endParaRPr>
          </a:p>
          <a:p>
            <a:pPr algn="just">
              <a:lnSpc>
                <a:spcPct val="100000"/>
              </a:lnSpc>
            </a:pPr>
            <a:endParaRPr lang="en-GB" sz="1800" b="0" strike="noStrike" spc="-1" dirty="0">
              <a:latin typeface="Arial"/>
            </a:endParaRPr>
          </a:p>
          <a:p>
            <a:pPr algn="just">
              <a:lnSpc>
                <a:spcPct val="100000"/>
              </a:lnSpc>
            </a:pPr>
            <a:endParaRPr lang="en-GB" sz="1800" b="0" strike="noStrike" spc="-1" dirty="0">
              <a:latin typeface="Arial"/>
            </a:endParaRPr>
          </a:p>
          <a:p>
            <a:pPr algn="just">
              <a:lnSpc>
                <a:spcPct val="100000"/>
              </a:lnSpc>
            </a:pPr>
            <a:r>
              <a:rPr lang="en-GB" sz="1800" b="0" strike="noStrike" spc="-1" dirty="0">
                <a:solidFill>
                  <a:srgbClr val="000000"/>
                </a:solidFill>
                <a:latin typeface="Arial"/>
              </a:rPr>
              <a:t>-With Wolfram being an open language, we can make changes to the codes programmed by others, which makes it a dynamic technology that has created a large community of developers around the world which is self-enriched by the exchange of ideas. </a:t>
            </a:r>
            <a:endParaRPr lang="en-GB" sz="1800" b="0" strike="noStrike" spc="-1" dirty="0">
              <a:latin typeface="Arial"/>
            </a:endParaRPr>
          </a:p>
          <a:p>
            <a:pPr algn="just">
              <a:lnSpc>
                <a:spcPct val="100000"/>
              </a:lnSpc>
            </a:pPr>
            <a:endParaRPr lang="en-GB" sz="1800" b="0" strike="noStrike" spc="-1" dirty="0">
              <a:latin typeface="Arial"/>
            </a:endParaRPr>
          </a:p>
          <a:p>
            <a:pPr algn="just">
              <a:lnSpc>
                <a:spcPct val="100000"/>
              </a:lnSpc>
            </a:pPr>
            <a:endParaRPr lang="en-GB" sz="1800" b="0" strike="noStrike" spc="-1" dirty="0">
              <a:latin typeface="Arial"/>
            </a:endParaRPr>
          </a:p>
          <a:p>
            <a:pPr algn="just">
              <a:lnSpc>
                <a:spcPct val="100000"/>
              </a:lnSpc>
            </a:pPr>
            <a:r>
              <a:rPr lang="en-GB" sz="1800" b="0" strike="noStrike" spc="-1" dirty="0">
                <a:solidFill>
                  <a:srgbClr val="000000"/>
                </a:solidFill>
                <a:latin typeface="Arial"/>
              </a:rPr>
              <a:t>-The importance of the inclusion of art in science with the help of new technologies rests on these innovative ways of transmitting and teaching scientific knowledge, where programming is applied to mathematical models to generate a “</a:t>
            </a:r>
            <a:r>
              <a:rPr lang="en-GB" sz="1800" b="0" i="1" strike="noStrike" spc="-1" dirty="0">
                <a:solidFill>
                  <a:srgbClr val="000000"/>
                </a:solidFill>
                <a:latin typeface="Arial"/>
              </a:rPr>
              <a:t>New Kind Of Science”</a:t>
            </a:r>
            <a:r>
              <a:rPr lang="en-GB" sz="1800" b="0" strike="noStrike" spc="-1" dirty="0">
                <a:solidFill>
                  <a:srgbClr val="000000"/>
                </a:solidFill>
                <a:latin typeface="Arial"/>
              </a:rPr>
              <a:t> that  breaks paradigms.</a:t>
            </a:r>
            <a:endParaRPr lang="en-GB" sz="1800" b="0" strike="noStrike" spc="-1" dirty="0">
              <a:latin typeface="Arial"/>
            </a:endParaRPr>
          </a:p>
          <a:p>
            <a:pPr algn="just">
              <a:lnSpc>
                <a:spcPct val="100000"/>
              </a:lnSpc>
            </a:pPr>
            <a:endParaRPr lang="en-GB" sz="1800" b="0" strike="noStrike" spc="-1" dirty="0">
              <a:latin typeface="Arial"/>
            </a:endParaRPr>
          </a:p>
        </p:txBody>
      </p:sp>
    </p:spTree>
    <p:extLst>
      <p:ext uri="{BB962C8B-B14F-4D97-AF65-F5344CB8AC3E}">
        <p14:creationId xmlns:p14="http://schemas.microsoft.com/office/powerpoint/2010/main" val="1861219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457200" y="510840"/>
            <a:ext cx="7571984" cy="5952590"/>
          </a:xfrm>
          <a:prstGeom prst="rect">
            <a:avLst/>
          </a:prstGeom>
          <a:noFill/>
          <a:ln>
            <a:noFill/>
          </a:ln>
        </p:spPr>
        <p:txBody>
          <a:bodyPr/>
          <a:lstStyle/>
          <a:p>
            <a:pPr algn="ctr">
              <a:lnSpc>
                <a:spcPct val="100000"/>
              </a:lnSpc>
              <a:spcBef>
                <a:spcPts val="400"/>
              </a:spcBef>
              <a:spcAft>
                <a:spcPts val="601"/>
              </a:spcAft>
            </a:pPr>
            <a:r>
              <a:rPr lang="en-US" sz="1750" b="1" strike="noStrike" spc="-1" dirty="0">
                <a:solidFill>
                  <a:srgbClr val="000000"/>
                </a:solidFill>
                <a:latin typeface="Arial"/>
              </a:rPr>
              <a:t>BIBLIOGRAPHY </a:t>
            </a:r>
          </a:p>
          <a:p>
            <a:pPr>
              <a:lnSpc>
                <a:spcPct val="100000"/>
              </a:lnSpc>
              <a:spcBef>
                <a:spcPts val="400"/>
              </a:spcBef>
              <a:spcAft>
                <a:spcPts val="601"/>
              </a:spcAft>
            </a:pPr>
            <a:r>
              <a:rPr lang="en-US" sz="1750" b="1" dirty="0" smtClean="0"/>
              <a:t>● Wolfram S. A new kind of science. U.S.A. : Wolfram Media </a:t>
            </a:r>
            <a:r>
              <a:rPr lang="en-US" sz="1750" b="1" dirty="0" err="1" smtClean="0"/>
              <a:t>Inc</a:t>
            </a:r>
            <a:r>
              <a:rPr lang="en-US" sz="1750" b="1" dirty="0" smtClean="0"/>
              <a:t>; 2002.</a:t>
            </a:r>
            <a:br>
              <a:rPr lang="en-US" sz="1750" b="1" dirty="0" smtClean="0"/>
            </a:br>
            <a:r>
              <a:rPr lang="en-US" sz="1750" b="1" strike="noStrike" spc="-1" dirty="0" smtClean="0">
                <a:solidFill>
                  <a:srgbClr val="000000"/>
                </a:solidFill>
                <a:latin typeface="Arial"/>
              </a:rPr>
              <a:t/>
            </a:r>
            <a:br>
              <a:rPr lang="en-US" sz="1750" b="1" strike="noStrike" spc="-1" dirty="0" smtClean="0">
                <a:solidFill>
                  <a:srgbClr val="000000"/>
                </a:solidFill>
                <a:latin typeface="Arial"/>
              </a:rPr>
            </a:br>
            <a:r>
              <a:rPr lang="en-US" sz="1750" b="1" dirty="0"/>
              <a:t> ● </a:t>
            </a:r>
            <a:r>
              <a:rPr lang="en-US" sz="1750" b="1" strike="noStrike" spc="-1" dirty="0" smtClean="0">
                <a:solidFill>
                  <a:srgbClr val="000000"/>
                </a:solidFill>
                <a:latin typeface="Arial"/>
              </a:rPr>
              <a:t>Ibáñez F. El enlace </a:t>
            </a:r>
            <a:r>
              <a:rPr lang="en-US" sz="1750" b="1" strike="noStrike" spc="-1" dirty="0" err="1" smtClean="0">
                <a:solidFill>
                  <a:srgbClr val="000000"/>
                </a:solidFill>
                <a:latin typeface="Arial"/>
              </a:rPr>
              <a:t>químico</a:t>
            </a:r>
            <a:r>
              <a:rPr lang="en-US" sz="1750" b="1" strike="noStrike" spc="-1" dirty="0" smtClean="0">
                <a:solidFill>
                  <a:srgbClr val="000000"/>
                </a:solidFill>
                <a:latin typeface="Arial"/>
              </a:rPr>
              <a:t>. Chile: </a:t>
            </a:r>
            <a:r>
              <a:rPr lang="en-US" sz="1750" b="1" strike="noStrike" spc="-1" dirty="0" err="1" smtClean="0">
                <a:solidFill>
                  <a:srgbClr val="000000"/>
                </a:solidFill>
                <a:latin typeface="Arial"/>
              </a:rPr>
              <a:t>Ediciones</a:t>
            </a:r>
            <a:r>
              <a:rPr lang="en-US" sz="1750" b="1" strike="noStrike" spc="-1" dirty="0" smtClean="0">
                <a:solidFill>
                  <a:srgbClr val="000000"/>
                </a:solidFill>
                <a:latin typeface="Arial"/>
              </a:rPr>
              <a:t> Universidad </a:t>
            </a:r>
            <a:r>
              <a:rPr lang="en-US" sz="1750" b="1" strike="noStrike" spc="-1" dirty="0" err="1" smtClean="0">
                <a:solidFill>
                  <a:srgbClr val="000000"/>
                </a:solidFill>
                <a:latin typeface="Arial"/>
              </a:rPr>
              <a:t>Católica</a:t>
            </a:r>
            <a:r>
              <a:rPr lang="en-US" sz="1750" b="1" strike="noStrike" spc="-1" dirty="0" smtClean="0">
                <a:solidFill>
                  <a:srgbClr val="000000"/>
                </a:solidFill>
                <a:latin typeface="Arial"/>
              </a:rPr>
              <a:t> de Chile;1996.</a:t>
            </a:r>
          </a:p>
          <a:p>
            <a:pPr>
              <a:lnSpc>
                <a:spcPct val="100000"/>
              </a:lnSpc>
              <a:spcBef>
                <a:spcPts val="400"/>
              </a:spcBef>
              <a:spcAft>
                <a:spcPts val="601"/>
              </a:spcAft>
            </a:pPr>
            <a:endParaRPr lang="en-US" sz="1750" b="1" strike="noStrike" spc="-1" dirty="0" smtClean="0">
              <a:solidFill>
                <a:srgbClr val="000000"/>
              </a:solidFill>
              <a:latin typeface="Arial"/>
            </a:endParaRPr>
          </a:p>
          <a:p>
            <a:pPr>
              <a:lnSpc>
                <a:spcPct val="100000"/>
              </a:lnSpc>
              <a:spcBef>
                <a:spcPts val="400"/>
              </a:spcBef>
              <a:spcAft>
                <a:spcPts val="601"/>
              </a:spcAft>
            </a:pPr>
            <a:r>
              <a:rPr lang="en-US" sz="1750" b="1" dirty="0" smtClean="0"/>
              <a:t>● </a:t>
            </a:r>
            <a:r>
              <a:rPr lang="en-US" sz="1750" b="1" strike="noStrike" spc="-1" dirty="0" err="1" smtClean="0">
                <a:solidFill>
                  <a:srgbClr val="000000"/>
                </a:solidFill>
                <a:latin typeface="Arial"/>
              </a:rPr>
              <a:t>Daudel</a:t>
            </a:r>
            <a:r>
              <a:rPr lang="en-US" sz="1750" b="1" strike="noStrike" spc="-1" dirty="0" smtClean="0">
                <a:solidFill>
                  <a:srgbClr val="000000"/>
                </a:solidFill>
                <a:latin typeface="Arial"/>
              </a:rPr>
              <a:t> R. </a:t>
            </a:r>
            <a:r>
              <a:rPr lang="en-US" sz="1750" b="1" strike="noStrike" spc="-1" dirty="0" err="1" smtClean="0">
                <a:solidFill>
                  <a:srgbClr val="000000"/>
                </a:solidFill>
                <a:latin typeface="Arial"/>
              </a:rPr>
              <a:t>Teoría</a:t>
            </a:r>
            <a:r>
              <a:rPr lang="en-US" sz="1750" b="1" strike="noStrike" spc="-1" dirty="0" smtClean="0">
                <a:solidFill>
                  <a:srgbClr val="000000"/>
                </a:solidFill>
                <a:latin typeface="Arial"/>
              </a:rPr>
              <a:t> </a:t>
            </a:r>
            <a:r>
              <a:rPr lang="en-US" sz="1750" b="1" strike="noStrike" spc="-1" dirty="0" err="1" smtClean="0">
                <a:solidFill>
                  <a:srgbClr val="000000"/>
                </a:solidFill>
                <a:latin typeface="Arial"/>
              </a:rPr>
              <a:t>cuántica</a:t>
            </a:r>
            <a:r>
              <a:rPr lang="en-US" sz="1750" b="1" strike="noStrike" spc="-1" dirty="0" smtClean="0">
                <a:solidFill>
                  <a:srgbClr val="000000"/>
                </a:solidFill>
                <a:latin typeface="Arial"/>
              </a:rPr>
              <a:t> del enlace </a:t>
            </a:r>
            <a:r>
              <a:rPr lang="en-US" sz="1750" b="1" strike="noStrike" spc="-1" dirty="0" err="1" smtClean="0">
                <a:solidFill>
                  <a:srgbClr val="000000"/>
                </a:solidFill>
                <a:latin typeface="Arial"/>
              </a:rPr>
              <a:t>químico</a:t>
            </a:r>
            <a:r>
              <a:rPr lang="en-US" sz="1750" b="1" strike="noStrike" spc="-1" dirty="0" smtClean="0">
                <a:solidFill>
                  <a:srgbClr val="000000"/>
                </a:solidFill>
                <a:latin typeface="Arial"/>
              </a:rPr>
              <a:t>. Spain: </a:t>
            </a:r>
            <a:r>
              <a:rPr lang="en-US" sz="1750" b="1" strike="noStrike" spc="-1" dirty="0" err="1" smtClean="0">
                <a:solidFill>
                  <a:srgbClr val="000000"/>
                </a:solidFill>
                <a:latin typeface="Arial"/>
              </a:rPr>
              <a:t>Ediciones</a:t>
            </a:r>
            <a:r>
              <a:rPr lang="en-US" sz="1750" b="1" strike="noStrike" spc="-1" dirty="0" smtClean="0">
                <a:solidFill>
                  <a:srgbClr val="000000"/>
                </a:solidFill>
                <a:latin typeface="Arial"/>
              </a:rPr>
              <a:t>  </a:t>
            </a:r>
            <a:r>
              <a:rPr lang="en-US" sz="1750" b="1" strike="noStrike" spc="-1" dirty="0" err="1" smtClean="0">
                <a:solidFill>
                  <a:srgbClr val="000000"/>
                </a:solidFill>
                <a:latin typeface="Arial"/>
              </a:rPr>
              <a:t>Bellaterra</a:t>
            </a:r>
            <a:r>
              <a:rPr lang="en-US" sz="1750" b="1" strike="noStrike" spc="-1" dirty="0" smtClean="0">
                <a:solidFill>
                  <a:srgbClr val="000000"/>
                </a:solidFill>
                <a:latin typeface="Arial"/>
              </a:rPr>
              <a:t>; 1975.</a:t>
            </a:r>
          </a:p>
          <a:p>
            <a:pPr>
              <a:lnSpc>
                <a:spcPct val="100000"/>
              </a:lnSpc>
              <a:spcBef>
                <a:spcPts val="400"/>
              </a:spcBef>
              <a:spcAft>
                <a:spcPts val="601"/>
              </a:spcAft>
            </a:pPr>
            <a:endParaRPr lang="en-US" sz="1750" b="1" strike="noStrike" spc="-1" dirty="0" smtClean="0">
              <a:solidFill>
                <a:srgbClr val="000000"/>
              </a:solidFill>
              <a:latin typeface="Arial"/>
            </a:endParaRPr>
          </a:p>
          <a:p>
            <a:pPr>
              <a:lnSpc>
                <a:spcPct val="100000"/>
              </a:lnSpc>
              <a:spcBef>
                <a:spcPts val="400"/>
              </a:spcBef>
              <a:spcAft>
                <a:spcPts val="601"/>
              </a:spcAft>
            </a:pPr>
            <a:r>
              <a:rPr lang="en-US" sz="1750" b="1" dirty="0"/>
              <a:t>● </a:t>
            </a:r>
            <a:r>
              <a:rPr lang="en-US" sz="1750" b="1" strike="noStrike" spc="-1" dirty="0" smtClean="0">
                <a:solidFill>
                  <a:srgbClr val="000000"/>
                </a:solidFill>
                <a:latin typeface="Arial"/>
              </a:rPr>
              <a:t>Derrida J. </a:t>
            </a:r>
            <a:r>
              <a:rPr lang="en-US" sz="1750" b="1" strike="noStrike" spc="-1" dirty="0" err="1" smtClean="0">
                <a:solidFill>
                  <a:srgbClr val="000000"/>
                </a:solidFill>
                <a:latin typeface="Arial"/>
              </a:rPr>
              <a:t>Introducción</a:t>
            </a:r>
            <a:r>
              <a:rPr lang="en-US" sz="1750" b="1" strike="noStrike" spc="-1" dirty="0" smtClean="0">
                <a:solidFill>
                  <a:srgbClr val="000000"/>
                </a:solidFill>
                <a:latin typeface="Arial"/>
              </a:rPr>
              <a:t> a “el </a:t>
            </a:r>
            <a:r>
              <a:rPr lang="en-US" sz="1750" b="1" strike="noStrike" spc="-1" dirty="0" err="1" smtClean="0">
                <a:solidFill>
                  <a:srgbClr val="000000"/>
                </a:solidFill>
                <a:latin typeface="Arial"/>
              </a:rPr>
              <a:t>origen</a:t>
            </a:r>
            <a:r>
              <a:rPr lang="en-US" sz="1750" b="1" strike="noStrike" spc="-1" dirty="0" smtClean="0">
                <a:solidFill>
                  <a:srgbClr val="000000"/>
                </a:solidFill>
                <a:latin typeface="Arial"/>
              </a:rPr>
              <a:t> de la </a:t>
            </a:r>
            <a:r>
              <a:rPr lang="en-US" sz="1750" b="1" strike="noStrike" spc="-1" dirty="0" err="1" smtClean="0">
                <a:solidFill>
                  <a:srgbClr val="000000"/>
                </a:solidFill>
                <a:latin typeface="Arial"/>
              </a:rPr>
              <a:t>geometría</a:t>
            </a:r>
            <a:r>
              <a:rPr lang="en-US" sz="1750" b="1" strike="noStrike" spc="-1" dirty="0" smtClean="0">
                <a:solidFill>
                  <a:srgbClr val="000000"/>
                </a:solidFill>
                <a:latin typeface="Arial"/>
              </a:rPr>
              <a:t>”. Argentina: </a:t>
            </a:r>
            <a:r>
              <a:rPr lang="en-US" sz="1750" b="1" strike="noStrike" spc="-1" dirty="0" err="1" smtClean="0">
                <a:solidFill>
                  <a:srgbClr val="000000"/>
                </a:solidFill>
                <a:latin typeface="Arial"/>
              </a:rPr>
              <a:t>Manantial</a:t>
            </a:r>
            <a:r>
              <a:rPr lang="en-US" sz="1750" b="1" strike="noStrike" spc="-1" dirty="0" smtClean="0">
                <a:solidFill>
                  <a:srgbClr val="000000"/>
                </a:solidFill>
                <a:latin typeface="Arial"/>
              </a:rPr>
              <a:t>, 2000.</a:t>
            </a:r>
          </a:p>
          <a:p>
            <a:pPr>
              <a:lnSpc>
                <a:spcPct val="100000"/>
              </a:lnSpc>
              <a:spcBef>
                <a:spcPts val="400"/>
              </a:spcBef>
              <a:spcAft>
                <a:spcPts val="601"/>
              </a:spcAft>
            </a:pPr>
            <a:endParaRPr lang="en-US" sz="1750" b="1" strike="noStrike" spc="-1" dirty="0" smtClean="0">
              <a:solidFill>
                <a:srgbClr val="000000"/>
              </a:solidFill>
              <a:latin typeface="Arial"/>
            </a:endParaRPr>
          </a:p>
          <a:p>
            <a:pPr>
              <a:lnSpc>
                <a:spcPct val="100000"/>
              </a:lnSpc>
              <a:spcBef>
                <a:spcPts val="400"/>
              </a:spcBef>
              <a:spcAft>
                <a:spcPts val="601"/>
              </a:spcAft>
            </a:pPr>
            <a:r>
              <a:rPr lang="en-US" sz="1750" b="1" dirty="0"/>
              <a:t>● </a:t>
            </a:r>
            <a:r>
              <a:rPr lang="en-US" sz="1750" b="1" strike="noStrike" spc="-1" dirty="0" err="1" smtClean="0">
                <a:solidFill>
                  <a:srgbClr val="000000"/>
                </a:solidFill>
                <a:latin typeface="Arial"/>
              </a:rPr>
              <a:t>Díaz</a:t>
            </a:r>
            <a:r>
              <a:rPr lang="en-US" sz="1750" b="1" strike="noStrike" spc="-1" dirty="0" smtClean="0">
                <a:solidFill>
                  <a:srgbClr val="000000"/>
                </a:solidFill>
                <a:latin typeface="Arial"/>
              </a:rPr>
              <a:t> J. El </a:t>
            </a:r>
            <a:r>
              <a:rPr lang="en-US" sz="1750" b="1" strike="noStrike" spc="-1" dirty="0" err="1" smtClean="0">
                <a:solidFill>
                  <a:srgbClr val="000000"/>
                </a:solidFill>
                <a:latin typeface="Arial"/>
              </a:rPr>
              <a:t>ábaco</a:t>
            </a:r>
            <a:r>
              <a:rPr lang="en-US" sz="1750" b="1" strike="noStrike" spc="-1" dirty="0" smtClean="0">
                <a:solidFill>
                  <a:srgbClr val="000000"/>
                </a:solidFill>
                <a:latin typeface="Arial"/>
              </a:rPr>
              <a:t>, la lira y la </a:t>
            </a:r>
            <a:r>
              <a:rPr lang="en-US" sz="1750" b="1" strike="noStrike" spc="-1" dirty="0" err="1" smtClean="0">
                <a:solidFill>
                  <a:srgbClr val="000000"/>
                </a:solidFill>
                <a:latin typeface="Arial"/>
              </a:rPr>
              <a:t>rosa</a:t>
            </a:r>
            <a:r>
              <a:rPr lang="en-US" sz="1750" b="1" strike="noStrike" spc="-1" dirty="0" smtClean="0">
                <a:solidFill>
                  <a:srgbClr val="000000"/>
                </a:solidFill>
                <a:latin typeface="Arial"/>
              </a:rPr>
              <a:t>. Las </a:t>
            </a:r>
            <a:r>
              <a:rPr lang="en-US" sz="1750" b="1" strike="noStrike" spc="-1" dirty="0" err="1" smtClean="0">
                <a:solidFill>
                  <a:srgbClr val="000000"/>
                </a:solidFill>
                <a:latin typeface="Arial"/>
              </a:rPr>
              <a:t>regiones</a:t>
            </a:r>
            <a:r>
              <a:rPr lang="en-US" sz="1750" b="1" strike="noStrike" spc="-1" dirty="0" smtClean="0">
                <a:solidFill>
                  <a:srgbClr val="000000"/>
                </a:solidFill>
                <a:latin typeface="Arial"/>
              </a:rPr>
              <a:t> del </a:t>
            </a:r>
            <a:r>
              <a:rPr lang="en-US" sz="1750" b="1" strike="noStrike" spc="-1" dirty="0" err="1" smtClean="0">
                <a:solidFill>
                  <a:srgbClr val="000000"/>
                </a:solidFill>
                <a:latin typeface="Arial"/>
              </a:rPr>
              <a:t>conocimiento</a:t>
            </a:r>
            <a:r>
              <a:rPr lang="en-US" sz="1750" b="1" strike="noStrike" spc="-1" dirty="0" smtClean="0">
                <a:solidFill>
                  <a:srgbClr val="000000"/>
                </a:solidFill>
                <a:latin typeface="Arial"/>
              </a:rPr>
              <a:t>. México: </a:t>
            </a:r>
            <a:r>
              <a:rPr lang="en-US" sz="1750" b="1" strike="noStrike" spc="-1" dirty="0" err="1" smtClean="0">
                <a:solidFill>
                  <a:srgbClr val="000000"/>
                </a:solidFill>
                <a:latin typeface="Arial"/>
              </a:rPr>
              <a:t>Fondo</a:t>
            </a:r>
            <a:r>
              <a:rPr lang="en-US" sz="1750" b="1" strike="noStrike" spc="-1" dirty="0" smtClean="0">
                <a:solidFill>
                  <a:srgbClr val="000000"/>
                </a:solidFill>
                <a:latin typeface="Arial"/>
              </a:rPr>
              <a:t> de </a:t>
            </a:r>
            <a:r>
              <a:rPr lang="en-US" sz="1750" b="1" strike="noStrike" spc="-1" dirty="0" err="1" smtClean="0">
                <a:solidFill>
                  <a:srgbClr val="000000"/>
                </a:solidFill>
                <a:latin typeface="Arial"/>
              </a:rPr>
              <a:t>cultura</a:t>
            </a:r>
            <a:r>
              <a:rPr lang="en-US" sz="1750" b="1" strike="noStrike" spc="-1" dirty="0" smtClean="0">
                <a:solidFill>
                  <a:srgbClr val="000000"/>
                </a:solidFill>
                <a:latin typeface="Arial"/>
              </a:rPr>
              <a:t> </a:t>
            </a:r>
            <a:r>
              <a:rPr lang="en-US" sz="1750" b="1" strike="noStrike" spc="-1" dirty="0" err="1" smtClean="0">
                <a:solidFill>
                  <a:srgbClr val="000000"/>
                </a:solidFill>
                <a:latin typeface="Arial"/>
              </a:rPr>
              <a:t>económica</a:t>
            </a:r>
            <a:r>
              <a:rPr lang="en-US" sz="1750" b="1" strike="noStrike" spc="-1" dirty="0" smtClean="0">
                <a:solidFill>
                  <a:srgbClr val="000000"/>
                </a:solidFill>
                <a:latin typeface="Arial"/>
              </a:rPr>
              <a:t>; 2002.</a:t>
            </a:r>
          </a:p>
          <a:p>
            <a:pPr>
              <a:lnSpc>
                <a:spcPct val="100000"/>
              </a:lnSpc>
              <a:spcBef>
                <a:spcPts val="400"/>
              </a:spcBef>
              <a:spcAft>
                <a:spcPts val="601"/>
              </a:spcAft>
            </a:pPr>
            <a:endParaRPr lang="en-US" sz="1750" b="1" strike="noStrike" spc="-1" dirty="0" smtClean="0">
              <a:solidFill>
                <a:srgbClr val="000000"/>
              </a:solidFill>
              <a:latin typeface="Arial"/>
            </a:endParaRPr>
          </a:p>
          <a:p>
            <a:pPr>
              <a:lnSpc>
                <a:spcPct val="100000"/>
              </a:lnSpc>
              <a:spcBef>
                <a:spcPts val="400"/>
              </a:spcBef>
              <a:spcAft>
                <a:spcPts val="601"/>
              </a:spcAft>
            </a:pPr>
            <a:r>
              <a:rPr lang="en-US" sz="1750" b="1" dirty="0"/>
              <a:t>● </a:t>
            </a:r>
            <a:r>
              <a:rPr lang="en-US" sz="1750" b="1" strike="noStrike" spc="-1" dirty="0" err="1" smtClean="0">
                <a:solidFill>
                  <a:srgbClr val="000000"/>
                </a:solidFill>
                <a:latin typeface="Arial"/>
              </a:rPr>
              <a:t>Díaz</a:t>
            </a:r>
            <a:r>
              <a:rPr lang="en-US" sz="1750" b="1" strike="noStrike" spc="-1" dirty="0" smtClean="0">
                <a:solidFill>
                  <a:srgbClr val="000000"/>
                </a:solidFill>
                <a:latin typeface="Arial"/>
              </a:rPr>
              <a:t> M, </a:t>
            </a:r>
            <a:r>
              <a:rPr lang="en-US" sz="1750" b="1" strike="noStrike" spc="-1" dirty="0" err="1" smtClean="0">
                <a:solidFill>
                  <a:srgbClr val="000000"/>
                </a:solidFill>
                <a:latin typeface="Arial"/>
              </a:rPr>
              <a:t>Roig</a:t>
            </a:r>
            <a:r>
              <a:rPr lang="en-US" sz="1750" b="1" strike="noStrike" spc="-1" dirty="0" smtClean="0">
                <a:solidFill>
                  <a:srgbClr val="000000"/>
                </a:solidFill>
                <a:latin typeface="Arial"/>
              </a:rPr>
              <a:t> A. </a:t>
            </a:r>
            <a:r>
              <a:rPr lang="en-US" sz="1750" b="1" strike="noStrike" spc="-1" dirty="0" err="1" smtClean="0">
                <a:solidFill>
                  <a:srgbClr val="000000"/>
                </a:solidFill>
                <a:latin typeface="Arial"/>
              </a:rPr>
              <a:t>Química</a:t>
            </a:r>
            <a:r>
              <a:rPr lang="en-US" sz="1750" b="1" strike="noStrike" spc="-1" dirty="0" smtClean="0">
                <a:solidFill>
                  <a:srgbClr val="000000"/>
                </a:solidFill>
                <a:latin typeface="Arial"/>
              </a:rPr>
              <a:t> </a:t>
            </a:r>
            <a:r>
              <a:rPr lang="en-US" sz="1750" b="1" strike="noStrike" spc="-1" dirty="0" err="1" smtClean="0">
                <a:solidFill>
                  <a:srgbClr val="000000"/>
                </a:solidFill>
                <a:latin typeface="Arial"/>
              </a:rPr>
              <a:t>Física.Vol</a:t>
            </a:r>
            <a:r>
              <a:rPr lang="en-US" sz="1750" b="1" strike="noStrike" spc="-1" dirty="0" smtClean="0">
                <a:solidFill>
                  <a:srgbClr val="000000"/>
                </a:solidFill>
                <a:latin typeface="Arial"/>
              </a:rPr>
              <a:t>. 1. Spain: Alhambra </a:t>
            </a:r>
            <a:r>
              <a:rPr lang="en-US" sz="1750" b="1" strike="noStrike" spc="-1" dirty="0" err="1" smtClean="0">
                <a:solidFill>
                  <a:srgbClr val="000000"/>
                </a:solidFill>
                <a:latin typeface="Arial"/>
              </a:rPr>
              <a:t>mexicana</a:t>
            </a:r>
            <a:r>
              <a:rPr lang="en-US" sz="1750" b="1" strike="noStrike" spc="-1" dirty="0" smtClean="0">
                <a:solidFill>
                  <a:srgbClr val="000000"/>
                </a:solidFill>
                <a:latin typeface="Arial"/>
              </a:rPr>
              <a:t>; 1989.</a:t>
            </a:r>
          </a:p>
          <a:p>
            <a:pPr>
              <a:lnSpc>
                <a:spcPct val="100000"/>
              </a:lnSpc>
              <a:spcBef>
                <a:spcPts val="400"/>
              </a:spcBef>
              <a:spcAft>
                <a:spcPts val="601"/>
              </a:spcAft>
            </a:pPr>
            <a:endParaRPr lang="en-US" sz="1750" b="1" strike="noStrike" spc="-1" dirty="0">
              <a:solidFill>
                <a:srgbClr val="000000"/>
              </a:solidFill>
              <a:latin typeface="Arial"/>
            </a:endParaRPr>
          </a:p>
        </p:txBody>
      </p:sp>
    </p:spTree>
    <p:extLst>
      <p:ext uri="{BB962C8B-B14F-4D97-AF65-F5344CB8AC3E}">
        <p14:creationId xmlns:p14="http://schemas.microsoft.com/office/powerpoint/2010/main" val="1162581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275573" y="214533"/>
            <a:ext cx="7741085" cy="697162"/>
          </a:xfrm>
          <a:prstGeom prst="rect">
            <a:avLst/>
          </a:prstGeom>
          <a:noFill/>
          <a:ln>
            <a:noFill/>
          </a:ln>
        </p:spPr>
        <p:txBody>
          <a:bodyPr anchor="b"/>
          <a:lstStyle/>
          <a:p>
            <a:pPr>
              <a:lnSpc>
                <a:spcPct val="100000"/>
              </a:lnSpc>
            </a:pPr>
            <a:r>
              <a:rPr lang="en-US" sz="3600" b="0" strike="noStrike" cap="all" spc="-58" dirty="0">
                <a:solidFill>
                  <a:srgbClr val="D1282E"/>
                </a:solidFill>
                <a:latin typeface="Arial Black"/>
              </a:rPr>
              <a:t>Thank you so </a:t>
            </a:r>
            <a:r>
              <a:rPr lang="en-US" sz="3600" b="0" strike="noStrike" cap="all" spc="-58" dirty="0" smtClean="0">
                <a:solidFill>
                  <a:srgbClr val="D1282E"/>
                </a:solidFill>
                <a:latin typeface="Arial Black"/>
              </a:rPr>
              <a:t>much! </a:t>
            </a:r>
            <a:r>
              <a:rPr lang="en-US" sz="3600" b="0" strike="noStrike" cap="all" spc="-58" smtClean="0">
                <a:solidFill>
                  <a:srgbClr val="D1282E"/>
                </a:solidFill>
                <a:latin typeface="Wingdings"/>
              </a:rPr>
              <a:t></a:t>
            </a:r>
            <a:endParaRPr lang="en-US" sz="3600" b="0" strike="noStrike" spc="-1" dirty="0">
              <a:solidFill>
                <a:srgbClr val="000000"/>
              </a:solidFill>
              <a:latin typeface="Arial"/>
            </a:endParaRPr>
          </a:p>
        </p:txBody>
      </p:sp>
      <p:sp>
        <p:nvSpPr>
          <p:cNvPr id="5" name="TextShape 2"/>
          <p:cNvSpPr txBox="1"/>
          <p:nvPr/>
        </p:nvSpPr>
        <p:spPr>
          <a:xfrm>
            <a:off x="275573" y="1061295"/>
            <a:ext cx="8551730" cy="5519831"/>
          </a:xfrm>
          <a:prstGeom prst="rect">
            <a:avLst/>
          </a:prstGeom>
          <a:noFill/>
          <a:ln>
            <a:noFill/>
          </a:ln>
        </p:spPr>
        <p:txBody>
          <a:bodyPr/>
          <a:lstStyle/>
          <a:p>
            <a:pPr>
              <a:lnSpc>
                <a:spcPct val="100000"/>
              </a:lnSpc>
              <a:spcBef>
                <a:spcPts val="400"/>
              </a:spcBef>
              <a:spcAft>
                <a:spcPts val="601"/>
              </a:spcAft>
            </a:pPr>
            <a:r>
              <a:rPr lang="en-US" b="1" dirty="0" smtClean="0"/>
              <a:t>Wolfram Research.</a:t>
            </a:r>
          </a:p>
          <a:p>
            <a:pPr>
              <a:lnSpc>
                <a:spcPct val="100000"/>
              </a:lnSpc>
              <a:spcBef>
                <a:spcPts val="400"/>
              </a:spcBef>
              <a:spcAft>
                <a:spcPts val="601"/>
              </a:spcAft>
            </a:pPr>
            <a:r>
              <a:rPr lang="en-US" dirty="0"/>
              <a:t/>
            </a:r>
            <a:br>
              <a:rPr lang="en-US" dirty="0"/>
            </a:br>
            <a:r>
              <a:rPr lang="en-US" b="1" spc="-1" dirty="0" err="1" smtClean="0">
                <a:solidFill>
                  <a:srgbClr val="000000"/>
                </a:solidFill>
              </a:rPr>
              <a:t>Toimil</a:t>
            </a:r>
            <a:r>
              <a:rPr lang="en-US" b="1" spc="-1" dirty="0" smtClean="0">
                <a:solidFill>
                  <a:srgbClr val="000000"/>
                </a:solidFill>
              </a:rPr>
              <a:t> </a:t>
            </a:r>
            <a:r>
              <a:rPr lang="en-US" b="1" spc="-1" dirty="0">
                <a:solidFill>
                  <a:srgbClr val="000000"/>
                </a:solidFill>
              </a:rPr>
              <a:t>&amp; </a:t>
            </a:r>
            <a:r>
              <a:rPr lang="en-US" b="1" spc="-1" dirty="0" err="1">
                <a:solidFill>
                  <a:srgbClr val="000000"/>
                </a:solidFill>
              </a:rPr>
              <a:t>Dávila</a:t>
            </a:r>
            <a:r>
              <a:rPr lang="en-US" b="1" spc="-1" dirty="0">
                <a:solidFill>
                  <a:srgbClr val="000000"/>
                </a:solidFill>
              </a:rPr>
              <a:t> </a:t>
            </a:r>
            <a:r>
              <a:rPr lang="en-US" b="1" spc="-1" dirty="0" smtClean="0">
                <a:solidFill>
                  <a:srgbClr val="000000"/>
                </a:solidFill>
              </a:rPr>
              <a:t>Family</a:t>
            </a:r>
            <a:r>
              <a:rPr lang="en-US" sz="2000" b="1" spc="-1" dirty="0" smtClean="0">
                <a:solidFill>
                  <a:srgbClr val="000000"/>
                </a:solidFill>
              </a:rPr>
              <a:t>.</a:t>
            </a:r>
          </a:p>
          <a:p>
            <a:pPr>
              <a:lnSpc>
                <a:spcPct val="100000"/>
              </a:lnSpc>
              <a:spcBef>
                <a:spcPts val="400"/>
              </a:spcBef>
              <a:spcAft>
                <a:spcPts val="601"/>
              </a:spcAft>
            </a:pPr>
            <a:endParaRPr lang="en-US" sz="2000" b="1" strike="noStrike" spc="-1" dirty="0">
              <a:solidFill>
                <a:srgbClr val="000000"/>
              </a:solidFill>
              <a:latin typeface="Arial"/>
            </a:endParaRPr>
          </a:p>
          <a:p>
            <a:pPr>
              <a:lnSpc>
                <a:spcPct val="100000"/>
              </a:lnSpc>
              <a:spcBef>
                <a:spcPts val="400"/>
              </a:spcBef>
              <a:spcAft>
                <a:spcPts val="601"/>
              </a:spcAft>
            </a:pPr>
            <a:r>
              <a:rPr lang="en-US" b="1" strike="noStrike" spc="-1" dirty="0" smtClean="0">
                <a:solidFill>
                  <a:srgbClr val="000000"/>
                </a:solidFill>
                <a:latin typeface="Arial"/>
              </a:rPr>
              <a:t>The </a:t>
            </a:r>
            <a:r>
              <a:rPr lang="en-US" b="1" strike="noStrike" spc="-1" dirty="0">
                <a:solidFill>
                  <a:srgbClr val="000000"/>
                </a:solidFill>
                <a:latin typeface="Arial"/>
              </a:rPr>
              <a:t>Anglo Mexican </a:t>
            </a:r>
            <a:r>
              <a:rPr lang="en-US" b="1" strike="noStrike" spc="-1" dirty="0" smtClean="0">
                <a:solidFill>
                  <a:srgbClr val="000000"/>
                </a:solidFill>
                <a:latin typeface="Arial"/>
              </a:rPr>
              <a:t>Foundation.</a:t>
            </a:r>
            <a:endParaRPr lang="en-US" b="1" strike="noStrike" spc="-1" dirty="0">
              <a:solidFill>
                <a:srgbClr val="000000"/>
              </a:solidFill>
              <a:latin typeface="Arial"/>
            </a:endParaRPr>
          </a:p>
          <a:p>
            <a:pPr>
              <a:lnSpc>
                <a:spcPct val="100000"/>
              </a:lnSpc>
              <a:spcBef>
                <a:spcPts val="400"/>
              </a:spcBef>
              <a:spcAft>
                <a:spcPts val="601"/>
              </a:spcAft>
            </a:pPr>
            <a:r>
              <a:rPr lang="en-US" sz="2000" b="1" spc="-1" dirty="0">
                <a:solidFill>
                  <a:srgbClr val="000000"/>
                </a:solidFill>
                <a:latin typeface="Arial"/>
              </a:rPr>
              <a:t> </a:t>
            </a:r>
            <a:r>
              <a:rPr lang="en-US" sz="2000" b="1" strike="noStrike" spc="-1" dirty="0" smtClean="0">
                <a:solidFill>
                  <a:srgbClr val="000000"/>
                </a:solidFill>
                <a:latin typeface="Arial"/>
              </a:rPr>
              <a:t> 	</a:t>
            </a:r>
            <a:r>
              <a:rPr lang="en-US" sz="2000" strike="noStrike" spc="-1" dirty="0" smtClean="0">
                <a:solidFill>
                  <a:srgbClr val="000000"/>
                </a:solidFill>
                <a:latin typeface="Arial"/>
              </a:rPr>
              <a:t>-</a:t>
            </a:r>
            <a:r>
              <a:rPr lang="en-US" sz="1600" strike="noStrike" spc="-1" dirty="0" smtClean="0">
                <a:solidFill>
                  <a:srgbClr val="000000"/>
                </a:solidFill>
                <a:latin typeface="Arial"/>
              </a:rPr>
              <a:t>Manager</a:t>
            </a:r>
            <a:r>
              <a:rPr lang="en-US" sz="1600" strike="noStrike" spc="-1" dirty="0">
                <a:solidFill>
                  <a:srgbClr val="000000"/>
                </a:solidFill>
                <a:latin typeface="Arial"/>
              </a:rPr>
              <a:t>. Gaby Gonzales </a:t>
            </a:r>
            <a:r>
              <a:rPr lang="en-US" sz="1600" strike="noStrike" spc="-1" dirty="0" err="1" smtClean="0">
                <a:solidFill>
                  <a:srgbClr val="000000"/>
                </a:solidFill>
                <a:latin typeface="Arial"/>
              </a:rPr>
              <a:t>Fucazagua</a:t>
            </a:r>
            <a:endParaRPr lang="en-US" sz="1600" strike="noStrike" spc="-1" dirty="0">
              <a:solidFill>
                <a:srgbClr val="000000"/>
              </a:solidFill>
              <a:latin typeface="Arial"/>
            </a:endParaRPr>
          </a:p>
          <a:p>
            <a:pPr>
              <a:lnSpc>
                <a:spcPct val="100000"/>
              </a:lnSpc>
              <a:spcBef>
                <a:spcPts val="400"/>
              </a:spcBef>
              <a:spcAft>
                <a:spcPts val="601"/>
              </a:spcAft>
            </a:pPr>
            <a:r>
              <a:rPr lang="en-US" sz="1600" strike="noStrike" spc="-1" dirty="0" smtClean="0">
                <a:solidFill>
                  <a:srgbClr val="000000"/>
                </a:solidFill>
                <a:latin typeface="Arial"/>
              </a:rPr>
              <a:t>	-Emma </a:t>
            </a:r>
            <a:r>
              <a:rPr lang="en-US" sz="1600" strike="noStrike" spc="-1" dirty="0">
                <a:solidFill>
                  <a:srgbClr val="000000"/>
                </a:solidFill>
                <a:latin typeface="Arial"/>
              </a:rPr>
              <a:t>Sharpe</a:t>
            </a:r>
          </a:p>
          <a:p>
            <a:pPr>
              <a:lnSpc>
                <a:spcPct val="100000"/>
              </a:lnSpc>
              <a:spcBef>
                <a:spcPts val="400"/>
              </a:spcBef>
              <a:spcAft>
                <a:spcPts val="601"/>
              </a:spcAft>
            </a:pPr>
            <a:r>
              <a:rPr lang="en-US" sz="1600" strike="noStrike" spc="-1" dirty="0" smtClean="0">
                <a:solidFill>
                  <a:srgbClr val="000000"/>
                </a:solidFill>
                <a:latin typeface="Arial"/>
              </a:rPr>
              <a:t>	-Silvia </a:t>
            </a:r>
            <a:r>
              <a:rPr lang="en-US" sz="1600" strike="noStrike" spc="-1" dirty="0" err="1" smtClean="0">
                <a:solidFill>
                  <a:srgbClr val="000000"/>
                </a:solidFill>
                <a:latin typeface="Arial"/>
              </a:rPr>
              <a:t>Mora</a:t>
            </a:r>
            <a:endParaRPr lang="en-US" sz="1600" spc="-1" dirty="0">
              <a:solidFill>
                <a:srgbClr val="000000"/>
              </a:solidFill>
              <a:latin typeface="Arial"/>
            </a:endParaRPr>
          </a:p>
          <a:p>
            <a:pPr>
              <a:lnSpc>
                <a:spcPct val="100000"/>
              </a:lnSpc>
              <a:spcBef>
                <a:spcPts val="400"/>
              </a:spcBef>
              <a:spcAft>
                <a:spcPts val="601"/>
              </a:spcAft>
            </a:pPr>
            <a:endParaRPr lang="en-US" sz="2000" b="1" spc="-1" dirty="0" smtClean="0">
              <a:solidFill>
                <a:srgbClr val="000000"/>
              </a:solidFill>
            </a:endParaRPr>
          </a:p>
          <a:p>
            <a:pPr>
              <a:lnSpc>
                <a:spcPct val="100000"/>
              </a:lnSpc>
              <a:spcBef>
                <a:spcPts val="400"/>
              </a:spcBef>
              <a:spcAft>
                <a:spcPts val="601"/>
              </a:spcAft>
            </a:pPr>
            <a:r>
              <a:rPr lang="en-US" b="1" strike="noStrike" spc="-1" dirty="0" err="1" smtClean="0">
                <a:solidFill>
                  <a:srgbClr val="000000"/>
                </a:solidFill>
                <a:latin typeface="Arial"/>
              </a:rPr>
              <a:t>Unidad</a:t>
            </a:r>
            <a:r>
              <a:rPr lang="en-US" b="1" strike="noStrike" spc="-1" dirty="0" smtClean="0">
                <a:solidFill>
                  <a:srgbClr val="000000"/>
                </a:solidFill>
                <a:latin typeface="Arial"/>
              </a:rPr>
              <a:t> </a:t>
            </a:r>
            <a:r>
              <a:rPr lang="en-US" b="1" strike="noStrike" spc="-1" dirty="0" err="1" smtClean="0">
                <a:solidFill>
                  <a:srgbClr val="000000"/>
                </a:solidFill>
                <a:latin typeface="Arial"/>
              </a:rPr>
              <a:t>Cañera</a:t>
            </a:r>
            <a:r>
              <a:rPr lang="en-US" b="1" strike="noStrike" spc="-1" dirty="0" smtClean="0">
                <a:solidFill>
                  <a:srgbClr val="000000"/>
                </a:solidFill>
                <a:latin typeface="Arial"/>
              </a:rPr>
              <a:t> </a:t>
            </a:r>
            <a:r>
              <a:rPr lang="en-US" b="1" strike="noStrike" spc="-1" dirty="0" err="1" smtClean="0">
                <a:solidFill>
                  <a:srgbClr val="000000"/>
                </a:solidFill>
                <a:latin typeface="Arial"/>
              </a:rPr>
              <a:t>Democratica</a:t>
            </a:r>
            <a:r>
              <a:rPr lang="en-US" b="1" strike="noStrike" spc="-1" dirty="0" smtClean="0">
                <a:solidFill>
                  <a:srgbClr val="000000"/>
                </a:solidFill>
                <a:latin typeface="Arial"/>
              </a:rPr>
              <a:t> del </a:t>
            </a:r>
            <a:r>
              <a:rPr lang="en-US" b="1" strike="noStrike" spc="-1" dirty="0" err="1" smtClean="0">
                <a:solidFill>
                  <a:srgbClr val="000000"/>
                </a:solidFill>
                <a:latin typeface="Arial"/>
              </a:rPr>
              <a:t>Ingenio</a:t>
            </a:r>
            <a:r>
              <a:rPr lang="en-US" b="1" strike="noStrike" spc="-1" dirty="0" smtClean="0">
                <a:solidFill>
                  <a:srgbClr val="000000"/>
                </a:solidFill>
                <a:latin typeface="Arial"/>
              </a:rPr>
              <a:t> la Margarita, A. C. Oaxaca, M</a:t>
            </a:r>
            <a:r>
              <a:rPr lang="es-ES" b="1" spc="-1" dirty="0" err="1">
                <a:solidFill>
                  <a:srgbClr val="000000"/>
                </a:solidFill>
                <a:latin typeface="Arial"/>
              </a:rPr>
              <a:t>e</a:t>
            </a:r>
            <a:r>
              <a:rPr lang="es-ES" b="1" strike="noStrike" spc="-1" dirty="0" err="1" smtClean="0">
                <a:solidFill>
                  <a:srgbClr val="000000"/>
                </a:solidFill>
                <a:latin typeface="Arial"/>
              </a:rPr>
              <a:t>xico</a:t>
            </a:r>
            <a:r>
              <a:rPr lang="es-ES" b="1" strike="noStrike" spc="-1" dirty="0" smtClean="0">
                <a:solidFill>
                  <a:srgbClr val="000000"/>
                </a:solidFill>
                <a:latin typeface="Arial"/>
              </a:rPr>
              <a:t>.</a:t>
            </a:r>
            <a:endParaRPr lang="en-US" b="1" strike="noStrike" spc="-1" dirty="0" smtClean="0">
              <a:solidFill>
                <a:srgbClr val="000000"/>
              </a:solidFill>
              <a:latin typeface="Arial"/>
            </a:endParaRPr>
          </a:p>
          <a:p>
            <a:pPr>
              <a:spcBef>
                <a:spcPts val="400"/>
              </a:spcBef>
              <a:spcAft>
                <a:spcPts val="601"/>
              </a:spcAft>
            </a:pPr>
            <a:r>
              <a:rPr lang="en-US" sz="1600" b="1" strike="noStrike" spc="-1" dirty="0" smtClean="0">
                <a:solidFill>
                  <a:srgbClr val="000000"/>
                </a:solidFill>
                <a:latin typeface="Arial"/>
              </a:rPr>
              <a:t>	</a:t>
            </a:r>
            <a:r>
              <a:rPr lang="en-US" sz="1600" strike="noStrike" spc="-1" dirty="0" smtClean="0">
                <a:solidFill>
                  <a:srgbClr val="000000"/>
                </a:solidFill>
                <a:latin typeface="Arial"/>
              </a:rPr>
              <a:t>- Leader </a:t>
            </a:r>
            <a:r>
              <a:rPr lang="en-US" sz="1600" spc="-1" dirty="0" smtClean="0">
                <a:solidFill>
                  <a:srgbClr val="000000"/>
                </a:solidFill>
              </a:rPr>
              <a:t>Tomas </a:t>
            </a:r>
            <a:r>
              <a:rPr lang="en-US" sz="1600" spc="-1" dirty="0" err="1">
                <a:solidFill>
                  <a:srgbClr val="000000"/>
                </a:solidFill>
              </a:rPr>
              <a:t>Cenobio</a:t>
            </a:r>
            <a:r>
              <a:rPr lang="en-US" sz="1600" spc="-1" dirty="0">
                <a:solidFill>
                  <a:srgbClr val="000000"/>
                </a:solidFill>
              </a:rPr>
              <a:t> </a:t>
            </a:r>
            <a:r>
              <a:rPr lang="en-US" sz="1600" spc="-1" dirty="0" smtClean="0">
                <a:solidFill>
                  <a:srgbClr val="000000"/>
                </a:solidFill>
              </a:rPr>
              <a:t>Manuel</a:t>
            </a:r>
            <a:endParaRPr lang="en-US" sz="1600" b="1" strike="noStrike" spc="-1" dirty="0" smtClean="0">
              <a:solidFill>
                <a:srgbClr val="000000"/>
              </a:solidFill>
              <a:latin typeface="Arial"/>
            </a:endParaRPr>
          </a:p>
          <a:p>
            <a:pPr>
              <a:lnSpc>
                <a:spcPct val="100000"/>
              </a:lnSpc>
              <a:spcBef>
                <a:spcPts val="400"/>
              </a:spcBef>
              <a:spcAft>
                <a:spcPts val="601"/>
              </a:spcAft>
            </a:pPr>
            <a:r>
              <a:rPr lang="en-US" b="1" strike="noStrike" spc="-1" dirty="0" smtClean="0">
                <a:solidFill>
                  <a:srgbClr val="000000"/>
                </a:solidFill>
                <a:latin typeface="Arial"/>
              </a:rPr>
              <a:t>U.N.A.M.</a:t>
            </a:r>
            <a:endParaRPr lang="en-US" b="1" strike="noStrike" spc="-1" dirty="0">
              <a:solidFill>
                <a:srgbClr val="000000"/>
              </a:solidFill>
              <a:latin typeface="Arial"/>
            </a:endParaRPr>
          </a:p>
          <a:p>
            <a:pPr>
              <a:lnSpc>
                <a:spcPct val="100000"/>
              </a:lnSpc>
              <a:spcBef>
                <a:spcPts val="400"/>
              </a:spcBef>
              <a:spcAft>
                <a:spcPts val="601"/>
              </a:spcAft>
            </a:pPr>
            <a:r>
              <a:rPr lang="en-US" sz="1600" b="1" strike="noStrike" spc="-1" dirty="0">
                <a:solidFill>
                  <a:srgbClr val="000000"/>
                </a:solidFill>
                <a:latin typeface="Arial"/>
              </a:rPr>
              <a:t> 	</a:t>
            </a:r>
            <a:r>
              <a:rPr lang="en-US" sz="1600" b="1" strike="noStrike" spc="-1" dirty="0" smtClean="0">
                <a:solidFill>
                  <a:srgbClr val="000000"/>
                </a:solidFill>
                <a:latin typeface="Arial"/>
              </a:rPr>
              <a:t>-</a:t>
            </a:r>
            <a:r>
              <a:rPr lang="en-US" sz="1600" strike="noStrike" spc="-1" dirty="0" err="1" smtClean="0">
                <a:solidFill>
                  <a:srgbClr val="000000"/>
                </a:solidFill>
                <a:latin typeface="Arial"/>
              </a:rPr>
              <a:t>Mtra</a:t>
            </a:r>
            <a:r>
              <a:rPr lang="en-US" sz="1600" strike="noStrike" spc="-1" dirty="0">
                <a:solidFill>
                  <a:srgbClr val="000000"/>
                </a:solidFill>
                <a:latin typeface="Arial"/>
              </a:rPr>
              <a:t>. </a:t>
            </a:r>
            <a:r>
              <a:rPr lang="en-US" sz="1600" strike="noStrike" spc="-1" dirty="0" err="1">
                <a:solidFill>
                  <a:srgbClr val="000000"/>
                </a:solidFill>
                <a:latin typeface="Arial"/>
              </a:rPr>
              <a:t>Enriqueta</a:t>
            </a:r>
            <a:r>
              <a:rPr lang="en-US" sz="1600" strike="noStrike" spc="-1" dirty="0">
                <a:solidFill>
                  <a:srgbClr val="000000"/>
                </a:solidFill>
                <a:latin typeface="Arial"/>
              </a:rPr>
              <a:t> </a:t>
            </a:r>
            <a:r>
              <a:rPr lang="en-US" sz="1600" strike="noStrike" spc="-1" dirty="0" err="1" smtClean="0">
                <a:solidFill>
                  <a:srgbClr val="000000"/>
                </a:solidFill>
                <a:latin typeface="Arial"/>
              </a:rPr>
              <a:t>Castrej</a:t>
            </a:r>
            <a:r>
              <a:rPr lang="es-ES" sz="1600" strike="noStrike" spc="-1" dirty="0" err="1" smtClean="0">
                <a:solidFill>
                  <a:srgbClr val="000000"/>
                </a:solidFill>
                <a:latin typeface="Arial"/>
              </a:rPr>
              <a:t>ó</a:t>
            </a:r>
            <a:r>
              <a:rPr lang="en-US" sz="1600" strike="noStrike" spc="-1" dirty="0" smtClean="0">
                <a:solidFill>
                  <a:srgbClr val="000000"/>
                </a:solidFill>
                <a:latin typeface="Arial"/>
              </a:rPr>
              <a:t>n </a:t>
            </a:r>
            <a:r>
              <a:rPr lang="en-US" sz="1600" strike="noStrike" spc="-1" dirty="0" err="1" smtClean="0">
                <a:solidFill>
                  <a:srgbClr val="000000"/>
                </a:solidFill>
                <a:latin typeface="Arial"/>
              </a:rPr>
              <a:t>Rodr</a:t>
            </a:r>
            <a:r>
              <a:rPr lang="es-ES" sz="1600" strike="noStrike" spc="-1" dirty="0" smtClean="0">
                <a:solidFill>
                  <a:srgbClr val="000000"/>
                </a:solidFill>
                <a:latin typeface="Arial"/>
              </a:rPr>
              <a:t>í</a:t>
            </a:r>
            <a:r>
              <a:rPr lang="en-US" sz="1600" strike="noStrike" spc="-1" dirty="0" err="1" smtClean="0">
                <a:solidFill>
                  <a:srgbClr val="000000"/>
                </a:solidFill>
                <a:latin typeface="Arial"/>
              </a:rPr>
              <a:t>guez</a:t>
            </a:r>
            <a:r>
              <a:rPr lang="en-US" sz="1600" strike="noStrike" spc="-1" dirty="0" smtClean="0">
                <a:solidFill>
                  <a:srgbClr val="000000"/>
                </a:solidFill>
                <a:latin typeface="Arial"/>
              </a:rPr>
              <a:t> </a:t>
            </a:r>
            <a:r>
              <a:rPr sz="1600" dirty="0"/>
              <a:t/>
            </a:r>
            <a:br>
              <a:rPr sz="1600" dirty="0"/>
            </a:br>
            <a:r>
              <a:rPr lang="en-US" sz="1600" strike="noStrike" spc="-1" dirty="0">
                <a:solidFill>
                  <a:srgbClr val="000000"/>
                </a:solidFill>
                <a:latin typeface="Arial"/>
              </a:rPr>
              <a:t> 	</a:t>
            </a:r>
            <a:r>
              <a:rPr lang="en-US" sz="1600" strike="noStrike" spc="-1" dirty="0" smtClean="0">
                <a:solidFill>
                  <a:srgbClr val="000000"/>
                </a:solidFill>
                <a:latin typeface="Arial"/>
              </a:rPr>
              <a:t>-</a:t>
            </a:r>
            <a:r>
              <a:rPr lang="en-US" sz="1600" strike="noStrike" spc="-1" dirty="0" err="1" smtClean="0">
                <a:solidFill>
                  <a:srgbClr val="000000"/>
                </a:solidFill>
                <a:latin typeface="Arial"/>
              </a:rPr>
              <a:t>Mtro</a:t>
            </a:r>
            <a:r>
              <a:rPr lang="en-US" sz="1600" strike="noStrike" spc="-1" dirty="0">
                <a:solidFill>
                  <a:srgbClr val="000000"/>
                </a:solidFill>
                <a:latin typeface="Arial"/>
              </a:rPr>
              <a:t>. Pablo Flores Campos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7695" y="2512838"/>
            <a:ext cx="1950252" cy="1046665"/>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921" y="3637669"/>
            <a:ext cx="3479800" cy="48260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468" y="5237245"/>
            <a:ext cx="954385" cy="1068342"/>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438" y="1141596"/>
            <a:ext cx="2438767" cy="777599"/>
          </a:xfrm>
          <a:prstGeom prst="rect">
            <a:avLst/>
          </a:prstGeom>
        </p:spPr>
      </p:pic>
    </p:spTree>
    <p:extLst>
      <p:ext uri="{BB962C8B-B14F-4D97-AF65-F5344CB8AC3E}">
        <p14:creationId xmlns:p14="http://schemas.microsoft.com/office/powerpoint/2010/main" val="1457498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457200" y="152640"/>
            <a:ext cx="5790960" cy="1371240"/>
          </a:xfrm>
          <a:prstGeom prst="rect">
            <a:avLst/>
          </a:prstGeom>
          <a:noFill/>
          <a:ln>
            <a:noFill/>
          </a:ln>
        </p:spPr>
        <p:txBody>
          <a:bodyPr anchor="b">
            <a:normAutofit/>
          </a:bodyPr>
          <a:lstStyle/>
          <a:p>
            <a:pPr>
              <a:lnSpc>
                <a:spcPct val="100000"/>
              </a:lnSpc>
            </a:pPr>
            <a:r>
              <a:rPr lang="en-US" sz="3600" b="0" strike="noStrike" cap="all" spc="-58">
                <a:solidFill>
                  <a:srgbClr val="D1282E"/>
                </a:solidFill>
                <a:latin typeface="Arial Black"/>
              </a:rPr>
              <a:t>Content</a:t>
            </a:r>
            <a:endParaRPr lang="en-US" sz="3600" b="0" strike="noStrike" spc="-1">
              <a:solidFill>
                <a:srgbClr val="000000"/>
              </a:solidFill>
              <a:latin typeface="Arial"/>
            </a:endParaRPr>
          </a:p>
        </p:txBody>
      </p:sp>
      <p:sp>
        <p:nvSpPr>
          <p:cNvPr id="5" name="TextShape 2"/>
          <p:cNvSpPr txBox="1"/>
          <p:nvPr/>
        </p:nvSpPr>
        <p:spPr>
          <a:xfrm>
            <a:off x="457200" y="1752480"/>
            <a:ext cx="7619760" cy="4373280"/>
          </a:xfrm>
          <a:prstGeom prst="rect">
            <a:avLst/>
          </a:prstGeom>
          <a:noFill/>
          <a:ln>
            <a:noFill/>
          </a:ln>
        </p:spPr>
        <p:txBody>
          <a:bodyPr>
            <a:normAutofit/>
          </a:bodyPr>
          <a:lstStyle/>
          <a:p>
            <a:pPr>
              <a:lnSpc>
                <a:spcPct val="100000"/>
              </a:lnSpc>
              <a:spcBef>
                <a:spcPts val="400"/>
              </a:spcBef>
              <a:spcAft>
                <a:spcPts val="601"/>
              </a:spcAft>
            </a:pPr>
            <a:endParaRPr lang="en-US" sz="2000" b="1" strike="noStrike" spc="-1">
              <a:solidFill>
                <a:srgbClr val="000000"/>
              </a:solidFill>
              <a:latin typeface="Arial"/>
            </a:endParaRPr>
          </a:p>
          <a:p>
            <a:pPr marL="343080" indent="-342720">
              <a:lnSpc>
                <a:spcPct val="100000"/>
              </a:lnSpc>
              <a:spcBef>
                <a:spcPts val="400"/>
              </a:spcBef>
              <a:spcAft>
                <a:spcPts val="601"/>
              </a:spcAft>
              <a:buClr>
                <a:srgbClr val="000000"/>
              </a:buClr>
              <a:buFont typeface="Arial"/>
              <a:buChar char="-"/>
            </a:pPr>
            <a:r>
              <a:rPr lang="en-US" sz="2000" b="1" strike="noStrike" spc="-1" dirty="0">
                <a:solidFill>
                  <a:srgbClr val="000000"/>
                </a:solidFill>
                <a:latin typeface="Arial"/>
              </a:rPr>
              <a:t>Introduction.</a:t>
            </a:r>
          </a:p>
          <a:p>
            <a:pPr marL="343080" indent="-342720">
              <a:lnSpc>
                <a:spcPct val="100000"/>
              </a:lnSpc>
              <a:spcBef>
                <a:spcPts val="400"/>
              </a:spcBef>
              <a:spcAft>
                <a:spcPts val="601"/>
              </a:spcAft>
              <a:buClr>
                <a:srgbClr val="000000"/>
              </a:buClr>
              <a:buFont typeface="Arial"/>
              <a:buChar char="-"/>
            </a:pPr>
            <a:r>
              <a:rPr lang="en-US" sz="2000" b="1" strike="noStrike" spc="-1" dirty="0">
                <a:solidFill>
                  <a:srgbClr val="000000"/>
                </a:solidFill>
                <a:latin typeface="Arial"/>
              </a:rPr>
              <a:t>Historical relationship between Art and Science.</a:t>
            </a:r>
          </a:p>
          <a:p>
            <a:pPr marL="343080" indent="-342720">
              <a:lnSpc>
                <a:spcPct val="100000"/>
              </a:lnSpc>
              <a:spcBef>
                <a:spcPts val="400"/>
              </a:spcBef>
              <a:spcAft>
                <a:spcPts val="601"/>
              </a:spcAft>
              <a:buClr>
                <a:srgbClr val="000000"/>
              </a:buClr>
              <a:buFont typeface="Arial"/>
              <a:buChar char="-"/>
            </a:pPr>
            <a:r>
              <a:rPr lang="en-US" sz="2000" b="1" strike="noStrike" spc="-1" dirty="0">
                <a:solidFill>
                  <a:srgbClr val="000000"/>
                </a:solidFill>
                <a:latin typeface="Arial"/>
              </a:rPr>
              <a:t>The convergence of Art and Science in Technology.</a:t>
            </a:r>
          </a:p>
          <a:p>
            <a:pPr marL="343080" indent="-342720">
              <a:lnSpc>
                <a:spcPct val="100000"/>
              </a:lnSpc>
              <a:spcBef>
                <a:spcPts val="400"/>
              </a:spcBef>
              <a:spcAft>
                <a:spcPts val="601"/>
              </a:spcAft>
              <a:buClr>
                <a:srgbClr val="000000"/>
              </a:buClr>
              <a:buFont typeface="Arial"/>
              <a:buChar char="-"/>
            </a:pPr>
            <a:r>
              <a:rPr lang="en-US" sz="2000" b="1" strike="noStrike" spc="-1" dirty="0">
                <a:solidFill>
                  <a:srgbClr val="000000"/>
                </a:solidFill>
                <a:latin typeface="Arial"/>
              </a:rPr>
              <a:t>New Technologies and the Wolfram Language.</a:t>
            </a:r>
          </a:p>
          <a:p>
            <a:pPr marL="343080" indent="-342720">
              <a:lnSpc>
                <a:spcPct val="100000"/>
              </a:lnSpc>
              <a:spcBef>
                <a:spcPts val="400"/>
              </a:spcBef>
              <a:spcAft>
                <a:spcPts val="601"/>
              </a:spcAft>
              <a:buClr>
                <a:srgbClr val="000000"/>
              </a:buClr>
              <a:buFont typeface="Arial"/>
              <a:buChar char="-"/>
            </a:pPr>
            <a:r>
              <a:rPr lang="en-US" sz="2000" b="1" strike="noStrike" spc="-1" dirty="0">
                <a:solidFill>
                  <a:srgbClr val="000000"/>
                </a:solidFill>
                <a:latin typeface="Arial"/>
              </a:rPr>
              <a:t>Final comments.</a:t>
            </a:r>
          </a:p>
          <a:p>
            <a:pPr>
              <a:lnSpc>
                <a:spcPct val="100000"/>
              </a:lnSpc>
              <a:spcBef>
                <a:spcPts val="400"/>
              </a:spcBef>
              <a:spcAft>
                <a:spcPts val="601"/>
              </a:spcAft>
            </a:pPr>
            <a:endParaRPr lang="en-US" sz="2000" b="1" strike="noStrike" spc="-1" dirty="0">
              <a:solidFill>
                <a:srgbClr val="000000"/>
              </a:solidFill>
              <a:latin typeface="Arial"/>
            </a:endParaRPr>
          </a:p>
        </p:txBody>
      </p:sp>
    </p:spTree>
    <p:extLst>
      <p:ext uri="{BB962C8B-B14F-4D97-AF65-F5344CB8AC3E}">
        <p14:creationId xmlns:p14="http://schemas.microsoft.com/office/powerpoint/2010/main" val="104854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stretch/>
        </p:blipFill>
        <p:spPr>
          <a:xfrm>
            <a:off x="538559" y="731880"/>
            <a:ext cx="2818415" cy="5030093"/>
          </a:xfrm>
          <a:prstGeom prst="rect">
            <a:avLst/>
          </a:prstGeom>
          <a:ln w="38160">
            <a:noFill/>
          </a:ln>
        </p:spPr>
      </p:pic>
      <p:sp>
        <p:nvSpPr>
          <p:cNvPr id="5" name="CuadroTexto 4"/>
          <p:cNvSpPr txBox="1"/>
          <p:nvPr/>
        </p:nvSpPr>
        <p:spPr>
          <a:xfrm>
            <a:off x="538559" y="5761973"/>
            <a:ext cx="2818415" cy="738664"/>
          </a:xfrm>
          <a:prstGeom prst="rect">
            <a:avLst/>
          </a:prstGeom>
          <a:noFill/>
        </p:spPr>
        <p:txBody>
          <a:bodyPr wrap="square" rtlCol="0">
            <a:spAutoFit/>
          </a:bodyPr>
          <a:lstStyle/>
          <a:p>
            <a:pPr algn="ctr"/>
            <a:r>
              <a:rPr lang="en-GB" sz="1400" spc="-1" dirty="0" smtClean="0">
                <a:solidFill>
                  <a:srgbClr val="C00000"/>
                </a:solidFill>
              </a:rPr>
              <a:t>“Heraclitus the philosopher  who cries”  by Octavio </a:t>
            </a:r>
            <a:r>
              <a:rPr lang="en-GB" sz="1400" spc="-1" dirty="0" err="1" smtClean="0">
                <a:solidFill>
                  <a:srgbClr val="C00000"/>
                </a:solidFill>
              </a:rPr>
              <a:t>Mejias</a:t>
            </a:r>
            <a:r>
              <a:rPr lang="en-GB" sz="1400" spc="-1" dirty="0">
                <a:solidFill>
                  <a:srgbClr val="C00000"/>
                </a:solidFill>
              </a:rPr>
              <a:t>.</a:t>
            </a:r>
          </a:p>
          <a:p>
            <a:pPr algn="ctr"/>
            <a:endParaRPr lang="es-ES_tradnl" sz="1400" dirty="0"/>
          </a:p>
        </p:txBody>
      </p:sp>
      <p:sp>
        <p:nvSpPr>
          <p:cNvPr id="6" name="CustomShape 1"/>
          <p:cNvSpPr/>
          <p:nvPr/>
        </p:nvSpPr>
        <p:spPr>
          <a:xfrm>
            <a:off x="4072320" y="731880"/>
            <a:ext cx="44863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1800" b="1" strike="noStrike" spc="-1" dirty="0">
                <a:solidFill>
                  <a:srgbClr val="000000"/>
                </a:solidFill>
                <a:latin typeface="Arial"/>
              </a:rPr>
              <a:t>“The opposite is in agreement, from unconformities is born the most beautiful harmony and everything comes from the struggle. They do not understand how the discordant is in agreement with itself, a harmony of opposite tensions, like the bow and the lyre”.</a:t>
            </a:r>
            <a:endParaRPr lang="en-GB" sz="1800" b="0" strike="noStrike" spc="-1" dirty="0">
              <a:latin typeface="Arial"/>
            </a:endParaRPr>
          </a:p>
          <a:p>
            <a:pPr algn="just">
              <a:lnSpc>
                <a:spcPct val="100000"/>
              </a:lnSpc>
            </a:pPr>
            <a:endParaRPr lang="en-GB" sz="1800" b="0" strike="noStrike" spc="-1" dirty="0">
              <a:latin typeface="Arial"/>
            </a:endParaRPr>
          </a:p>
          <a:p>
            <a:pPr algn="r">
              <a:lnSpc>
                <a:spcPct val="100000"/>
              </a:lnSpc>
            </a:pPr>
            <a:r>
              <a:rPr lang="en-GB" sz="1800" b="0" strike="noStrike" spc="-1" dirty="0">
                <a:solidFill>
                  <a:srgbClr val="D1282E"/>
                </a:solidFill>
                <a:latin typeface="Arial"/>
              </a:rPr>
              <a:t>Heraclitus of Ephesus.</a:t>
            </a:r>
            <a:endParaRPr lang="en-GB" sz="1800" b="0" strike="noStrike" spc="-1" dirty="0">
              <a:latin typeface="Arial"/>
            </a:endParaRPr>
          </a:p>
        </p:txBody>
      </p:sp>
    </p:spTree>
    <p:extLst>
      <p:ext uri="{BB962C8B-B14F-4D97-AF65-F5344CB8AC3E}">
        <p14:creationId xmlns:p14="http://schemas.microsoft.com/office/powerpoint/2010/main" val="183872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Shape 1"/>
          <p:cNvSpPr txBox="1"/>
          <p:nvPr/>
        </p:nvSpPr>
        <p:spPr>
          <a:xfrm>
            <a:off x="457200" y="441719"/>
            <a:ext cx="3851280" cy="2314007"/>
          </a:xfrm>
          <a:prstGeom prst="rect">
            <a:avLst/>
          </a:prstGeom>
          <a:noFill/>
          <a:ln>
            <a:noFill/>
          </a:ln>
        </p:spPr>
        <p:txBody>
          <a:bodyPr/>
          <a:lstStyle/>
          <a:p>
            <a:pPr algn="just">
              <a:lnSpc>
                <a:spcPct val="100000"/>
              </a:lnSpc>
              <a:spcBef>
                <a:spcPts val="320"/>
              </a:spcBef>
              <a:spcAft>
                <a:spcPts val="601"/>
              </a:spcAft>
            </a:pPr>
            <a:r>
              <a:rPr lang="en-US" b="0" strike="noStrike" spc="-1" dirty="0">
                <a:solidFill>
                  <a:srgbClr val="000000"/>
                </a:solidFill>
                <a:latin typeface="Arial"/>
              </a:rPr>
              <a:t>Art and Science  observe the world in order to understand it, and, therefore, they are two languages in constant exchange with each other with a common denominator: the inspiration of the human being and his imagination.</a:t>
            </a:r>
            <a:endParaRPr lang="en-US" b="1" strike="noStrike" spc="-1" dirty="0">
              <a:solidFill>
                <a:srgbClr val="000000"/>
              </a:solidFill>
              <a:latin typeface="Arial"/>
            </a:endParaRPr>
          </a:p>
        </p:txBody>
      </p:sp>
      <p:sp>
        <p:nvSpPr>
          <p:cNvPr id="6" name="CustomShape 2"/>
          <p:cNvSpPr/>
          <p:nvPr/>
        </p:nvSpPr>
        <p:spPr>
          <a:xfrm>
            <a:off x="457200" y="2942197"/>
            <a:ext cx="3851280" cy="2306208"/>
          </a:xfrm>
          <a:prstGeom prst="rect">
            <a:avLst/>
          </a:prstGeom>
          <a:noFill/>
          <a:ln>
            <a:noFill/>
          </a:ln>
        </p:spPr>
        <p:style>
          <a:lnRef idx="0">
            <a:scrgbClr r="0" g="0" b="0"/>
          </a:lnRef>
          <a:fillRef idx="0">
            <a:scrgbClr r="0" g="0" b="0"/>
          </a:fillRef>
          <a:effectRef idx="0">
            <a:scrgbClr r="0" g="0" b="0"/>
          </a:effectRef>
          <a:fontRef idx="minor"/>
        </p:style>
        <p:txBody>
          <a:bodyPr>
            <a:normAutofit fontScale="92500"/>
          </a:bodyPr>
          <a:lstStyle/>
          <a:p>
            <a:pPr algn="just">
              <a:lnSpc>
                <a:spcPct val="100000"/>
              </a:lnSpc>
              <a:spcBef>
                <a:spcPts val="320"/>
              </a:spcBef>
              <a:spcAft>
                <a:spcPts val="601"/>
              </a:spcAft>
            </a:pPr>
            <a:r>
              <a:rPr lang="en-GB" sz="2100" b="0" strike="noStrike" spc="-1" dirty="0">
                <a:solidFill>
                  <a:srgbClr val="000000"/>
                </a:solidFill>
                <a:latin typeface="Arial"/>
              </a:rPr>
              <a:t>The scientist has the aesthetic pleasure of producing a well-designed, “elegant” experiment; and the artist or art critic well knows that reflection and contrast are not excluded from art; in fact they are part of it. </a:t>
            </a:r>
            <a:endParaRPr lang="en-GB" sz="2100" b="0" strike="noStrike" spc="-1" dirty="0">
              <a:latin typeface="Arial"/>
            </a:endParaRPr>
          </a:p>
          <a:p>
            <a:pPr>
              <a:lnSpc>
                <a:spcPct val="100000"/>
              </a:lnSpc>
              <a:spcBef>
                <a:spcPts val="400"/>
              </a:spcBef>
              <a:spcAft>
                <a:spcPts val="601"/>
              </a:spcAft>
            </a:pPr>
            <a:endParaRPr lang="en-GB" sz="1600" b="0" strike="noStrike" spc="-1" dirty="0">
              <a:latin typeface="Arial"/>
            </a:endParaRPr>
          </a:p>
        </p:txBody>
      </p:sp>
      <p:pic>
        <p:nvPicPr>
          <p:cNvPr id="7" name="Imagen 4"/>
          <p:cNvPicPr/>
          <p:nvPr/>
        </p:nvPicPr>
        <p:blipFill>
          <a:blip r:embed="rId2"/>
          <a:stretch/>
        </p:blipFill>
        <p:spPr>
          <a:xfrm>
            <a:off x="4593960" y="441720"/>
            <a:ext cx="4006080" cy="5370120"/>
          </a:xfrm>
          <a:prstGeom prst="rect">
            <a:avLst/>
          </a:prstGeom>
          <a:ln>
            <a:noFill/>
          </a:ln>
        </p:spPr>
      </p:pic>
      <p:sp>
        <p:nvSpPr>
          <p:cNvPr id="8" name="CuadroTexto 7"/>
          <p:cNvSpPr txBox="1"/>
          <p:nvPr/>
        </p:nvSpPr>
        <p:spPr>
          <a:xfrm>
            <a:off x="4593961" y="5811840"/>
            <a:ext cx="3911212" cy="584775"/>
          </a:xfrm>
          <a:prstGeom prst="rect">
            <a:avLst/>
          </a:prstGeom>
          <a:noFill/>
        </p:spPr>
        <p:txBody>
          <a:bodyPr wrap="square" rtlCol="0">
            <a:spAutoFit/>
          </a:bodyPr>
          <a:lstStyle/>
          <a:p>
            <a:pPr algn="ctr"/>
            <a:r>
              <a:rPr lang="es-ES_tradnl" sz="1600" dirty="0" smtClean="0">
                <a:solidFill>
                  <a:srgbClr val="C00000"/>
                </a:solidFill>
              </a:rPr>
              <a:t>“</a:t>
            </a:r>
            <a:r>
              <a:rPr lang="es-ES_tradnl" sz="1600" dirty="0" err="1" smtClean="0">
                <a:solidFill>
                  <a:srgbClr val="C00000"/>
                </a:solidFill>
              </a:rPr>
              <a:t>Phenomenon</a:t>
            </a:r>
            <a:r>
              <a:rPr lang="es-ES_tradnl" sz="1600" dirty="0" smtClean="0">
                <a:solidFill>
                  <a:srgbClr val="C00000"/>
                </a:solidFill>
              </a:rPr>
              <a:t> of </a:t>
            </a:r>
            <a:r>
              <a:rPr lang="es-ES_tradnl" sz="1600" dirty="0" err="1" smtClean="0">
                <a:solidFill>
                  <a:srgbClr val="C00000"/>
                </a:solidFill>
              </a:rPr>
              <a:t>Weightlessness</a:t>
            </a:r>
            <a:r>
              <a:rPr lang="es-ES_tradnl" sz="1600" dirty="0" smtClean="0">
                <a:solidFill>
                  <a:srgbClr val="C00000"/>
                </a:solidFill>
              </a:rPr>
              <a:t>” </a:t>
            </a:r>
            <a:r>
              <a:rPr lang="es-ES_tradnl" sz="1600" dirty="0" err="1" smtClean="0">
                <a:solidFill>
                  <a:srgbClr val="C00000"/>
                </a:solidFill>
              </a:rPr>
              <a:t>by</a:t>
            </a:r>
            <a:r>
              <a:rPr lang="es-ES_tradnl" sz="1600" dirty="0" smtClean="0">
                <a:solidFill>
                  <a:srgbClr val="C00000"/>
                </a:solidFill>
              </a:rPr>
              <a:t> </a:t>
            </a:r>
          </a:p>
          <a:p>
            <a:pPr algn="ctr"/>
            <a:r>
              <a:rPr lang="es-ES_tradnl" sz="1600" dirty="0" smtClean="0">
                <a:solidFill>
                  <a:srgbClr val="C00000"/>
                </a:solidFill>
              </a:rPr>
              <a:t> Remedios Varo,1963.</a:t>
            </a:r>
            <a:endParaRPr lang="es-ES_tradnl" sz="1600" dirty="0">
              <a:solidFill>
                <a:srgbClr val="C00000"/>
              </a:solidFill>
            </a:endParaRPr>
          </a:p>
        </p:txBody>
      </p:sp>
    </p:spTree>
    <p:extLst>
      <p:ext uri="{BB962C8B-B14F-4D97-AF65-F5344CB8AC3E}">
        <p14:creationId xmlns:p14="http://schemas.microsoft.com/office/powerpoint/2010/main" val="1110244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p:cNvPicPr/>
          <p:nvPr/>
        </p:nvPicPr>
        <p:blipFill>
          <a:blip r:embed="rId2"/>
          <a:stretch/>
        </p:blipFill>
        <p:spPr>
          <a:xfrm>
            <a:off x="334800" y="459360"/>
            <a:ext cx="4111940" cy="5253120"/>
          </a:xfrm>
          <a:prstGeom prst="rect">
            <a:avLst/>
          </a:prstGeom>
          <a:ln>
            <a:noFill/>
          </a:ln>
        </p:spPr>
      </p:pic>
      <p:sp>
        <p:nvSpPr>
          <p:cNvPr id="5" name="Rectángulo 4"/>
          <p:cNvSpPr/>
          <p:nvPr/>
        </p:nvSpPr>
        <p:spPr>
          <a:xfrm>
            <a:off x="343928" y="5712480"/>
            <a:ext cx="3965025" cy="523220"/>
          </a:xfrm>
          <a:prstGeom prst="rect">
            <a:avLst/>
          </a:prstGeom>
        </p:spPr>
        <p:txBody>
          <a:bodyPr wrap="square">
            <a:spAutoFit/>
          </a:bodyPr>
          <a:lstStyle/>
          <a:p>
            <a:pPr algn="ctr"/>
            <a:r>
              <a:rPr lang="es-ES_tradnl" sz="1400" dirty="0" smtClean="0">
                <a:solidFill>
                  <a:srgbClr val="C00000"/>
                </a:solidFill>
              </a:rPr>
              <a:t>"Elephant </a:t>
            </a:r>
            <a:r>
              <a:rPr lang="es-ES_tradnl" sz="1400" dirty="0" err="1" smtClean="0">
                <a:solidFill>
                  <a:srgbClr val="C00000"/>
                </a:solidFill>
              </a:rPr>
              <a:t>clock</a:t>
            </a:r>
            <a:r>
              <a:rPr lang="es-ES_tradnl" sz="1400" dirty="0" smtClean="0">
                <a:solidFill>
                  <a:srgbClr val="C00000"/>
                </a:solidFill>
              </a:rPr>
              <a:t>" </a:t>
            </a:r>
            <a:r>
              <a:rPr lang="es-ES_tradnl" sz="1400" dirty="0" err="1" smtClean="0">
                <a:solidFill>
                  <a:srgbClr val="C00000"/>
                </a:solidFill>
              </a:rPr>
              <a:t>from</a:t>
            </a:r>
            <a:r>
              <a:rPr lang="es-ES_tradnl" sz="1400" dirty="0" smtClean="0">
                <a:solidFill>
                  <a:srgbClr val="C00000"/>
                </a:solidFill>
              </a:rPr>
              <a:t> </a:t>
            </a:r>
            <a:r>
              <a:rPr lang="es-ES_tradnl" sz="1400" dirty="0" err="1" smtClean="0">
                <a:solidFill>
                  <a:srgbClr val="C00000"/>
                </a:solidFill>
              </a:rPr>
              <a:t>the</a:t>
            </a:r>
            <a:r>
              <a:rPr lang="es-ES_tradnl" sz="1400" dirty="0" smtClean="0">
                <a:solidFill>
                  <a:srgbClr val="C00000"/>
                </a:solidFill>
              </a:rPr>
              <a:t> Book of </a:t>
            </a:r>
            <a:r>
              <a:rPr lang="es-ES_tradnl" sz="1400" dirty="0" err="1" smtClean="0">
                <a:solidFill>
                  <a:srgbClr val="C00000"/>
                </a:solidFill>
              </a:rPr>
              <a:t>knowledge</a:t>
            </a:r>
            <a:r>
              <a:rPr lang="es-ES_tradnl" sz="1400" dirty="0" smtClean="0">
                <a:solidFill>
                  <a:srgbClr val="C00000"/>
                </a:solidFill>
              </a:rPr>
              <a:t> of </a:t>
            </a:r>
            <a:r>
              <a:rPr lang="es-ES_tradnl" sz="1400" dirty="0" err="1" smtClean="0">
                <a:solidFill>
                  <a:srgbClr val="C00000"/>
                </a:solidFill>
              </a:rPr>
              <a:t>mechanical</a:t>
            </a:r>
            <a:r>
              <a:rPr lang="es-ES_tradnl" sz="1400" dirty="0" smtClean="0">
                <a:solidFill>
                  <a:srgbClr val="C00000"/>
                </a:solidFill>
              </a:rPr>
              <a:t> </a:t>
            </a:r>
            <a:r>
              <a:rPr lang="es-ES_tradnl" sz="1400" dirty="0" err="1" smtClean="0">
                <a:solidFill>
                  <a:srgbClr val="C00000"/>
                </a:solidFill>
              </a:rPr>
              <a:t>devices</a:t>
            </a:r>
            <a:r>
              <a:rPr lang="es-ES_tradnl" sz="1400" dirty="0" smtClean="0">
                <a:solidFill>
                  <a:srgbClr val="C00000"/>
                </a:solidFill>
              </a:rPr>
              <a:t>, </a:t>
            </a:r>
            <a:r>
              <a:rPr lang="es-ES_tradnl" sz="1400" dirty="0" err="1" smtClean="0">
                <a:solidFill>
                  <a:srgbClr val="C00000"/>
                </a:solidFill>
              </a:rPr>
              <a:t>by</a:t>
            </a:r>
            <a:r>
              <a:rPr lang="es-ES_tradnl" sz="1400" dirty="0" smtClean="0">
                <a:solidFill>
                  <a:srgbClr val="C00000"/>
                </a:solidFill>
              </a:rPr>
              <a:t> al-</a:t>
            </a:r>
            <a:r>
              <a:rPr lang="es-ES_tradnl" sz="1400" dirty="0" err="1" smtClean="0">
                <a:solidFill>
                  <a:srgbClr val="C00000"/>
                </a:solidFill>
              </a:rPr>
              <a:t>Jazari</a:t>
            </a:r>
            <a:r>
              <a:rPr lang="es-ES_tradnl" sz="1400" dirty="0" smtClean="0">
                <a:solidFill>
                  <a:srgbClr val="C00000"/>
                </a:solidFill>
              </a:rPr>
              <a:t>, 1206</a:t>
            </a:r>
            <a:endParaRPr lang="es-ES_tradnl" sz="1400" dirty="0">
              <a:solidFill>
                <a:srgbClr val="C00000"/>
              </a:solidFill>
            </a:endParaRPr>
          </a:p>
        </p:txBody>
      </p:sp>
      <p:sp>
        <p:nvSpPr>
          <p:cNvPr id="7" name="CustomShape 1"/>
          <p:cNvSpPr/>
          <p:nvPr/>
        </p:nvSpPr>
        <p:spPr>
          <a:xfrm>
            <a:off x="4972320" y="270360"/>
            <a:ext cx="3641760" cy="2558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1800" b="0" strike="noStrike" spc="-1" dirty="0">
                <a:solidFill>
                  <a:srgbClr val="000000"/>
                </a:solidFill>
                <a:latin typeface="Arial"/>
              </a:rPr>
              <a:t>This creative process confirms the convergence of art and science in both technology  and technique. These words come from </a:t>
            </a:r>
            <a:r>
              <a:rPr lang="en-GB" sz="1800" b="0" i="1" strike="noStrike" spc="-1" dirty="0" err="1">
                <a:solidFill>
                  <a:srgbClr val="000000"/>
                </a:solidFill>
                <a:latin typeface="Arial"/>
              </a:rPr>
              <a:t>techné</a:t>
            </a:r>
            <a:r>
              <a:rPr lang="en-GB" sz="1800" b="0" i="1" strike="noStrike" spc="-1" dirty="0">
                <a:solidFill>
                  <a:srgbClr val="000000"/>
                </a:solidFill>
                <a:latin typeface="Arial"/>
              </a:rPr>
              <a:t> (</a:t>
            </a:r>
            <a:r>
              <a:rPr lang="en-GB" sz="1800" b="0" strike="noStrike" spc="-1" dirty="0" err="1">
                <a:solidFill>
                  <a:srgbClr val="000000"/>
                </a:solidFill>
                <a:latin typeface="Arial"/>
              </a:rPr>
              <a:t>τέχνη</a:t>
            </a:r>
            <a:r>
              <a:rPr lang="en-GB" sz="1800" b="0" i="1" strike="noStrike" spc="-1" dirty="0">
                <a:solidFill>
                  <a:srgbClr val="000000"/>
                </a:solidFill>
                <a:latin typeface="Arial"/>
              </a:rPr>
              <a:t>) </a:t>
            </a:r>
            <a:r>
              <a:rPr lang="en-GB" sz="1800" b="0" strike="noStrike" spc="-1" dirty="0">
                <a:solidFill>
                  <a:srgbClr val="000000"/>
                </a:solidFill>
                <a:latin typeface="Arial"/>
              </a:rPr>
              <a:t>in Greek , a bridge that unites both from the moment of conception of material goods, since without it, no process can be conceived.</a:t>
            </a:r>
            <a:endParaRPr lang="en-GB" sz="1800" b="0" strike="noStrike" spc="-1" dirty="0">
              <a:latin typeface="Aria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99" y="2958840"/>
            <a:ext cx="3753621" cy="2615242"/>
          </a:xfrm>
          <a:prstGeom prst="rect">
            <a:avLst/>
          </a:prstGeom>
        </p:spPr>
      </p:pic>
      <p:sp>
        <p:nvSpPr>
          <p:cNvPr id="9" name="CuadroTexto 8"/>
          <p:cNvSpPr txBox="1"/>
          <p:nvPr/>
        </p:nvSpPr>
        <p:spPr>
          <a:xfrm>
            <a:off x="4860099" y="5578782"/>
            <a:ext cx="3641400" cy="523220"/>
          </a:xfrm>
          <a:prstGeom prst="rect">
            <a:avLst/>
          </a:prstGeom>
          <a:noFill/>
        </p:spPr>
        <p:txBody>
          <a:bodyPr wrap="square" rtlCol="0">
            <a:spAutoFit/>
          </a:bodyPr>
          <a:lstStyle/>
          <a:p>
            <a:pPr algn="ctr"/>
            <a:r>
              <a:rPr lang="es-ES_tradnl" sz="1400" dirty="0" smtClean="0">
                <a:solidFill>
                  <a:srgbClr val="C00000"/>
                </a:solidFill>
              </a:rPr>
              <a:t>“</a:t>
            </a:r>
            <a:r>
              <a:rPr lang="es-ES_tradnl" sz="1400" dirty="0" err="1" smtClean="0">
                <a:solidFill>
                  <a:srgbClr val="C00000"/>
                </a:solidFill>
              </a:rPr>
              <a:t>Two</a:t>
            </a:r>
            <a:r>
              <a:rPr lang="es-ES_tradnl" sz="1400" dirty="0" smtClean="0">
                <a:solidFill>
                  <a:srgbClr val="C00000"/>
                </a:solidFill>
              </a:rPr>
              <a:t> </a:t>
            </a:r>
            <a:r>
              <a:rPr lang="es-ES_tradnl" sz="1400" dirty="0" err="1" smtClean="0">
                <a:solidFill>
                  <a:srgbClr val="C00000"/>
                </a:solidFill>
              </a:rPr>
              <a:t>Hands</a:t>
            </a:r>
            <a:r>
              <a:rPr lang="es-ES_tradnl" sz="1400" dirty="0" smtClean="0">
                <a:solidFill>
                  <a:srgbClr val="C00000"/>
                </a:solidFill>
              </a:rPr>
              <a:t> Holding A </a:t>
            </a:r>
            <a:r>
              <a:rPr lang="es-ES_tradnl" sz="1400" dirty="0" err="1" smtClean="0">
                <a:solidFill>
                  <a:srgbClr val="C00000"/>
                </a:solidFill>
              </a:rPr>
              <a:t>Pair</a:t>
            </a:r>
            <a:r>
              <a:rPr lang="es-ES_tradnl" sz="1400" dirty="0" smtClean="0">
                <a:solidFill>
                  <a:srgbClr val="C00000"/>
                </a:solidFill>
              </a:rPr>
              <a:t> Of </a:t>
            </a:r>
            <a:r>
              <a:rPr lang="es-ES_tradnl" sz="1400" dirty="0" err="1" smtClean="0">
                <a:solidFill>
                  <a:srgbClr val="C00000"/>
                </a:solidFill>
              </a:rPr>
              <a:t>Books</a:t>
            </a:r>
            <a:r>
              <a:rPr lang="es-ES_tradnl" sz="1400" dirty="0" smtClean="0">
                <a:solidFill>
                  <a:srgbClr val="C00000"/>
                </a:solidFill>
              </a:rPr>
              <a:t>” </a:t>
            </a:r>
            <a:r>
              <a:rPr lang="es-ES_tradnl" sz="1400" dirty="0" err="1" smtClean="0">
                <a:solidFill>
                  <a:srgbClr val="C00000"/>
                </a:solidFill>
              </a:rPr>
              <a:t>by</a:t>
            </a:r>
            <a:endParaRPr lang="es-ES_tradnl" sz="1400" dirty="0" smtClean="0">
              <a:solidFill>
                <a:srgbClr val="C00000"/>
              </a:solidFill>
            </a:endParaRPr>
          </a:p>
          <a:p>
            <a:pPr algn="ctr"/>
            <a:r>
              <a:rPr lang="es-ES_tradnl" sz="1400" dirty="0" smtClean="0">
                <a:solidFill>
                  <a:srgbClr val="C00000"/>
                </a:solidFill>
              </a:rPr>
              <a:t> Alberto </a:t>
            </a:r>
            <a:r>
              <a:rPr lang="es-ES_tradnl" sz="1400" dirty="0" err="1" smtClean="0">
                <a:solidFill>
                  <a:srgbClr val="C00000"/>
                </a:solidFill>
              </a:rPr>
              <a:t>Durero</a:t>
            </a:r>
            <a:r>
              <a:rPr lang="es-ES_tradnl" sz="1400" dirty="0" smtClean="0">
                <a:solidFill>
                  <a:srgbClr val="C00000"/>
                </a:solidFill>
              </a:rPr>
              <a:t>, 1506. </a:t>
            </a:r>
            <a:endParaRPr lang="es-ES_tradnl" sz="1400" dirty="0">
              <a:solidFill>
                <a:srgbClr val="C00000"/>
              </a:solidFill>
            </a:endParaRPr>
          </a:p>
        </p:txBody>
      </p:sp>
    </p:spTree>
    <p:extLst>
      <p:ext uri="{BB962C8B-B14F-4D97-AF65-F5344CB8AC3E}">
        <p14:creationId xmlns:p14="http://schemas.microsoft.com/office/powerpoint/2010/main" val="1904290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428039" y="358919"/>
            <a:ext cx="3705549" cy="6367557"/>
          </a:xfrm>
          <a:prstGeom prst="rect">
            <a:avLst/>
          </a:prstGeom>
          <a:noFill/>
          <a:ln>
            <a:noFill/>
          </a:ln>
        </p:spPr>
        <p:txBody>
          <a:bodyPr>
            <a:normAutofit/>
          </a:bodyPr>
          <a:lstStyle/>
          <a:p>
            <a:pPr algn="just">
              <a:lnSpc>
                <a:spcPct val="100000"/>
              </a:lnSpc>
              <a:spcBef>
                <a:spcPts val="360"/>
              </a:spcBef>
              <a:spcAft>
                <a:spcPts val="601"/>
              </a:spcAft>
            </a:pPr>
            <a:r>
              <a:rPr lang="en-US" b="0" strike="noStrike" spc="-1" dirty="0">
                <a:solidFill>
                  <a:srgbClr val="000000"/>
                </a:solidFill>
                <a:latin typeface="Arial"/>
              </a:rPr>
              <a:t>With the arrival </a:t>
            </a:r>
            <a:r>
              <a:rPr lang="en-US" b="0" strike="noStrike" spc="-1" dirty="0" smtClean="0">
                <a:solidFill>
                  <a:srgbClr val="000000"/>
                </a:solidFill>
                <a:latin typeface="Arial"/>
              </a:rPr>
              <a:t> </a:t>
            </a:r>
            <a:r>
              <a:rPr lang="en-US" b="0" strike="noStrike" spc="-1" dirty="0">
                <a:solidFill>
                  <a:srgbClr val="000000"/>
                </a:solidFill>
                <a:latin typeface="Arial"/>
              </a:rPr>
              <a:t>the Renaissance, this interrelationship became weaker, however and by the period of Enlightenment a deep division had developed between them. It was only in the 20th century with the beginning of Quantum Theory and Planck’s studies, that classical conceptions of art and science were put to the test.</a:t>
            </a:r>
            <a:endParaRPr lang="en-US" b="1" strike="noStrike" spc="-1" dirty="0">
              <a:solidFill>
                <a:srgbClr val="000000"/>
              </a:solidFill>
              <a:latin typeface="Arial"/>
            </a:endParaRPr>
          </a:p>
          <a:p>
            <a:pPr algn="just">
              <a:lnSpc>
                <a:spcPct val="100000"/>
              </a:lnSpc>
              <a:spcBef>
                <a:spcPts val="360"/>
              </a:spcBef>
              <a:spcAft>
                <a:spcPts val="601"/>
              </a:spcAft>
            </a:pPr>
            <a:endParaRPr lang="en-US" b="1" strike="noStrike" spc="-1" dirty="0">
              <a:solidFill>
                <a:srgbClr val="000000"/>
              </a:solidFill>
              <a:latin typeface="Arial"/>
            </a:endParaRPr>
          </a:p>
          <a:p>
            <a:pPr algn="just">
              <a:lnSpc>
                <a:spcPct val="100000"/>
              </a:lnSpc>
              <a:spcBef>
                <a:spcPts val="360"/>
              </a:spcBef>
              <a:spcAft>
                <a:spcPts val="601"/>
              </a:spcAft>
            </a:pPr>
            <a:r>
              <a:rPr lang="en-US" b="0" strike="noStrike" spc="-1" dirty="0">
                <a:solidFill>
                  <a:srgbClr val="000000"/>
                </a:solidFill>
                <a:latin typeface="Arial"/>
              </a:rPr>
              <a:t>Here you can see an image of a monkey sitting on the material world while observing a representation of the world from a distance. </a:t>
            </a:r>
            <a:endParaRPr lang="en-US" b="1" strike="noStrike" spc="-1" dirty="0">
              <a:solidFill>
                <a:srgbClr val="000000"/>
              </a:solidFill>
              <a:latin typeface="Arial"/>
            </a:endParaRPr>
          </a:p>
        </p:txBody>
      </p:sp>
      <p:pic>
        <p:nvPicPr>
          <p:cNvPr id="5" name="Imagen 7"/>
          <p:cNvPicPr/>
          <p:nvPr/>
        </p:nvPicPr>
        <p:blipFill>
          <a:blip r:embed="rId2"/>
          <a:stretch/>
        </p:blipFill>
        <p:spPr>
          <a:xfrm>
            <a:off x="4430086" y="358919"/>
            <a:ext cx="4159080" cy="5183739"/>
          </a:xfrm>
          <a:prstGeom prst="rect">
            <a:avLst/>
          </a:prstGeom>
          <a:ln w="38160">
            <a:noFill/>
          </a:ln>
        </p:spPr>
      </p:pic>
      <p:sp>
        <p:nvSpPr>
          <p:cNvPr id="6" name="CuadroTexto 5"/>
          <p:cNvSpPr txBox="1"/>
          <p:nvPr/>
        </p:nvSpPr>
        <p:spPr>
          <a:xfrm>
            <a:off x="4430086" y="5542658"/>
            <a:ext cx="4159080" cy="954107"/>
          </a:xfrm>
          <a:prstGeom prst="rect">
            <a:avLst/>
          </a:prstGeom>
          <a:noFill/>
        </p:spPr>
        <p:txBody>
          <a:bodyPr wrap="square" rtlCol="0">
            <a:spAutoFit/>
          </a:bodyPr>
          <a:lstStyle/>
          <a:p>
            <a:r>
              <a:rPr lang="es-ES_tradnl" sz="1400" dirty="0" smtClean="0">
                <a:solidFill>
                  <a:srgbClr val="C00000"/>
                </a:solidFill>
              </a:rPr>
              <a:t>"</a:t>
            </a:r>
            <a:r>
              <a:rPr lang="es-ES_tradnl" sz="1400" dirty="0" err="1" smtClean="0">
                <a:solidFill>
                  <a:srgbClr val="C00000"/>
                </a:solidFill>
              </a:rPr>
              <a:t>The</a:t>
            </a:r>
            <a:r>
              <a:rPr lang="es-ES_tradnl" sz="1400" dirty="0" smtClean="0">
                <a:solidFill>
                  <a:srgbClr val="C00000"/>
                </a:solidFill>
              </a:rPr>
              <a:t> </a:t>
            </a:r>
            <a:r>
              <a:rPr lang="es-ES_tradnl" sz="1400" dirty="0" err="1" smtClean="0">
                <a:solidFill>
                  <a:srgbClr val="C00000"/>
                </a:solidFill>
              </a:rPr>
              <a:t>mirror</a:t>
            </a:r>
            <a:r>
              <a:rPr lang="es-ES_tradnl" sz="1400" dirty="0" smtClean="0">
                <a:solidFill>
                  <a:srgbClr val="C00000"/>
                </a:solidFill>
              </a:rPr>
              <a:t> of </a:t>
            </a:r>
            <a:r>
              <a:rPr lang="es-ES_tradnl" sz="1400" dirty="0" err="1" smtClean="0">
                <a:solidFill>
                  <a:srgbClr val="C00000"/>
                </a:solidFill>
              </a:rPr>
              <a:t>all</a:t>
            </a:r>
            <a:r>
              <a:rPr lang="es-ES_tradnl" sz="1400" dirty="0" smtClean="0">
                <a:solidFill>
                  <a:srgbClr val="C00000"/>
                </a:solidFill>
              </a:rPr>
              <a:t> </a:t>
            </a:r>
            <a:r>
              <a:rPr lang="es-ES_tradnl" sz="1400" dirty="0" err="1" smtClean="0">
                <a:solidFill>
                  <a:srgbClr val="C00000"/>
                </a:solidFill>
              </a:rPr>
              <a:t>nature</a:t>
            </a:r>
            <a:r>
              <a:rPr lang="es-ES_tradnl" sz="1400" dirty="0" smtClean="0">
                <a:solidFill>
                  <a:srgbClr val="C00000"/>
                </a:solidFill>
              </a:rPr>
              <a:t> and </a:t>
            </a:r>
            <a:r>
              <a:rPr lang="es-ES_tradnl" sz="1400" dirty="0" err="1" smtClean="0">
                <a:solidFill>
                  <a:srgbClr val="C00000"/>
                </a:solidFill>
              </a:rPr>
              <a:t>the</a:t>
            </a:r>
            <a:r>
              <a:rPr lang="es-ES_tradnl" sz="1400" dirty="0" smtClean="0">
                <a:solidFill>
                  <a:srgbClr val="C00000"/>
                </a:solidFill>
              </a:rPr>
              <a:t> </a:t>
            </a:r>
            <a:r>
              <a:rPr lang="es-ES_tradnl" sz="1400" dirty="0" err="1" smtClean="0">
                <a:solidFill>
                  <a:srgbClr val="C00000"/>
                </a:solidFill>
              </a:rPr>
              <a:t>image</a:t>
            </a:r>
            <a:r>
              <a:rPr lang="es-ES_tradnl" sz="1400" dirty="0" smtClean="0">
                <a:solidFill>
                  <a:srgbClr val="C00000"/>
                </a:solidFill>
              </a:rPr>
              <a:t> of art" </a:t>
            </a:r>
            <a:r>
              <a:rPr lang="es-ES_tradnl" sz="1400" dirty="0" err="1" smtClean="0">
                <a:solidFill>
                  <a:srgbClr val="C00000"/>
                </a:solidFill>
              </a:rPr>
              <a:t>from</a:t>
            </a:r>
            <a:r>
              <a:rPr lang="es-ES_tradnl" sz="1400" dirty="0" smtClean="0">
                <a:solidFill>
                  <a:srgbClr val="C00000"/>
                </a:solidFill>
              </a:rPr>
              <a:t> </a:t>
            </a:r>
            <a:r>
              <a:rPr lang="es-ES_tradnl" sz="1400" dirty="0" err="1" smtClean="0">
                <a:solidFill>
                  <a:srgbClr val="C00000"/>
                </a:solidFill>
              </a:rPr>
              <a:t>Utriusque</a:t>
            </a:r>
            <a:r>
              <a:rPr lang="es-ES_tradnl" sz="1400" dirty="0" smtClean="0">
                <a:solidFill>
                  <a:srgbClr val="C00000"/>
                </a:solidFill>
              </a:rPr>
              <a:t> </a:t>
            </a:r>
            <a:r>
              <a:rPr lang="es-ES_tradnl" sz="1400" dirty="0" err="1" smtClean="0">
                <a:solidFill>
                  <a:srgbClr val="C00000"/>
                </a:solidFill>
              </a:rPr>
              <a:t>Cosmi</a:t>
            </a:r>
            <a:r>
              <a:rPr lang="es-ES_tradnl" sz="1400" dirty="0" smtClean="0">
                <a:solidFill>
                  <a:srgbClr val="C00000"/>
                </a:solidFill>
              </a:rPr>
              <a:t> </a:t>
            </a:r>
            <a:r>
              <a:rPr lang="es-ES_tradnl" sz="1400" dirty="0" err="1" smtClean="0">
                <a:solidFill>
                  <a:srgbClr val="C00000"/>
                </a:solidFill>
              </a:rPr>
              <a:t>Maoiris</a:t>
            </a:r>
            <a:r>
              <a:rPr lang="es-ES_tradnl" sz="1400" dirty="0" smtClean="0">
                <a:solidFill>
                  <a:srgbClr val="C00000"/>
                </a:solidFill>
              </a:rPr>
              <a:t> et </a:t>
            </a:r>
            <a:r>
              <a:rPr lang="es-ES_tradnl" sz="1400" dirty="0" err="1" smtClean="0">
                <a:solidFill>
                  <a:srgbClr val="C00000"/>
                </a:solidFill>
              </a:rPr>
              <a:t>Minoris</a:t>
            </a:r>
            <a:r>
              <a:rPr lang="es-ES_tradnl" sz="1400" dirty="0" smtClean="0">
                <a:solidFill>
                  <a:srgbClr val="C00000"/>
                </a:solidFill>
              </a:rPr>
              <a:t> </a:t>
            </a:r>
            <a:r>
              <a:rPr lang="es-ES_tradnl" sz="1400" dirty="0" err="1" smtClean="0">
                <a:solidFill>
                  <a:srgbClr val="C00000"/>
                </a:solidFill>
              </a:rPr>
              <a:t>Metaphysica</a:t>
            </a:r>
            <a:r>
              <a:rPr lang="es-ES_tradnl" sz="1400" dirty="0" smtClean="0">
                <a:solidFill>
                  <a:srgbClr val="C00000"/>
                </a:solidFill>
              </a:rPr>
              <a:t>, </a:t>
            </a:r>
            <a:r>
              <a:rPr lang="es-ES_tradnl" sz="1400" dirty="0" err="1" smtClean="0">
                <a:solidFill>
                  <a:srgbClr val="C00000"/>
                </a:solidFill>
              </a:rPr>
              <a:t>Physca</a:t>
            </a:r>
            <a:r>
              <a:rPr lang="es-ES_tradnl" sz="1400" dirty="0" smtClean="0">
                <a:solidFill>
                  <a:srgbClr val="C00000"/>
                </a:solidFill>
              </a:rPr>
              <a:t> </a:t>
            </a:r>
            <a:r>
              <a:rPr lang="es-ES_tradnl" sz="1400" dirty="0" err="1" smtClean="0">
                <a:solidFill>
                  <a:srgbClr val="C00000"/>
                </a:solidFill>
              </a:rPr>
              <a:t>atque</a:t>
            </a:r>
            <a:r>
              <a:rPr lang="es-ES_tradnl" sz="1400" dirty="0" smtClean="0">
                <a:solidFill>
                  <a:srgbClr val="C00000"/>
                </a:solidFill>
              </a:rPr>
              <a:t> </a:t>
            </a:r>
            <a:r>
              <a:rPr lang="es-ES_tradnl" sz="1400" dirty="0" err="1" smtClean="0">
                <a:solidFill>
                  <a:srgbClr val="C00000"/>
                </a:solidFill>
              </a:rPr>
              <a:t>technica</a:t>
            </a:r>
            <a:r>
              <a:rPr lang="es-ES_tradnl" sz="1400" dirty="0" smtClean="0">
                <a:solidFill>
                  <a:srgbClr val="C00000"/>
                </a:solidFill>
              </a:rPr>
              <a:t> historia, </a:t>
            </a:r>
            <a:r>
              <a:rPr lang="es-ES_tradnl" sz="1400" dirty="0" err="1" smtClean="0">
                <a:solidFill>
                  <a:srgbClr val="C00000"/>
                </a:solidFill>
              </a:rPr>
              <a:t>by</a:t>
            </a:r>
            <a:r>
              <a:rPr lang="es-ES_tradnl" sz="1400" dirty="0" smtClean="0">
                <a:solidFill>
                  <a:srgbClr val="C00000"/>
                </a:solidFill>
              </a:rPr>
              <a:t> Robert </a:t>
            </a:r>
            <a:r>
              <a:rPr lang="es-ES_tradnl" sz="1400" dirty="0" err="1" smtClean="0">
                <a:solidFill>
                  <a:srgbClr val="C00000"/>
                </a:solidFill>
              </a:rPr>
              <a:t>Fludd</a:t>
            </a:r>
            <a:r>
              <a:rPr lang="es-ES_tradnl" sz="1400" dirty="0" smtClean="0">
                <a:solidFill>
                  <a:srgbClr val="C00000"/>
                </a:solidFill>
              </a:rPr>
              <a:t>, 1617.</a:t>
            </a:r>
            <a:endParaRPr lang="es-ES_tradnl" sz="1400" dirty="0">
              <a:solidFill>
                <a:srgbClr val="C00000"/>
              </a:solidFill>
            </a:endParaRPr>
          </a:p>
        </p:txBody>
      </p:sp>
    </p:spTree>
    <p:extLst>
      <p:ext uri="{BB962C8B-B14F-4D97-AF65-F5344CB8AC3E}">
        <p14:creationId xmlns:p14="http://schemas.microsoft.com/office/powerpoint/2010/main" val="1268011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6"/>
          <p:cNvPicPr/>
          <p:nvPr/>
        </p:nvPicPr>
        <p:blipFill>
          <a:blip r:embed="rId2"/>
          <a:stretch/>
        </p:blipFill>
        <p:spPr>
          <a:xfrm>
            <a:off x="850320" y="441720"/>
            <a:ext cx="3716280" cy="5252040"/>
          </a:xfrm>
          <a:prstGeom prst="rect">
            <a:avLst/>
          </a:prstGeom>
          <a:ln>
            <a:noFill/>
          </a:ln>
        </p:spPr>
      </p:pic>
      <p:sp>
        <p:nvSpPr>
          <p:cNvPr id="5" name="CustomShape 2"/>
          <p:cNvSpPr/>
          <p:nvPr/>
        </p:nvSpPr>
        <p:spPr>
          <a:xfrm>
            <a:off x="850320" y="5694480"/>
            <a:ext cx="387828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0" i="1" strike="noStrike" spc="-1" dirty="0">
                <a:solidFill>
                  <a:srgbClr val="D1282E"/>
                </a:solidFill>
                <a:latin typeface="Arial"/>
              </a:rPr>
              <a:t>“</a:t>
            </a:r>
            <a:r>
              <a:rPr lang="en-GB" sz="1600" b="0" i="1" strike="noStrike" spc="-1" dirty="0" err="1">
                <a:solidFill>
                  <a:srgbClr val="D1282E"/>
                </a:solidFill>
                <a:latin typeface="Arial"/>
              </a:rPr>
              <a:t>Tetzuo</a:t>
            </a:r>
            <a:r>
              <a:rPr lang="en-GB" sz="1600" b="0" i="1" strike="noStrike" spc="-1" dirty="0">
                <a:solidFill>
                  <a:srgbClr val="D1282E"/>
                </a:solidFill>
                <a:latin typeface="Arial"/>
              </a:rPr>
              <a:t>” </a:t>
            </a:r>
            <a:r>
              <a:rPr lang="en-GB" sz="1600" i="1" spc="-1" dirty="0">
                <a:solidFill>
                  <a:srgbClr val="D1282E"/>
                </a:solidFill>
                <a:latin typeface="Arial"/>
              </a:rPr>
              <a:t> </a:t>
            </a:r>
            <a:r>
              <a:rPr lang="en-GB" sz="1600" b="0" i="1" strike="noStrike" spc="-1" dirty="0" err="1" smtClean="0">
                <a:solidFill>
                  <a:srgbClr val="D1282E"/>
                </a:solidFill>
                <a:latin typeface="Arial"/>
              </a:rPr>
              <a:t>Ankaos</a:t>
            </a:r>
            <a:r>
              <a:rPr lang="en-GB" sz="1600" b="0" i="1" strike="noStrike" spc="-1" dirty="0" smtClean="0">
                <a:solidFill>
                  <a:srgbClr val="D1282E"/>
                </a:solidFill>
                <a:latin typeface="Arial"/>
              </a:rPr>
              <a:t> </a:t>
            </a:r>
            <a:r>
              <a:rPr lang="en-GB" sz="1600" b="0" i="1" strike="noStrike" spc="-1" dirty="0">
                <a:solidFill>
                  <a:srgbClr val="D1282E"/>
                </a:solidFill>
                <a:latin typeface="Arial"/>
              </a:rPr>
              <a:t>(Angel Aguilar</a:t>
            </a:r>
            <a:r>
              <a:rPr lang="en-GB" sz="1600" b="0" i="1" strike="noStrike" spc="-1" dirty="0" smtClean="0">
                <a:solidFill>
                  <a:srgbClr val="D1282E"/>
                </a:solidFill>
                <a:latin typeface="Arial"/>
              </a:rPr>
              <a:t>), </a:t>
            </a:r>
            <a:r>
              <a:rPr lang="en-GB" sz="1600" b="0" i="1" strike="noStrike" spc="-1" dirty="0">
                <a:solidFill>
                  <a:srgbClr val="D1282E"/>
                </a:solidFill>
                <a:latin typeface="Arial"/>
              </a:rPr>
              <a:t>2017.</a:t>
            </a:r>
            <a:endParaRPr lang="en-GB" sz="1600" b="0" strike="noStrike" spc="-1" dirty="0">
              <a:latin typeface="Arial"/>
            </a:endParaRPr>
          </a:p>
        </p:txBody>
      </p:sp>
      <p:sp>
        <p:nvSpPr>
          <p:cNvPr id="6" name="TextShape 1"/>
          <p:cNvSpPr txBox="1"/>
          <p:nvPr/>
        </p:nvSpPr>
        <p:spPr>
          <a:xfrm>
            <a:off x="5204520" y="441720"/>
            <a:ext cx="2872440" cy="2624760"/>
          </a:xfrm>
          <a:prstGeom prst="rect">
            <a:avLst/>
          </a:prstGeom>
          <a:noFill/>
          <a:ln>
            <a:noFill/>
          </a:ln>
        </p:spPr>
        <p:txBody>
          <a:bodyPr>
            <a:normAutofit fontScale="85000" lnSpcReduction="10000"/>
          </a:bodyPr>
          <a:lstStyle/>
          <a:p>
            <a:pPr algn="just">
              <a:lnSpc>
                <a:spcPct val="100000"/>
              </a:lnSpc>
              <a:spcBef>
                <a:spcPts val="400"/>
              </a:spcBef>
              <a:spcAft>
                <a:spcPts val="601"/>
              </a:spcAft>
            </a:pPr>
            <a:r>
              <a:rPr lang="en-US" sz="2000" b="0" strike="noStrike" spc="-1">
                <a:solidFill>
                  <a:srgbClr val="000000"/>
                </a:solidFill>
                <a:latin typeface="Arial"/>
              </a:rPr>
              <a:t>A piece of technology is interactive in the sense that it returns the consequences of our actions or decisions to us. It is a means by which we communicate with ourselves, a mirror. It gives us back to ourselves, transformed, encoded, and sequenced.</a:t>
            </a:r>
            <a:endParaRPr lang="en-US" sz="2000" b="1" strike="noStrike" spc="-1">
              <a:solidFill>
                <a:srgbClr val="000000"/>
              </a:solidFill>
              <a:latin typeface="Arial"/>
            </a:endParaRPr>
          </a:p>
          <a:p>
            <a:pPr>
              <a:lnSpc>
                <a:spcPct val="100000"/>
              </a:lnSpc>
              <a:spcBef>
                <a:spcPts val="400"/>
              </a:spcBef>
              <a:spcAft>
                <a:spcPts val="601"/>
              </a:spcAft>
            </a:pPr>
            <a:endParaRPr lang="en-US" sz="2000" b="1" strike="noStrike" spc="-1">
              <a:solidFill>
                <a:srgbClr val="000000"/>
              </a:solidFill>
              <a:latin typeface="Arial"/>
            </a:endParaRPr>
          </a:p>
        </p:txBody>
      </p:sp>
    </p:spTree>
    <p:extLst>
      <p:ext uri="{BB962C8B-B14F-4D97-AF65-F5344CB8AC3E}">
        <p14:creationId xmlns:p14="http://schemas.microsoft.com/office/powerpoint/2010/main" val="133940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Shape 1"/>
          <p:cNvSpPr txBox="1"/>
          <p:nvPr/>
        </p:nvSpPr>
        <p:spPr>
          <a:xfrm>
            <a:off x="457200" y="414000"/>
            <a:ext cx="3825720" cy="2706480"/>
          </a:xfrm>
          <a:prstGeom prst="rect">
            <a:avLst/>
          </a:prstGeom>
          <a:noFill/>
          <a:ln>
            <a:noFill/>
          </a:ln>
        </p:spPr>
        <p:txBody>
          <a:bodyPr>
            <a:normAutofit/>
          </a:bodyPr>
          <a:lstStyle/>
          <a:p>
            <a:pPr algn="just">
              <a:lnSpc>
                <a:spcPct val="100000"/>
              </a:lnSpc>
              <a:spcBef>
                <a:spcPts val="360"/>
              </a:spcBef>
              <a:spcAft>
                <a:spcPts val="601"/>
              </a:spcAft>
            </a:pPr>
            <a:r>
              <a:rPr lang="en-US" sz="1800" b="0" strike="noStrike" spc="-1">
                <a:solidFill>
                  <a:srgbClr val="000000"/>
                </a:solidFill>
                <a:latin typeface="Arial"/>
              </a:rPr>
              <a:t>Everything that exists in nature contains information. If we look closely at natural phenomena, we can extract this information and express it in a mathematical model or in a mathematical equation.</a:t>
            </a:r>
            <a:endParaRPr lang="en-US" sz="1800" b="1" strike="noStrike" spc="-1">
              <a:solidFill>
                <a:srgbClr val="000000"/>
              </a:solidFill>
              <a:latin typeface="Arial"/>
            </a:endParaRPr>
          </a:p>
          <a:p>
            <a:pPr algn="just">
              <a:lnSpc>
                <a:spcPct val="100000"/>
              </a:lnSpc>
              <a:spcBef>
                <a:spcPts val="360"/>
              </a:spcBef>
              <a:spcAft>
                <a:spcPts val="601"/>
              </a:spcAft>
            </a:pPr>
            <a:endParaRPr lang="en-US" sz="1800" b="1" strike="noStrike" spc="-1">
              <a:solidFill>
                <a:srgbClr val="000000"/>
              </a:solidFill>
              <a:latin typeface="Arial"/>
            </a:endParaRPr>
          </a:p>
          <a:p>
            <a:pPr algn="just">
              <a:lnSpc>
                <a:spcPct val="100000"/>
              </a:lnSpc>
              <a:spcBef>
                <a:spcPts val="360"/>
              </a:spcBef>
              <a:spcAft>
                <a:spcPts val="601"/>
              </a:spcAft>
            </a:pPr>
            <a:endParaRPr lang="en-US" sz="1800" b="1" strike="noStrike" spc="-1">
              <a:solidFill>
                <a:srgbClr val="000000"/>
              </a:solidFill>
              <a:latin typeface="Arial"/>
            </a:endParaRPr>
          </a:p>
        </p:txBody>
      </p:sp>
      <p:pic>
        <p:nvPicPr>
          <p:cNvPr id="5" name="Imagen 9"/>
          <p:cNvPicPr/>
          <p:nvPr/>
        </p:nvPicPr>
        <p:blipFill>
          <a:blip r:embed="rId2"/>
          <a:stretch/>
        </p:blipFill>
        <p:spPr>
          <a:xfrm>
            <a:off x="561600" y="2235960"/>
            <a:ext cx="3327120" cy="3390480"/>
          </a:xfrm>
          <a:prstGeom prst="rect">
            <a:avLst/>
          </a:prstGeom>
          <a:ln>
            <a:noFill/>
          </a:ln>
        </p:spPr>
      </p:pic>
      <p:sp>
        <p:nvSpPr>
          <p:cNvPr id="6" name="CuadroTexto 5"/>
          <p:cNvSpPr txBox="1"/>
          <p:nvPr/>
        </p:nvSpPr>
        <p:spPr>
          <a:xfrm>
            <a:off x="739010" y="5626440"/>
            <a:ext cx="2730699" cy="369332"/>
          </a:xfrm>
          <a:prstGeom prst="rect">
            <a:avLst/>
          </a:prstGeom>
          <a:noFill/>
        </p:spPr>
        <p:txBody>
          <a:bodyPr wrap="square" rtlCol="0">
            <a:spAutoFit/>
          </a:bodyPr>
          <a:lstStyle/>
          <a:p>
            <a:pPr algn="ctr"/>
            <a:r>
              <a:rPr lang="es-ES_tradnl" dirty="0" err="1" smtClean="0">
                <a:solidFill>
                  <a:srgbClr val="C00000"/>
                </a:solidFill>
              </a:rPr>
              <a:t>Wolfram</a:t>
            </a:r>
            <a:r>
              <a:rPr lang="es-ES_tradnl" dirty="0" smtClean="0">
                <a:solidFill>
                  <a:srgbClr val="C00000"/>
                </a:solidFill>
              </a:rPr>
              <a:t> </a:t>
            </a:r>
            <a:r>
              <a:rPr lang="es-ES_tradnl" dirty="0" err="1" smtClean="0">
                <a:solidFill>
                  <a:srgbClr val="C00000"/>
                </a:solidFill>
              </a:rPr>
              <a:t>language</a:t>
            </a:r>
            <a:r>
              <a:rPr lang="es-ES_tradnl" dirty="0" smtClean="0">
                <a:solidFill>
                  <a:srgbClr val="C00000"/>
                </a:solidFill>
              </a:rPr>
              <a:t>. </a:t>
            </a:r>
            <a:endParaRPr lang="es-ES_tradnl" dirty="0">
              <a:solidFill>
                <a:srgbClr val="C00000"/>
              </a:solidFill>
            </a:endParaRPr>
          </a:p>
        </p:txBody>
      </p:sp>
      <p:pic>
        <p:nvPicPr>
          <p:cNvPr id="7" name="Imagen 11"/>
          <p:cNvPicPr/>
          <p:nvPr/>
        </p:nvPicPr>
        <p:blipFill>
          <a:blip r:embed="rId3"/>
          <a:stretch/>
        </p:blipFill>
        <p:spPr>
          <a:xfrm>
            <a:off x="4620960" y="414000"/>
            <a:ext cx="4042800" cy="2545200"/>
          </a:xfrm>
          <a:prstGeom prst="rect">
            <a:avLst/>
          </a:prstGeom>
          <a:ln>
            <a:noFill/>
          </a:ln>
        </p:spPr>
      </p:pic>
      <p:sp>
        <p:nvSpPr>
          <p:cNvPr id="8" name="CustomShape 3"/>
          <p:cNvSpPr/>
          <p:nvPr/>
        </p:nvSpPr>
        <p:spPr>
          <a:xfrm>
            <a:off x="4507560" y="2959920"/>
            <a:ext cx="39315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600" b="0" strike="noStrike" spc="-1" dirty="0">
                <a:solidFill>
                  <a:srgbClr val="C00000"/>
                </a:solidFill>
                <a:latin typeface="Arial"/>
              </a:rPr>
              <a:t>Representation of the Mandelbrot set.</a:t>
            </a:r>
          </a:p>
        </p:txBody>
      </p:sp>
      <p:sp>
        <p:nvSpPr>
          <p:cNvPr id="9" name="CustomShape 2"/>
          <p:cNvSpPr/>
          <p:nvPr/>
        </p:nvSpPr>
        <p:spPr>
          <a:xfrm>
            <a:off x="4132440" y="3931560"/>
            <a:ext cx="464076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0" strike="noStrike" spc="-1" dirty="0">
                <a:solidFill>
                  <a:srgbClr val="000000"/>
                </a:solidFill>
                <a:latin typeface="Arial"/>
              </a:rPr>
              <a:t> Through simple rules, the Wolfram language allows us to  encode this mathematical information to solve the equations with the help of technology such as a computer. We tell the computer what to do and how we want it to do it, using the code we developed.</a:t>
            </a:r>
            <a:endParaRPr lang="en-GB" sz="1800" b="0" strike="noStrike" spc="-1" dirty="0">
              <a:latin typeface="Arial"/>
            </a:endParaRPr>
          </a:p>
          <a:p>
            <a:pPr>
              <a:lnSpc>
                <a:spcPct val="100000"/>
              </a:lnSpc>
            </a:pPr>
            <a:endParaRPr lang="en-GB" sz="1800" b="0" strike="noStrike" spc="-1" dirty="0">
              <a:latin typeface="Arial"/>
            </a:endParaRPr>
          </a:p>
        </p:txBody>
      </p:sp>
    </p:spTree>
    <p:extLst>
      <p:ext uri="{BB962C8B-B14F-4D97-AF65-F5344CB8AC3E}">
        <p14:creationId xmlns:p14="http://schemas.microsoft.com/office/powerpoint/2010/main" val="61400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2"/>
          <p:cNvSpPr/>
          <p:nvPr/>
        </p:nvSpPr>
        <p:spPr>
          <a:xfrm>
            <a:off x="457200" y="293832"/>
            <a:ext cx="80600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GB" sz="1800" b="0" strike="noStrike" spc="-1" dirty="0">
                <a:solidFill>
                  <a:srgbClr val="000000"/>
                </a:solidFill>
                <a:latin typeface="Arial"/>
              </a:rPr>
              <a:t>Through the code it is much simpler to change a numerical value </a:t>
            </a:r>
            <a:r>
              <a:rPr lang="en-GB" spc="-1" dirty="0" smtClean="0">
                <a:solidFill>
                  <a:srgbClr val="000000"/>
                </a:solidFill>
                <a:latin typeface="Arial"/>
              </a:rPr>
              <a:t>in order to express</a:t>
            </a:r>
            <a:r>
              <a:rPr lang="en-GB" sz="1800" b="0" strike="noStrike" spc="-1" dirty="0" smtClean="0">
                <a:solidFill>
                  <a:srgbClr val="000000"/>
                </a:solidFill>
                <a:latin typeface="Arial"/>
              </a:rPr>
              <a:t> </a:t>
            </a:r>
            <a:r>
              <a:rPr lang="en-GB" sz="1800" b="0" strike="noStrike" spc="-1" dirty="0" err="1">
                <a:solidFill>
                  <a:srgbClr val="000000"/>
                </a:solidFill>
                <a:latin typeface="Arial"/>
              </a:rPr>
              <a:t>colors</a:t>
            </a:r>
            <a:r>
              <a:rPr lang="en-GB" sz="1800" b="0" strike="noStrike" spc="-1" dirty="0">
                <a:solidFill>
                  <a:srgbClr val="000000"/>
                </a:solidFill>
                <a:latin typeface="Arial"/>
              </a:rPr>
              <a:t>, graphs, sounds or  geometrical shapes to obtain demonstrations that predict scientific facts or natural phenomena. </a:t>
            </a:r>
            <a:endParaRPr lang="en-GB" sz="1800" b="0" strike="noStrike" spc="-1" dirty="0">
              <a:latin typeface="Arial"/>
            </a:endParaRPr>
          </a:p>
        </p:txBody>
      </p:sp>
      <p:pic>
        <p:nvPicPr>
          <p:cNvPr id="7" name="Imagen 7"/>
          <p:cNvPicPr/>
          <p:nvPr/>
        </p:nvPicPr>
        <p:blipFill>
          <a:blip r:embed="rId2"/>
          <a:stretch/>
        </p:blipFill>
        <p:spPr>
          <a:xfrm>
            <a:off x="1608479" y="1540701"/>
            <a:ext cx="5919663" cy="4396636"/>
          </a:xfrm>
          <a:prstGeom prst="rect">
            <a:avLst/>
          </a:prstGeom>
          <a:ln>
            <a:noFill/>
          </a:ln>
        </p:spPr>
      </p:pic>
      <p:sp>
        <p:nvSpPr>
          <p:cNvPr id="8" name="CuadroTexto 7"/>
          <p:cNvSpPr txBox="1"/>
          <p:nvPr/>
        </p:nvSpPr>
        <p:spPr>
          <a:xfrm>
            <a:off x="1608479" y="6100175"/>
            <a:ext cx="5757479" cy="584775"/>
          </a:xfrm>
          <a:prstGeom prst="rect">
            <a:avLst/>
          </a:prstGeom>
          <a:noFill/>
        </p:spPr>
        <p:txBody>
          <a:bodyPr wrap="square" rtlCol="0">
            <a:spAutoFit/>
          </a:bodyPr>
          <a:lstStyle/>
          <a:p>
            <a:pPr algn="ctr">
              <a:lnSpc>
                <a:spcPct val="100000"/>
              </a:lnSpc>
              <a:spcBef>
                <a:spcPts val="320"/>
              </a:spcBef>
              <a:spcAft>
                <a:spcPts val="601"/>
              </a:spcAft>
            </a:pPr>
            <a:r>
              <a:rPr lang="en-US" sz="1600" b="1" spc="-1" dirty="0" smtClean="0">
                <a:solidFill>
                  <a:srgbClr val="FF0000"/>
                </a:solidFill>
              </a:rPr>
              <a:t>“Hybrid Orbital sp2 graph” Paulina </a:t>
            </a:r>
            <a:r>
              <a:rPr lang="en-US" sz="1600" b="1" spc="-1" dirty="0" err="1" smtClean="0">
                <a:solidFill>
                  <a:srgbClr val="FF0000"/>
                </a:solidFill>
              </a:rPr>
              <a:t>Toimil</a:t>
            </a:r>
            <a:r>
              <a:rPr lang="en-US" sz="1600" b="1" spc="-1" dirty="0" smtClean="0">
                <a:solidFill>
                  <a:srgbClr val="FF0000"/>
                </a:solidFill>
              </a:rPr>
              <a:t> D</a:t>
            </a:r>
            <a:r>
              <a:rPr lang="es-ES" sz="1600" b="1" spc="-1" dirty="0" err="1" smtClean="0">
                <a:solidFill>
                  <a:srgbClr val="FF0000"/>
                </a:solidFill>
              </a:rPr>
              <a:t>ávila</a:t>
            </a:r>
            <a:r>
              <a:rPr lang="en-US" sz="1600" b="1" spc="-1" dirty="0" smtClean="0">
                <a:solidFill>
                  <a:srgbClr val="FF0000"/>
                </a:solidFill>
              </a:rPr>
              <a:t>, 2012. </a:t>
            </a:r>
            <a:r>
              <a:rPr lang="en-US" sz="1600" dirty="0">
                <a:solidFill>
                  <a:srgbClr val="FF0000"/>
                </a:solidFill>
              </a:rPr>
              <a:t/>
            </a:r>
            <a:br>
              <a:rPr lang="en-US" sz="1600" dirty="0">
                <a:solidFill>
                  <a:srgbClr val="FF0000"/>
                </a:solidFill>
              </a:rPr>
            </a:br>
            <a:endParaRPr lang="en-US" sz="1600" b="1" spc="-1" dirty="0">
              <a:solidFill>
                <a:srgbClr val="FF0000"/>
              </a:solidFill>
            </a:endParaRPr>
          </a:p>
        </p:txBody>
      </p:sp>
    </p:spTree>
    <p:extLst>
      <p:ext uri="{BB962C8B-B14F-4D97-AF65-F5344CB8AC3E}">
        <p14:creationId xmlns:p14="http://schemas.microsoft.com/office/powerpoint/2010/main" val="1927886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Esencial.thmx</Template>
  <TotalTime>6564</TotalTime>
  <Words>777</Words>
  <Application>Microsoft Macintosh PowerPoint</Application>
  <PresentationFormat>Presentación en pantalla (4:3)</PresentationFormat>
  <Paragraphs>70</Paragraphs>
  <Slides>13</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Black</vt:lpstr>
      <vt:lpstr>DejaVu Sans</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inclusion Of Arts In science With the help of new technologies” </dc:title>
  <dc:subject/>
  <dc:creator>mac</dc:creator>
  <dc:description/>
  <cp:lastModifiedBy>Usuario de Microsoft Office</cp:lastModifiedBy>
  <cp:revision>82</cp:revision>
  <dcterms:created xsi:type="dcterms:W3CDTF">2018-05-18T22:59:09Z</dcterms:created>
  <dcterms:modified xsi:type="dcterms:W3CDTF">2018-08-06T12:14:00Z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6</vt:i4>
  </property>
  <property fmtid="{D5CDD505-2E9C-101B-9397-08002B2CF9AE}" pid="8" name="PresentationFormat">
    <vt:lpwstr>Presentación en pantalla (4:3)</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