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42" r:id="rId1"/>
  </p:sldMasterIdLst>
  <p:notesMasterIdLst>
    <p:notesMasterId r:id="rId35"/>
  </p:notesMasterIdLst>
  <p:sldIdLst>
    <p:sldId id="256" r:id="rId2"/>
    <p:sldId id="273" r:id="rId3"/>
    <p:sldId id="271" r:id="rId4"/>
    <p:sldId id="331" r:id="rId5"/>
    <p:sldId id="351" r:id="rId6"/>
    <p:sldId id="375" r:id="rId7"/>
    <p:sldId id="326" r:id="rId8"/>
    <p:sldId id="373" r:id="rId9"/>
    <p:sldId id="349" r:id="rId10"/>
    <p:sldId id="325" r:id="rId11"/>
    <p:sldId id="376" r:id="rId12"/>
    <p:sldId id="378" r:id="rId13"/>
    <p:sldId id="377" r:id="rId14"/>
    <p:sldId id="350" r:id="rId15"/>
    <p:sldId id="354" r:id="rId16"/>
    <p:sldId id="355" r:id="rId17"/>
    <p:sldId id="346" r:id="rId18"/>
    <p:sldId id="356" r:id="rId19"/>
    <p:sldId id="347" r:id="rId20"/>
    <p:sldId id="341" r:id="rId21"/>
    <p:sldId id="352" r:id="rId22"/>
    <p:sldId id="360" r:id="rId23"/>
    <p:sldId id="380" r:id="rId24"/>
    <p:sldId id="361" r:id="rId25"/>
    <p:sldId id="381" r:id="rId26"/>
    <p:sldId id="383" r:id="rId27"/>
    <p:sldId id="382" r:id="rId28"/>
    <p:sldId id="365" r:id="rId29"/>
    <p:sldId id="374" r:id="rId30"/>
    <p:sldId id="370" r:id="rId31"/>
    <p:sldId id="384" r:id="rId32"/>
    <p:sldId id="348" r:id="rId33"/>
    <p:sldId id="385" r:id="rId34"/>
  </p:sldIdLst>
  <p:sldSz cx="12192000" cy="6858000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FF"/>
    <a:srgbClr val="800080"/>
    <a:srgbClr val="00FB92"/>
    <a:srgbClr val="FF9300"/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6273" autoAdjust="0"/>
  </p:normalViewPr>
  <p:slideViewPr>
    <p:cSldViewPr snapToGrid="0" snapToObjects="1">
      <p:cViewPr>
        <p:scale>
          <a:sx n="85" d="100"/>
          <a:sy n="85" d="100"/>
        </p:scale>
        <p:origin x="-616" y="-6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D5707E-5BB1-094D-9743-2E29A3F3CC71}" type="datetimeFigureOut">
              <a:rPr kumimoji="1" lang="zh-CN" altLang="en-US" smtClean="0"/>
              <a:t>10/20/16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BD32-19B0-5C47-8EC3-07334ADBD4D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80664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FE1F6-39E7-EF4E-8D68-3E0A6C5E99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11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14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B10D9-BAC6-45A4-9075-88843028A716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540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14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B10D9-BAC6-45A4-9075-88843028A716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540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14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B10D9-BAC6-45A4-9075-88843028A716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540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14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B10D9-BAC6-45A4-9075-88843028A716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540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14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B10D9-BAC6-45A4-9075-88843028A716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540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794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7794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7794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7794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7794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794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794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794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794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462C332-9952-0348-962F-FCF0E3C0FF16}" type="slidenum">
              <a:rPr lang="he-IL" sz="1100" b="0">
                <a:latin typeface="Times New Roman" charset="0"/>
                <a:cs typeface="Times New Roman" charset="0"/>
              </a:rPr>
              <a:pPr/>
              <a:t>28</a:t>
            </a:fld>
            <a:endParaRPr lang="en-US" sz="1100" b="0">
              <a:latin typeface="Times New Roman" charset="0"/>
              <a:cs typeface="Times New Roman" charset="0"/>
            </a:endParaRPr>
          </a:p>
        </p:txBody>
      </p:sp>
      <p:sp>
        <p:nvSpPr>
          <p:cNvPr id="1372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794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7794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7794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7794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7794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794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794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794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794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462C332-9952-0348-962F-FCF0E3C0FF16}" type="slidenum">
              <a:rPr lang="he-IL" sz="1100" b="0">
                <a:latin typeface="Times New Roman" charset="0"/>
                <a:cs typeface="Times New Roman" charset="0"/>
              </a:rPr>
              <a:pPr/>
              <a:t>30</a:t>
            </a:fld>
            <a:endParaRPr lang="en-US" sz="1100" b="0">
              <a:latin typeface="Times New Roman" charset="0"/>
              <a:cs typeface="Times New Roman" charset="0"/>
            </a:endParaRPr>
          </a:p>
        </p:txBody>
      </p:sp>
      <p:sp>
        <p:nvSpPr>
          <p:cNvPr id="1372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FE1F6-39E7-EF4E-8D68-3E0A6C5E99B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11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2638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782638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782638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782638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782638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826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826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826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826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2C2C5EF-850D-5E4A-843C-7C7A1B427E87}" type="slidenum">
              <a:rPr lang="he-IL" sz="1100" b="0">
                <a:latin typeface="Times New Roman" charset="0"/>
                <a:cs typeface="Times New Roman" charset="0"/>
              </a:rPr>
              <a:pPr/>
              <a:t>12</a:t>
            </a:fld>
            <a:endParaRPr lang="en-US" sz="1100" b="0">
              <a:latin typeface="Times New Roman" charset="0"/>
              <a:cs typeface="Times New Roman" charset="0"/>
            </a:endParaRPr>
          </a:p>
        </p:txBody>
      </p:sp>
      <p:sp>
        <p:nvSpPr>
          <p:cNvPr id="3686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2638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782638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782638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782638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782638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826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826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826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826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2C2C5EF-850D-5E4A-843C-7C7A1B427E87}" type="slidenum">
              <a:rPr lang="he-IL" sz="1100" b="0">
                <a:latin typeface="Times New Roman" charset="0"/>
                <a:cs typeface="Times New Roman" charset="0"/>
              </a:rPr>
              <a:pPr/>
              <a:t>13</a:t>
            </a:fld>
            <a:endParaRPr lang="en-US" sz="1100" b="0">
              <a:latin typeface="Times New Roman" charset="0"/>
              <a:cs typeface="Times New Roman" charset="0"/>
            </a:endParaRPr>
          </a:p>
        </p:txBody>
      </p:sp>
      <p:sp>
        <p:nvSpPr>
          <p:cNvPr id="3686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FE1F6-39E7-EF4E-8D68-3E0A6C5E99B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7811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3977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73977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73977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73977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73977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739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739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739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739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633F476-2011-C647-B6D7-A420C865D2A1}" type="slidenum">
              <a:rPr lang="he-IL" sz="1000">
                <a:latin typeface="Times New Roman" charset="0"/>
                <a:cs typeface="Times New Roman" charset="0"/>
              </a:rPr>
              <a:pPr/>
              <a:t>18</a:t>
            </a:fld>
            <a:endParaRPr lang="en-US" sz="1000">
              <a:latin typeface="Times New Roman" charset="0"/>
              <a:cs typeface="Times New Roman" charset="0"/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4200" y="798513"/>
            <a:ext cx="5691188" cy="3201987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3977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73977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73977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73977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73977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739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739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739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739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633F476-2011-C647-B6D7-A420C865D2A1}" type="slidenum">
              <a:rPr lang="he-IL" sz="1000">
                <a:latin typeface="Times New Roman" charset="0"/>
                <a:cs typeface="Times New Roman" charset="0"/>
              </a:rPr>
              <a:pPr/>
              <a:t>19</a:t>
            </a:fld>
            <a:endParaRPr lang="en-US" sz="1000">
              <a:latin typeface="Times New Roman" charset="0"/>
              <a:cs typeface="Times New Roman" charset="0"/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4200" y="798513"/>
            <a:ext cx="5691188" cy="3201987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3977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73977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73977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73977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73977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739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739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739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739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633F476-2011-C647-B6D7-A420C865D2A1}" type="slidenum">
              <a:rPr lang="he-IL" sz="1000">
                <a:latin typeface="Times New Roman" charset="0"/>
                <a:cs typeface="Times New Roman" charset="0"/>
              </a:rPr>
              <a:pPr/>
              <a:t>20</a:t>
            </a:fld>
            <a:endParaRPr lang="en-US" sz="1000">
              <a:latin typeface="Times New Roman" charset="0"/>
              <a:cs typeface="Times New Roman" charset="0"/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4200" y="798513"/>
            <a:ext cx="5691188" cy="3201987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14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B10D9-BAC6-45A4-9075-88843028A716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540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357FA-CC7B-9745-9B56-A5B7F813D530}" type="datetimeFigureOut">
              <a:rPr kumimoji="1" lang="zh-CN" altLang="en-US" smtClean="0"/>
              <a:t>10/20/16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046A-4DE6-CC40-B5A6-65FA679C6D9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6027786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357FA-CC7B-9745-9B56-A5B7F813D530}" type="datetimeFigureOut">
              <a:rPr kumimoji="1" lang="zh-CN" altLang="en-US" smtClean="0"/>
              <a:t>10/20/16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046A-4DE6-CC40-B5A6-65FA679C6D9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33237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357FA-CC7B-9745-9B56-A5B7F813D530}" type="datetimeFigureOut">
              <a:rPr kumimoji="1" lang="zh-CN" altLang="en-US" smtClean="0"/>
              <a:t>10/20/16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046A-4DE6-CC40-B5A6-65FA679C6D9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617046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>
                    <a:lumMod val="65000"/>
                  </a:schemeClr>
                </a:solidFill>
                <a:latin typeface="微软雅黑" charset="0"/>
                <a:ea typeface="微软雅黑" charset="0"/>
                <a:cs typeface="微软雅黑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latin typeface="微软雅黑" charset="0"/>
                <a:ea typeface="微软雅黑" charset="0"/>
                <a:cs typeface="微软雅黑" charset="0"/>
              </a:defRPr>
            </a:lvl1pPr>
            <a:lvl2pPr>
              <a:lnSpc>
                <a:spcPct val="100000"/>
              </a:lnSpc>
              <a:defRPr>
                <a:latin typeface="微软雅黑" charset="0"/>
                <a:ea typeface="微软雅黑" charset="0"/>
                <a:cs typeface="微软雅黑" charset="0"/>
              </a:defRPr>
            </a:lvl2pPr>
            <a:lvl3pPr>
              <a:lnSpc>
                <a:spcPct val="100000"/>
              </a:lnSpc>
              <a:defRPr>
                <a:latin typeface="微软雅黑" charset="0"/>
                <a:ea typeface="微软雅黑" charset="0"/>
                <a:cs typeface="微软雅黑" charset="0"/>
              </a:defRPr>
            </a:lvl3pPr>
            <a:lvl4pPr>
              <a:lnSpc>
                <a:spcPct val="100000"/>
              </a:lnSpc>
              <a:defRPr>
                <a:latin typeface="微软雅黑" charset="0"/>
                <a:ea typeface="微软雅黑" charset="0"/>
                <a:cs typeface="微软雅黑" charset="0"/>
              </a:defRPr>
            </a:lvl4pPr>
            <a:lvl5pPr>
              <a:lnSpc>
                <a:spcPct val="100000"/>
              </a:lnSpc>
              <a:defRPr>
                <a:latin typeface="微软雅黑" charset="0"/>
                <a:ea typeface="微软雅黑" charset="0"/>
                <a:cs typeface="微软雅黑" charset="0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357FA-CC7B-9745-9B56-A5B7F813D530}" type="datetimeFigureOut">
              <a:rPr kumimoji="1" lang="zh-CN" altLang="en-US" smtClean="0"/>
              <a:t>10/20/16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046A-4DE6-CC40-B5A6-65FA679C6D91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702235"/>
            <a:ext cx="222250" cy="5588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74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749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357FA-CC7B-9745-9B56-A5B7F813D530}" type="datetimeFigureOut">
              <a:rPr kumimoji="1" lang="zh-CN" altLang="en-US" smtClean="0"/>
              <a:t>10/20/16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046A-4DE6-CC40-B5A6-65FA679C6D9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2990916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357FA-CC7B-9745-9B56-A5B7F813D530}" type="datetimeFigureOut">
              <a:rPr kumimoji="1" lang="zh-CN" altLang="en-US" smtClean="0"/>
              <a:t>10/20/16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046A-4DE6-CC40-B5A6-65FA679C6D9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66800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357FA-CC7B-9745-9B56-A5B7F813D530}" type="datetimeFigureOut">
              <a:rPr kumimoji="1" lang="zh-CN" altLang="en-US" smtClean="0"/>
              <a:t>10/20/16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046A-4DE6-CC40-B5A6-65FA679C6D9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41223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357FA-CC7B-9745-9B56-A5B7F813D530}" type="datetimeFigureOut">
              <a:rPr kumimoji="1" lang="zh-CN" altLang="en-US" smtClean="0"/>
              <a:t>10/20/16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046A-4DE6-CC40-B5A6-65FA679C6D9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4876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357FA-CC7B-9745-9B56-A5B7F813D530}" type="datetimeFigureOut">
              <a:rPr kumimoji="1" lang="zh-CN" altLang="en-US" smtClean="0"/>
              <a:t>10/20/16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046A-4DE6-CC40-B5A6-65FA679C6D9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68668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357FA-CC7B-9745-9B56-A5B7F813D530}" type="datetimeFigureOut">
              <a:rPr kumimoji="1" lang="zh-CN" altLang="en-US" smtClean="0"/>
              <a:t>10/20/16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046A-4DE6-CC40-B5A6-65FA679C6D9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63224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357FA-CC7B-9745-9B56-A5B7F813D530}" type="datetimeFigureOut">
              <a:rPr kumimoji="1" lang="zh-CN" altLang="en-US" smtClean="0"/>
              <a:t>10/20/16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046A-4DE6-CC40-B5A6-65FA679C6D9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01536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357FA-CC7B-9745-9B56-A5B7F813D530}" type="datetimeFigureOut">
              <a:rPr kumimoji="1" lang="zh-CN" altLang="en-US" smtClean="0"/>
              <a:pPr/>
              <a:t>10/20/16</a:t>
            </a:fld>
            <a:endParaRPr kumimoji="1"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6046A-4DE6-CC40-B5A6-65FA679C6D91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306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45.png"/><Relationship Id="rId6" Type="http://schemas.microsoft.com/office/2007/relationships/hdphoto" Target="../media/hdphoto2.wdp"/><Relationship Id="rId7" Type="http://schemas.openxmlformats.org/officeDocument/2006/relationships/image" Target="../media/image4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5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0" Type="http://schemas.openxmlformats.org/officeDocument/2006/relationships/image" Target="../media/image63.png"/><Relationship Id="rId11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48.png"/><Relationship Id="rId6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9" Type="http://schemas.openxmlformats.org/officeDocument/2006/relationships/image" Target="../media/image86.png"/><Relationship Id="rId10" Type="http://schemas.openxmlformats.org/officeDocument/2006/relationships/image" Target="../media/image87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jpe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1" y="-1"/>
            <a:ext cx="12192001" cy="687562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09799" y="2286001"/>
            <a:ext cx="7772400" cy="2032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TW" sz="4400" dirty="0" smtClean="0">
                <a:solidFill>
                  <a:srgbClr val="800080"/>
                </a:solidFill>
                <a:latin typeface="Arial Black"/>
                <a:ea typeface="Heiti TC Light"/>
                <a:cs typeface="Arial Black"/>
              </a:rPr>
              <a:t>Computational Thinkin</a:t>
            </a:r>
            <a:r>
              <a:rPr kumimoji="1" lang="en-US" altLang="zh-TW" sz="4400" dirty="0" smtClean="0">
                <a:solidFill>
                  <a:srgbClr val="800080"/>
                </a:solidFill>
                <a:latin typeface="Arial Black"/>
                <a:ea typeface="Heiti TC Light"/>
                <a:cs typeface="Arial Black"/>
              </a:rPr>
              <a:t>g for the Masses</a:t>
            </a:r>
            <a:endParaRPr kumimoji="1" lang="zh-CN" altLang="en-US" sz="1400" dirty="0">
              <a:solidFill>
                <a:schemeClr val="accent3"/>
              </a:solidFill>
              <a:latin typeface="Arial Black"/>
              <a:ea typeface="微软雅黑" charset="0"/>
              <a:cs typeface="Arial Black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5066273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Ben </a:t>
            </a:r>
            <a:r>
              <a:rPr lang="en-US" dirty="0" smtClean="0"/>
              <a:t>Koo, Sun Yi </a:t>
            </a:r>
            <a:r>
              <a:rPr lang="en-US" dirty="0" err="1" smtClean="0"/>
              <a:t>Qiao</a:t>
            </a:r>
            <a:endParaRPr lang="en-US" dirty="0" smtClean="0"/>
          </a:p>
          <a:p>
            <a:r>
              <a:rPr lang="en-US" dirty="0" err="1" smtClean="0"/>
              <a:t>Gautam</a:t>
            </a:r>
            <a:r>
              <a:rPr lang="en-US" dirty="0" smtClean="0"/>
              <a:t> </a:t>
            </a:r>
            <a:r>
              <a:rPr lang="en-US" dirty="0" err="1" smtClean="0"/>
              <a:t>Dasgupta</a:t>
            </a:r>
            <a:r>
              <a:rPr lang="en-US" dirty="0" smtClean="0"/>
              <a:t>, Ron </a:t>
            </a:r>
            <a:r>
              <a:rPr lang="en-US" dirty="0" err="1" smtClean="0"/>
              <a:t>Rusay</a:t>
            </a:r>
            <a:r>
              <a:rPr lang="en-US" dirty="0" smtClean="0"/>
              <a:t>, and Ray Dougherty </a:t>
            </a:r>
            <a:endParaRPr lang="en-US" dirty="0" smtClean="0"/>
          </a:p>
          <a:p>
            <a:r>
              <a:rPr lang="en-US" dirty="0" err="1" smtClean="0"/>
              <a:t>iCenter</a:t>
            </a:r>
            <a:r>
              <a:rPr lang="en-US" dirty="0" smtClean="0"/>
              <a:t> of </a:t>
            </a:r>
            <a:r>
              <a:rPr lang="en-US" dirty="0" smtClean="0"/>
              <a:t>Tsinghua, Columbia U, NYU</a:t>
            </a:r>
          </a:p>
          <a:p>
            <a:r>
              <a:rPr lang="en-US" smtClean="0"/>
              <a:t>contact: </a:t>
            </a:r>
            <a:r>
              <a:rPr lang="en-US" dirty="0" err="1" smtClean="0"/>
              <a:t>benkoo</a:t>
            </a:r>
            <a:r>
              <a:rPr lang="en-US" dirty="0" err="1" smtClean="0"/>
              <a:t>@tsinghua.edu.cn</a:t>
            </a:r>
            <a:endParaRPr lang="en-US" dirty="0"/>
          </a:p>
        </p:txBody>
      </p:sp>
      <p:pic>
        <p:nvPicPr>
          <p:cNvPr id="7" name="Picture 6" descr="LogoXLP_en-9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8232" y="89795"/>
            <a:ext cx="3156444" cy="176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85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9577823" y="1261433"/>
            <a:ext cx="2135149" cy="4507566"/>
          </a:xfrm>
          <a:prstGeom prst="rect">
            <a:avLst/>
          </a:prstGeom>
          <a:solidFill>
            <a:srgbClr val="BE0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 smtClean="0">
              <a:latin typeface="黑体"/>
              <a:ea typeface="黑体"/>
              <a:cs typeface="黑体"/>
            </a:endParaRPr>
          </a:p>
          <a:p>
            <a:pPr algn="ctr"/>
            <a:r>
              <a:rPr lang="en-US" altLang="zh-CN" dirty="0" smtClean="0">
                <a:latin typeface="黑体"/>
                <a:ea typeface="黑体"/>
                <a:cs typeface="黑体"/>
              </a:rPr>
              <a:t>Senior Students</a:t>
            </a:r>
          </a:p>
          <a:p>
            <a:pPr algn="ctr"/>
            <a:r>
              <a:rPr lang="en-US" altLang="zh-CN" dirty="0" smtClean="0">
                <a:latin typeface="黑体"/>
                <a:ea typeface="黑体"/>
                <a:cs typeface="黑体"/>
              </a:rPr>
              <a:t>Design or</a:t>
            </a:r>
          </a:p>
          <a:p>
            <a:pPr algn="ctr"/>
            <a:r>
              <a:rPr lang="en-US" altLang="zh-CN" dirty="0" smtClean="0">
                <a:latin typeface="黑体"/>
                <a:ea typeface="黑体"/>
                <a:cs typeface="黑体"/>
              </a:rPr>
              <a:t>Modify</a:t>
            </a:r>
          </a:p>
          <a:p>
            <a:pPr algn="ctr"/>
            <a:r>
              <a:rPr lang="en-US" altLang="zh-CN" dirty="0" smtClean="0">
                <a:latin typeface="黑体"/>
                <a:ea typeface="黑体"/>
                <a:cs typeface="黑体"/>
              </a:rPr>
              <a:t>Curriculum</a:t>
            </a:r>
          </a:p>
          <a:p>
            <a:pPr algn="ctr"/>
            <a:r>
              <a:rPr lang="en-US" altLang="zh-CN" dirty="0" smtClean="0">
                <a:latin typeface="黑体"/>
                <a:ea typeface="黑体"/>
                <a:cs typeface="黑体"/>
              </a:rPr>
              <a:t>For Incoming Students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633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An Overview </a:t>
            </a:r>
            <a:r>
              <a:rPr lang="en-US" altLang="zh-CN" dirty="0" smtClean="0"/>
              <a:t>of </a:t>
            </a:r>
            <a:r>
              <a:rPr lang="en-US" altLang="zh-CN" dirty="0" smtClean="0">
                <a:solidFill>
                  <a:srgbClr val="FF0000"/>
                </a:solidFill>
              </a:rPr>
              <a:t>ABC</a:t>
            </a:r>
            <a:r>
              <a:rPr lang="en-US" altLang="zh-CN" dirty="0" smtClean="0"/>
              <a:t> School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4679" y="1268246"/>
            <a:ext cx="2135149" cy="4507566"/>
          </a:xfrm>
          <a:prstGeom prst="rect">
            <a:avLst/>
          </a:prstGeom>
          <a:solidFill>
            <a:srgbClr val="BE0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黑体"/>
                <a:ea typeface="黑体"/>
                <a:cs typeface="黑体"/>
              </a:rPr>
              <a:t>Orientation</a:t>
            </a:r>
          </a:p>
          <a:p>
            <a:pPr algn="ctr"/>
            <a:r>
              <a:rPr lang="en-US" altLang="zh-CN" dirty="0" smtClean="0">
                <a:latin typeface="黑体"/>
                <a:ea typeface="黑体"/>
                <a:cs typeface="黑体"/>
              </a:rPr>
              <a:t>Program and</a:t>
            </a:r>
          </a:p>
          <a:p>
            <a:pPr algn="ctr"/>
            <a:r>
              <a:rPr lang="en-US" altLang="zh-CN" dirty="0" smtClean="0">
                <a:latin typeface="黑体"/>
                <a:ea typeface="黑体"/>
                <a:cs typeface="黑体"/>
              </a:rPr>
              <a:t>Examining</a:t>
            </a:r>
          </a:p>
          <a:p>
            <a:pPr algn="ctr"/>
            <a:r>
              <a:rPr lang="en-US" altLang="zh-CN" dirty="0" smtClean="0">
                <a:latin typeface="黑体"/>
                <a:ea typeface="黑体"/>
                <a:cs typeface="黑体"/>
              </a:rPr>
              <a:t>Students’ </a:t>
            </a:r>
          </a:p>
          <a:p>
            <a:pPr algn="ctr"/>
            <a:r>
              <a:rPr lang="en-US" altLang="zh-CN" dirty="0" smtClean="0">
                <a:latin typeface="黑体"/>
                <a:ea typeface="黑体"/>
                <a:cs typeface="黑体"/>
              </a:rPr>
              <a:t>Team Performance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584679" y="5775812"/>
            <a:ext cx="11128293" cy="932796"/>
          </a:xfrm>
          <a:prstGeom prst="rect">
            <a:avLst/>
          </a:prstGeom>
          <a:solidFill>
            <a:srgbClr val="BE0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黑体"/>
                <a:ea typeface="黑体"/>
                <a:cs typeface="黑体"/>
              </a:rPr>
              <a:t>Trans-Disciplinary Cognitive Foundation</a:t>
            </a:r>
            <a:endParaRPr lang="en-US" dirty="0">
              <a:latin typeface="黑体"/>
              <a:ea typeface="黑体"/>
              <a:cs typeface="黑体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4533" y="2737518"/>
            <a:ext cx="6902220" cy="1147031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黑体"/>
                <a:ea typeface="黑体"/>
                <a:cs typeface="黑体"/>
              </a:rPr>
              <a:t>Operations </a:t>
            </a:r>
            <a:r>
              <a:rPr lang="en-US" altLang="zh-CN" dirty="0" smtClean="0">
                <a:latin typeface="黑体"/>
                <a:ea typeface="黑体"/>
                <a:cs typeface="黑体"/>
              </a:rPr>
              <a:t>based-on </a:t>
            </a:r>
            <a:r>
              <a:rPr lang="en-US" altLang="zh-CN" dirty="0" smtClean="0">
                <a:latin typeface="黑体"/>
                <a:ea typeface="黑体"/>
                <a:cs typeface="黑体"/>
              </a:rPr>
              <a:t>digital workflow infrastructures</a:t>
            </a:r>
            <a:endParaRPr lang="en-US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84533" y="1268247"/>
            <a:ext cx="6902220" cy="134610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黑体"/>
                <a:ea typeface="黑体"/>
                <a:cs typeface="黑体"/>
              </a:rPr>
              <a:t>Strategy Analysis based-on </a:t>
            </a:r>
            <a:r>
              <a:rPr lang="en-US" altLang="zh-CN" dirty="0" smtClean="0">
                <a:latin typeface="黑体"/>
                <a:ea typeface="黑体"/>
                <a:cs typeface="黑体"/>
              </a:rPr>
              <a:t>Computational Thinking</a:t>
            </a:r>
            <a:endParaRPr lang="en-US" dirty="0">
              <a:latin typeface="黑体"/>
              <a:ea typeface="黑体"/>
              <a:cs typeface="黑体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22691" y="1304014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A. Application </a:t>
            </a:r>
            <a:r>
              <a:rPr lang="en-US" altLang="zh-CN" dirty="0" smtClean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(Training executives)</a:t>
            </a:r>
            <a:endParaRPr lang="en-US" dirty="0">
              <a:solidFill>
                <a:schemeClr val="bg1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91899" y="2738594"/>
            <a:ext cx="39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B. Business Operations (Workflow)</a:t>
            </a:r>
            <a:endParaRPr lang="en-US" dirty="0">
              <a:solidFill>
                <a:srgbClr val="FFFFFF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18281" y="429122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黑体"/>
                <a:ea typeface="黑体"/>
                <a:cs typeface="黑体"/>
              </a:rPr>
              <a:t>技术架构</a:t>
            </a:r>
            <a:endParaRPr lang="en-US" dirty="0">
              <a:latin typeface="黑体"/>
              <a:ea typeface="黑体"/>
              <a:cs typeface="黑体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84533" y="4052615"/>
            <a:ext cx="6902220" cy="1563846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黑体"/>
              <a:ea typeface="黑体"/>
              <a:cs typeface="黑体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7409" y="4052615"/>
            <a:ext cx="6763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C. Content Orientation </a:t>
            </a:r>
            <a:r>
              <a:rPr lang="en-US" altLang="zh-CN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(Discipline-</a:t>
            </a:r>
            <a:r>
              <a:rPr lang="en-US" altLang="zh-CN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specific explorations)</a:t>
            </a:r>
            <a:endParaRPr lang="en-US" dirty="0">
              <a:solidFill>
                <a:srgbClr val="FFFFFF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57540" y="4475894"/>
            <a:ext cx="1914096" cy="8351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黑体"/>
                <a:ea typeface="黑体"/>
                <a:cs typeface="黑体"/>
              </a:rPr>
              <a:t>Virtual Reality</a:t>
            </a:r>
          </a:p>
          <a:p>
            <a:pPr algn="ctr"/>
            <a:r>
              <a:rPr lang="en-US" dirty="0" smtClean="0">
                <a:latin typeface="黑体"/>
                <a:ea typeface="黑体"/>
                <a:cs typeface="黑体"/>
              </a:rPr>
              <a:t>Content Production</a:t>
            </a:r>
            <a:endParaRPr lang="en-US" dirty="0">
              <a:latin typeface="黑体"/>
              <a:ea typeface="黑体"/>
              <a:cs typeface="黑体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96143" y="4475894"/>
            <a:ext cx="1678048" cy="8351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黑体"/>
                <a:ea typeface="黑体"/>
                <a:cs typeface="黑体"/>
              </a:rPr>
              <a:t>Deep Learning</a:t>
            </a:r>
          </a:p>
          <a:p>
            <a:pPr algn="ctr"/>
            <a:r>
              <a:rPr lang="en-US" dirty="0" smtClean="0">
                <a:latin typeface="黑体"/>
                <a:ea typeface="黑体"/>
                <a:cs typeface="黑体"/>
              </a:rPr>
              <a:t>Technologies</a:t>
            </a:r>
            <a:endParaRPr lang="en-US" dirty="0">
              <a:latin typeface="黑体"/>
              <a:ea typeface="黑体"/>
              <a:cs typeface="黑体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90459" y="4467973"/>
            <a:ext cx="2921588" cy="8351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黑体"/>
                <a:ea typeface="黑体"/>
                <a:cs typeface="黑体"/>
              </a:rPr>
              <a:t>Manufacturing and Logistic Management</a:t>
            </a:r>
            <a:endParaRPr lang="en-US" dirty="0">
              <a:latin typeface="黑体"/>
              <a:ea typeface="黑体"/>
              <a:cs typeface="黑体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1177" y="2221285"/>
            <a:ext cx="6076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Industry Frontier</a:t>
            </a:r>
            <a:endParaRPr lang="en-US" dirty="0">
              <a:solidFill>
                <a:srgbClr val="FFFFFF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57540" y="3515216"/>
            <a:ext cx="6754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System Design in Computational Thinking</a:t>
            </a:r>
            <a:endParaRPr lang="en-US" dirty="0">
              <a:solidFill>
                <a:srgbClr val="FFFFFF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85699" y="5273330"/>
            <a:ext cx="5278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Domain-Specific Courses</a:t>
            </a:r>
            <a:endParaRPr lang="en-US" dirty="0">
              <a:solidFill>
                <a:schemeClr val="bg1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54479" y="5781380"/>
            <a:ext cx="833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黑体"/>
                <a:ea typeface="黑体"/>
                <a:cs typeface="黑体"/>
              </a:rPr>
              <a:t>Based on Legal Protocols in Global Creative Commons</a:t>
            </a:r>
            <a:endParaRPr lang="en-US" dirty="0">
              <a:latin typeface="黑体"/>
              <a:ea typeface="黑体"/>
              <a:cs typeface="黑体"/>
            </a:endParaRPr>
          </a:p>
        </p:txBody>
      </p:sp>
      <p:pic>
        <p:nvPicPr>
          <p:cNvPr id="27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179" y="4612008"/>
            <a:ext cx="1558199" cy="699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46341" y="1585705"/>
            <a:ext cx="162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/>
                <a:ea typeface="黑体"/>
                <a:cs typeface="黑体"/>
              </a:rPr>
              <a:t>Mission</a:t>
            </a:r>
          </a:p>
          <a:p>
            <a:pPr algn="ctr"/>
            <a:r>
              <a:rPr lang="en-US" altLang="zh-CN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/>
                <a:ea typeface="黑体"/>
                <a:cs typeface="黑体"/>
              </a:rPr>
              <a:t>Executor</a:t>
            </a:r>
            <a:endParaRPr lang="en-US" altLang="zh-CN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黑体"/>
              <a:ea typeface="黑体"/>
              <a:cs typeface="黑体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786581" y="1636511"/>
            <a:ext cx="18004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/>
                <a:ea typeface="黑体"/>
                <a:cs typeface="黑体"/>
              </a:rPr>
              <a:t>Challenge</a:t>
            </a:r>
          </a:p>
          <a:p>
            <a:pPr algn="ctr"/>
            <a:r>
              <a:rPr lang="en-US" altLang="zh-CN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/>
                <a:ea typeface="黑体"/>
                <a:cs typeface="黑体"/>
              </a:rPr>
              <a:t>Designer</a:t>
            </a:r>
            <a:endParaRPr lang="en-US" altLang="zh-CN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黑体"/>
              <a:ea typeface="黑体"/>
              <a:cs typeface="黑体"/>
            </a:endParaRPr>
          </a:p>
        </p:txBody>
      </p:sp>
      <p:pic>
        <p:nvPicPr>
          <p:cNvPr id="25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5719" y="4604087"/>
            <a:ext cx="1558199" cy="699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033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Title 1"/>
          <p:cNvSpPr>
            <a:spLocks noGrp="1"/>
          </p:cNvSpPr>
          <p:nvPr>
            <p:ph type="title"/>
          </p:nvPr>
        </p:nvSpPr>
        <p:spPr>
          <a:xfrm>
            <a:off x="838199" y="1142066"/>
            <a:ext cx="10981765" cy="1325563"/>
          </a:xfrm>
        </p:spPr>
        <p:txBody>
          <a:bodyPr>
            <a:normAutofit/>
          </a:bodyPr>
          <a:lstStyle/>
          <a:p>
            <a:r>
              <a:rPr lang="en-US" altLang="zh-CN" sz="2800" dirty="0" smtClean="0"/>
              <a:t>2016 example: 130+ Incoming Masters in Engineering Management Students Translated “</a:t>
            </a:r>
            <a:r>
              <a:rPr lang="en-US" altLang="zh-CN" sz="2800" b="0" i="1" dirty="0" err="1" smtClean="0"/>
              <a:t>Holacracy</a:t>
            </a:r>
            <a:r>
              <a:rPr lang="en-US" altLang="zh-CN" sz="2800" b="0" i="1" dirty="0" smtClean="0"/>
              <a:t> Constitution 4.1</a:t>
            </a:r>
            <a:r>
              <a:rPr lang="en-US" altLang="zh-CN" sz="2800" dirty="0" smtClean="0"/>
              <a:t>” to Chinese in </a:t>
            </a:r>
            <a:r>
              <a:rPr lang="en-US" altLang="zh-CN" sz="2800" dirty="0" smtClean="0">
                <a:solidFill>
                  <a:srgbClr val="FF0000"/>
                </a:solidFill>
              </a:rPr>
              <a:t>24 hours </a:t>
            </a:r>
            <a:r>
              <a:rPr lang="en-US" altLang="zh-CN" sz="1800" dirty="0" smtClean="0">
                <a:solidFill>
                  <a:schemeClr val="bg2">
                    <a:lumMod val="75000"/>
                  </a:schemeClr>
                </a:solidFill>
              </a:rPr>
              <a:t>(during their first week XLP-based orientation program)</a:t>
            </a:r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46434" name="Picture 3" descr="合弄制_封面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6941" y="2585765"/>
            <a:ext cx="5047028" cy="323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5" name="TextBox 4"/>
          <p:cNvSpPr txBox="1">
            <a:spLocks noChangeArrowheads="1"/>
          </p:cNvSpPr>
          <p:nvPr/>
        </p:nvSpPr>
        <p:spPr bwMode="auto">
          <a:xfrm>
            <a:off x="2879291" y="6054956"/>
            <a:ext cx="42146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/>
              <a:t>http://</a:t>
            </a:r>
            <a:r>
              <a:rPr lang="en-US" sz="1400" dirty="0" err="1"/>
              <a:t>toyhouse.cc</a:t>
            </a:r>
            <a:r>
              <a:rPr lang="en-US" sz="1400" dirty="0"/>
              <a:t>/wiki/</a:t>
            </a:r>
            <a:r>
              <a:rPr lang="en-US" sz="1400" dirty="0" err="1"/>
              <a:t>index.php</a:t>
            </a:r>
            <a:r>
              <a:rPr lang="en-US" sz="1400" dirty="0"/>
              <a:t>/合弄制宪章4.1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68379" y="2793998"/>
            <a:ext cx="2381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 original text in </a:t>
            </a:r>
          </a:p>
          <a:p>
            <a:pPr algn="ctr"/>
            <a:r>
              <a:rPr lang="en-US" dirty="0" smtClean="0"/>
              <a:t>English is 41 pages long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591959" y="5380942"/>
            <a:ext cx="22280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They also used </a:t>
            </a:r>
          </a:p>
          <a:p>
            <a:pPr algn="ctr"/>
            <a:r>
              <a:rPr lang="en-US" dirty="0" smtClean="0"/>
              <a:t>The same wiki </a:t>
            </a:r>
          </a:p>
          <a:p>
            <a:pPr algn="ctr"/>
            <a:r>
              <a:rPr lang="en-US" dirty="0" smtClean="0"/>
              <a:t>knowledge repository</a:t>
            </a:r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9447" y="2794000"/>
            <a:ext cx="1616400" cy="241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eft Arrow 3"/>
          <p:cNvSpPr/>
          <p:nvPr/>
        </p:nvSpPr>
        <p:spPr>
          <a:xfrm>
            <a:off x="8142940" y="3615764"/>
            <a:ext cx="1210235" cy="851647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8200" y="426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>
                    <a:lumMod val="65000"/>
                  </a:schemeClr>
                </a:solidFill>
                <a:latin typeface="微软雅黑" charset="0"/>
                <a:ea typeface="微软雅黑" charset="0"/>
                <a:cs typeface="微软雅黑" charset="0"/>
              </a:defRPr>
            </a:lvl1pPr>
          </a:lstStyle>
          <a:p>
            <a:r>
              <a:rPr lang="en-US" altLang="zh-CN" dirty="0" smtClean="0"/>
              <a:t>Create </a:t>
            </a:r>
            <a:r>
              <a:rPr lang="en-US" altLang="zh-CN" dirty="0">
                <a:solidFill>
                  <a:srgbClr val="FF0000"/>
                </a:solidFill>
              </a:rPr>
              <a:t>R</a:t>
            </a:r>
            <a:r>
              <a:rPr lang="en-US" altLang="zh-CN" dirty="0" smtClean="0">
                <a:solidFill>
                  <a:srgbClr val="FF0000"/>
                </a:solidFill>
              </a:rPr>
              <a:t>ich Contexts </a:t>
            </a:r>
            <a:r>
              <a:rPr lang="en-US" altLang="zh-CN" dirty="0" smtClean="0"/>
              <a:t>for Learning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096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199" y="365125"/>
            <a:ext cx="7648389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Writing Smart/Flat/Governance </a:t>
            </a:r>
            <a:br>
              <a:rPr lang="en-US" dirty="0" smtClean="0"/>
            </a:br>
            <a:r>
              <a:rPr lang="en-US" dirty="0" smtClean="0"/>
              <a:t>Contracts</a:t>
            </a:r>
            <a:endParaRPr lang="en-US" sz="1400" dirty="0"/>
          </a:p>
        </p:txBody>
      </p:sp>
      <p:grpSp>
        <p:nvGrpSpPr>
          <p:cNvPr id="35842" name="Group 11"/>
          <p:cNvGrpSpPr>
            <a:grpSpLocks/>
          </p:cNvGrpSpPr>
          <p:nvPr/>
        </p:nvGrpSpPr>
        <p:grpSpPr bwMode="auto">
          <a:xfrm>
            <a:off x="4146297" y="2390578"/>
            <a:ext cx="1593849" cy="1017588"/>
            <a:chOff x="1752" y="778"/>
            <a:chExt cx="753" cy="641"/>
          </a:xfrm>
        </p:grpSpPr>
        <p:sp>
          <p:nvSpPr>
            <p:cNvPr id="35860" name="Rectangle 12"/>
            <p:cNvSpPr>
              <a:spLocks noChangeArrowheads="1"/>
            </p:cNvSpPr>
            <p:nvPr/>
          </p:nvSpPr>
          <p:spPr bwMode="auto">
            <a:xfrm>
              <a:off x="1752" y="933"/>
              <a:ext cx="753" cy="486"/>
            </a:xfrm>
            <a:prstGeom prst="rect">
              <a:avLst/>
            </a:prstGeom>
            <a:solidFill>
              <a:srgbClr val="EFEFE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35861" name="Rectangle 13"/>
            <p:cNvSpPr>
              <a:spLocks noChangeArrowheads="1"/>
            </p:cNvSpPr>
            <p:nvPr/>
          </p:nvSpPr>
          <p:spPr bwMode="auto">
            <a:xfrm>
              <a:off x="1804" y="984"/>
              <a:ext cx="41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A0"/>
                  </a:solidFill>
                </a:rPr>
                <a:t>H.L. Language</a:t>
              </a:r>
              <a:endParaRPr lang="en-US"/>
            </a:p>
          </p:txBody>
        </p:sp>
        <p:sp>
          <p:nvSpPr>
            <p:cNvPr id="35862" name="Rectangle 14"/>
            <p:cNvSpPr>
              <a:spLocks noChangeArrowheads="1"/>
            </p:cNvSpPr>
            <p:nvPr/>
          </p:nvSpPr>
          <p:spPr bwMode="auto">
            <a:xfrm>
              <a:off x="2093" y="1115"/>
              <a:ext cx="5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A0"/>
                  </a:solidFill>
                </a:rPr>
                <a:t>&amp;</a:t>
              </a:r>
              <a:endParaRPr lang="en-US"/>
            </a:p>
          </p:txBody>
        </p:sp>
        <p:sp>
          <p:nvSpPr>
            <p:cNvPr id="35863" name="Rectangle 15"/>
            <p:cNvSpPr>
              <a:spLocks noChangeArrowheads="1"/>
            </p:cNvSpPr>
            <p:nvPr/>
          </p:nvSpPr>
          <p:spPr bwMode="auto">
            <a:xfrm>
              <a:off x="1798" y="1247"/>
              <a:ext cx="42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A0"/>
                  </a:solidFill>
                </a:rPr>
                <a:t>Operating Sys.</a:t>
              </a:r>
              <a:endParaRPr lang="en-US"/>
            </a:p>
          </p:txBody>
        </p:sp>
        <p:sp>
          <p:nvSpPr>
            <p:cNvPr id="35864" name="Rectangle 16"/>
            <p:cNvSpPr>
              <a:spLocks noChangeArrowheads="1"/>
            </p:cNvSpPr>
            <p:nvPr/>
          </p:nvSpPr>
          <p:spPr bwMode="auto">
            <a:xfrm>
              <a:off x="1752" y="778"/>
              <a:ext cx="753" cy="155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35865" name="Rectangle 17"/>
            <p:cNvSpPr>
              <a:spLocks noChangeArrowheads="1"/>
            </p:cNvSpPr>
            <p:nvPr/>
          </p:nvSpPr>
          <p:spPr bwMode="auto">
            <a:xfrm>
              <a:off x="1813" y="804"/>
              <a:ext cx="43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</a:rPr>
                <a:t>abstract interface</a:t>
              </a:r>
              <a:endParaRPr lang="en-US"/>
            </a:p>
          </p:txBody>
        </p:sp>
      </p:grpSp>
      <p:grpSp>
        <p:nvGrpSpPr>
          <p:cNvPr id="35843" name="Group 96"/>
          <p:cNvGrpSpPr>
            <a:grpSpLocks/>
          </p:cNvGrpSpPr>
          <p:nvPr/>
        </p:nvGrpSpPr>
        <p:grpSpPr bwMode="auto">
          <a:xfrm>
            <a:off x="782912" y="2161979"/>
            <a:ext cx="3363384" cy="798513"/>
            <a:chOff x="163" y="634"/>
            <a:chExt cx="1589" cy="503"/>
          </a:xfrm>
        </p:grpSpPr>
        <p:sp>
          <p:nvSpPr>
            <p:cNvPr id="35849" name="Freeform 97"/>
            <p:cNvSpPr>
              <a:spLocks/>
            </p:cNvSpPr>
            <p:nvPr/>
          </p:nvSpPr>
          <p:spPr bwMode="auto">
            <a:xfrm>
              <a:off x="220" y="693"/>
              <a:ext cx="748" cy="444"/>
            </a:xfrm>
            <a:custGeom>
              <a:avLst/>
              <a:gdLst>
                <a:gd name="T0" fmla="*/ 67 w 748"/>
                <a:gd name="T1" fmla="*/ 190 h 444"/>
                <a:gd name="T2" fmla="*/ 7 w 748"/>
                <a:gd name="T3" fmla="*/ 209 h 444"/>
                <a:gd name="T4" fmla="*/ 79 w 748"/>
                <a:gd name="T5" fmla="*/ 233 h 444"/>
                <a:gd name="T6" fmla="*/ 20 w 748"/>
                <a:gd name="T7" fmla="*/ 287 h 444"/>
                <a:gd name="T8" fmla="*/ 97 w 748"/>
                <a:gd name="T9" fmla="*/ 312 h 444"/>
                <a:gd name="T10" fmla="*/ 53 w 748"/>
                <a:gd name="T11" fmla="*/ 366 h 444"/>
                <a:gd name="T12" fmla="*/ 152 w 748"/>
                <a:gd name="T13" fmla="*/ 375 h 444"/>
                <a:gd name="T14" fmla="*/ 167 w 748"/>
                <a:gd name="T15" fmla="*/ 435 h 444"/>
                <a:gd name="T16" fmla="*/ 254 w 748"/>
                <a:gd name="T17" fmla="*/ 412 h 444"/>
                <a:gd name="T18" fmla="*/ 316 w 748"/>
                <a:gd name="T19" fmla="*/ 444 h 444"/>
                <a:gd name="T20" fmla="*/ 365 w 748"/>
                <a:gd name="T21" fmla="*/ 414 h 444"/>
                <a:gd name="T22" fmla="*/ 415 w 748"/>
                <a:gd name="T23" fmla="*/ 444 h 444"/>
                <a:gd name="T24" fmla="*/ 458 w 748"/>
                <a:gd name="T25" fmla="*/ 409 h 444"/>
                <a:gd name="T26" fmla="*/ 523 w 748"/>
                <a:gd name="T27" fmla="*/ 432 h 444"/>
                <a:gd name="T28" fmla="*/ 582 w 748"/>
                <a:gd name="T29" fmla="*/ 384 h 444"/>
                <a:gd name="T30" fmla="*/ 690 w 748"/>
                <a:gd name="T31" fmla="*/ 399 h 444"/>
                <a:gd name="T32" fmla="*/ 662 w 748"/>
                <a:gd name="T33" fmla="*/ 343 h 444"/>
                <a:gd name="T34" fmla="*/ 737 w 748"/>
                <a:gd name="T35" fmla="*/ 338 h 444"/>
                <a:gd name="T36" fmla="*/ 686 w 748"/>
                <a:gd name="T37" fmla="*/ 274 h 444"/>
                <a:gd name="T38" fmla="*/ 748 w 748"/>
                <a:gd name="T39" fmla="*/ 238 h 444"/>
                <a:gd name="T40" fmla="*/ 668 w 748"/>
                <a:gd name="T41" fmla="*/ 199 h 444"/>
                <a:gd name="T42" fmla="*/ 714 w 748"/>
                <a:gd name="T43" fmla="*/ 143 h 444"/>
                <a:gd name="T44" fmla="*/ 629 w 748"/>
                <a:gd name="T45" fmla="*/ 141 h 444"/>
                <a:gd name="T46" fmla="*/ 662 w 748"/>
                <a:gd name="T47" fmla="*/ 77 h 444"/>
                <a:gd name="T48" fmla="*/ 556 w 748"/>
                <a:gd name="T49" fmla="*/ 85 h 444"/>
                <a:gd name="T50" fmla="*/ 549 w 748"/>
                <a:gd name="T51" fmla="*/ 18 h 444"/>
                <a:gd name="T52" fmla="*/ 441 w 748"/>
                <a:gd name="T53" fmla="*/ 47 h 444"/>
                <a:gd name="T54" fmla="*/ 402 w 748"/>
                <a:gd name="T55" fmla="*/ 0 h 444"/>
                <a:gd name="T56" fmla="*/ 334 w 748"/>
                <a:gd name="T57" fmla="*/ 44 h 444"/>
                <a:gd name="T58" fmla="*/ 267 w 748"/>
                <a:gd name="T59" fmla="*/ 0 h 444"/>
                <a:gd name="T60" fmla="*/ 226 w 748"/>
                <a:gd name="T61" fmla="*/ 66 h 444"/>
                <a:gd name="T62" fmla="*/ 154 w 748"/>
                <a:gd name="T63" fmla="*/ 31 h 444"/>
                <a:gd name="T64" fmla="*/ 156 w 748"/>
                <a:gd name="T65" fmla="*/ 89 h 444"/>
                <a:gd name="T66" fmla="*/ 63 w 748"/>
                <a:gd name="T67" fmla="*/ 72 h 444"/>
                <a:gd name="T68" fmla="*/ 85 w 748"/>
                <a:gd name="T69" fmla="*/ 131 h 444"/>
                <a:gd name="T70" fmla="*/ 0 w 748"/>
                <a:gd name="T71" fmla="*/ 130 h 444"/>
                <a:gd name="T72" fmla="*/ 67 w 748"/>
                <a:gd name="T73" fmla="*/ 190 h 44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48"/>
                <a:gd name="T112" fmla="*/ 0 h 444"/>
                <a:gd name="T113" fmla="*/ 748 w 748"/>
                <a:gd name="T114" fmla="*/ 444 h 44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48" h="444">
                  <a:moveTo>
                    <a:pt x="67" y="190"/>
                  </a:moveTo>
                  <a:lnTo>
                    <a:pt x="7" y="209"/>
                  </a:lnTo>
                  <a:lnTo>
                    <a:pt x="79" y="233"/>
                  </a:lnTo>
                  <a:lnTo>
                    <a:pt x="20" y="287"/>
                  </a:lnTo>
                  <a:lnTo>
                    <a:pt x="97" y="312"/>
                  </a:lnTo>
                  <a:lnTo>
                    <a:pt x="53" y="366"/>
                  </a:lnTo>
                  <a:lnTo>
                    <a:pt x="152" y="375"/>
                  </a:lnTo>
                  <a:lnTo>
                    <a:pt x="167" y="435"/>
                  </a:lnTo>
                  <a:lnTo>
                    <a:pt x="254" y="412"/>
                  </a:lnTo>
                  <a:lnTo>
                    <a:pt x="316" y="444"/>
                  </a:lnTo>
                  <a:lnTo>
                    <a:pt x="365" y="414"/>
                  </a:lnTo>
                  <a:lnTo>
                    <a:pt x="415" y="444"/>
                  </a:lnTo>
                  <a:lnTo>
                    <a:pt x="458" y="409"/>
                  </a:lnTo>
                  <a:lnTo>
                    <a:pt x="523" y="432"/>
                  </a:lnTo>
                  <a:lnTo>
                    <a:pt x="582" y="384"/>
                  </a:lnTo>
                  <a:lnTo>
                    <a:pt x="690" y="399"/>
                  </a:lnTo>
                  <a:lnTo>
                    <a:pt x="662" y="343"/>
                  </a:lnTo>
                  <a:lnTo>
                    <a:pt x="737" y="338"/>
                  </a:lnTo>
                  <a:lnTo>
                    <a:pt x="686" y="274"/>
                  </a:lnTo>
                  <a:lnTo>
                    <a:pt x="748" y="238"/>
                  </a:lnTo>
                  <a:lnTo>
                    <a:pt x="668" y="199"/>
                  </a:lnTo>
                  <a:lnTo>
                    <a:pt x="714" y="143"/>
                  </a:lnTo>
                  <a:lnTo>
                    <a:pt x="629" y="141"/>
                  </a:lnTo>
                  <a:lnTo>
                    <a:pt x="662" y="77"/>
                  </a:lnTo>
                  <a:lnTo>
                    <a:pt x="556" y="85"/>
                  </a:lnTo>
                  <a:lnTo>
                    <a:pt x="549" y="18"/>
                  </a:lnTo>
                  <a:lnTo>
                    <a:pt x="441" y="47"/>
                  </a:lnTo>
                  <a:lnTo>
                    <a:pt x="402" y="0"/>
                  </a:lnTo>
                  <a:lnTo>
                    <a:pt x="334" y="44"/>
                  </a:lnTo>
                  <a:lnTo>
                    <a:pt x="267" y="0"/>
                  </a:lnTo>
                  <a:lnTo>
                    <a:pt x="226" y="66"/>
                  </a:lnTo>
                  <a:lnTo>
                    <a:pt x="154" y="31"/>
                  </a:lnTo>
                  <a:lnTo>
                    <a:pt x="156" y="89"/>
                  </a:lnTo>
                  <a:lnTo>
                    <a:pt x="63" y="72"/>
                  </a:lnTo>
                  <a:lnTo>
                    <a:pt x="85" y="131"/>
                  </a:lnTo>
                  <a:lnTo>
                    <a:pt x="0" y="130"/>
                  </a:lnTo>
                  <a:lnTo>
                    <a:pt x="67" y="1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0" name="Freeform 98"/>
            <p:cNvSpPr>
              <a:spLocks/>
            </p:cNvSpPr>
            <p:nvPr/>
          </p:nvSpPr>
          <p:spPr bwMode="auto">
            <a:xfrm>
              <a:off x="220" y="693"/>
              <a:ext cx="748" cy="444"/>
            </a:xfrm>
            <a:custGeom>
              <a:avLst/>
              <a:gdLst>
                <a:gd name="T0" fmla="*/ 67 w 748"/>
                <a:gd name="T1" fmla="*/ 190 h 444"/>
                <a:gd name="T2" fmla="*/ 7 w 748"/>
                <a:gd name="T3" fmla="*/ 209 h 444"/>
                <a:gd name="T4" fmla="*/ 79 w 748"/>
                <a:gd name="T5" fmla="*/ 233 h 444"/>
                <a:gd name="T6" fmla="*/ 20 w 748"/>
                <a:gd name="T7" fmla="*/ 287 h 444"/>
                <a:gd name="T8" fmla="*/ 97 w 748"/>
                <a:gd name="T9" fmla="*/ 312 h 444"/>
                <a:gd name="T10" fmla="*/ 53 w 748"/>
                <a:gd name="T11" fmla="*/ 366 h 444"/>
                <a:gd name="T12" fmla="*/ 152 w 748"/>
                <a:gd name="T13" fmla="*/ 375 h 444"/>
                <a:gd name="T14" fmla="*/ 167 w 748"/>
                <a:gd name="T15" fmla="*/ 435 h 444"/>
                <a:gd name="T16" fmla="*/ 254 w 748"/>
                <a:gd name="T17" fmla="*/ 412 h 444"/>
                <a:gd name="T18" fmla="*/ 316 w 748"/>
                <a:gd name="T19" fmla="*/ 444 h 444"/>
                <a:gd name="T20" fmla="*/ 365 w 748"/>
                <a:gd name="T21" fmla="*/ 414 h 444"/>
                <a:gd name="T22" fmla="*/ 415 w 748"/>
                <a:gd name="T23" fmla="*/ 444 h 444"/>
                <a:gd name="T24" fmla="*/ 458 w 748"/>
                <a:gd name="T25" fmla="*/ 409 h 444"/>
                <a:gd name="T26" fmla="*/ 523 w 748"/>
                <a:gd name="T27" fmla="*/ 432 h 444"/>
                <a:gd name="T28" fmla="*/ 582 w 748"/>
                <a:gd name="T29" fmla="*/ 384 h 444"/>
                <a:gd name="T30" fmla="*/ 690 w 748"/>
                <a:gd name="T31" fmla="*/ 399 h 444"/>
                <a:gd name="T32" fmla="*/ 662 w 748"/>
                <a:gd name="T33" fmla="*/ 343 h 444"/>
                <a:gd name="T34" fmla="*/ 737 w 748"/>
                <a:gd name="T35" fmla="*/ 338 h 444"/>
                <a:gd name="T36" fmla="*/ 686 w 748"/>
                <a:gd name="T37" fmla="*/ 274 h 444"/>
                <a:gd name="T38" fmla="*/ 748 w 748"/>
                <a:gd name="T39" fmla="*/ 238 h 444"/>
                <a:gd name="T40" fmla="*/ 668 w 748"/>
                <a:gd name="T41" fmla="*/ 199 h 444"/>
                <a:gd name="T42" fmla="*/ 714 w 748"/>
                <a:gd name="T43" fmla="*/ 143 h 444"/>
                <a:gd name="T44" fmla="*/ 629 w 748"/>
                <a:gd name="T45" fmla="*/ 141 h 444"/>
                <a:gd name="T46" fmla="*/ 662 w 748"/>
                <a:gd name="T47" fmla="*/ 77 h 444"/>
                <a:gd name="T48" fmla="*/ 556 w 748"/>
                <a:gd name="T49" fmla="*/ 85 h 444"/>
                <a:gd name="T50" fmla="*/ 549 w 748"/>
                <a:gd name="T51" fmla="*/ 18 h 444"/>
                <a:gd name="T52" fmla="*/ 441 w 748"/>
                <a:gd name="T53" fmla="*/ 47 h 444"/>
                <a:gd name="T54" fmla="*/ 402 w 748"/>
                <a:gd name="T55" fmla="*/ 0 h 444"/>
                <a:gd name="T56" fmla="*/ 334 w 748"/>
                <a:gd name="T57" fmla="*/ 44 h 444"/>
                <a:gd name="T58" fmla="*/ 267 w 748"/>
                <a:gd name="T59" fmla="*/ 0 h 444"/>
                <a:gd name="T60" fmla="*/ 226 w 748"/>
                <a:gd name="T61" fmla="*/ 66 h 444"/>
                <a:gd name="T62" fmla="*/ 154 w 748"/>
                <a:gd name="T63" fmla="*/ 31 h 444"/>
                <a:gd name="T64" fmla="*/ 156 w 748"/>
                <a:gd name="T65" fmla="*/ 89 h 444"/>
                <a:gd name="T66" fmla="*/ 63 w 748"/>
                <a:gd name="T67" fmla="*/ 72 h 444"/>
                <a:gd name="T68" fmla="*/ 85 w 748"/>
                <a:gd name="T69" fmla="*/ 131 h 444"/>
                <a:gd name="T70" fmla="*/ 0 w 748"/>
                <a:gd name="T71" fmla="*/ 130 h 444"/>
                <a:gd name="T72" fmla="*/ 67 w 748"/>
                <a:gd name="T73" fmla="*/ 190 h 44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48"/>
                <a:gd name="T112" fmla="*/ 0 h 444"/>
                <a:gd name="T113" fmla="*/ 748 w 748"/>
                <a:gd name="T114" fmla="*/ 444 h 44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48" h="444">
                  <a:moveTo>
                    <a:pt x="67" y="190"/>
                  </a:moveTo>
                  <a:lnTo>
                    <a:pt x="7" y="209"/>
                  </a:lnTo>
                  <a:lnTo>
                    <a:pt x="79" y="233"/>
                  </a:lnTo>
                  <a:lnTo>
                    <a:pt x="20" y="287"/>
                  </a:lnTo>
                  <a:lnTo>
                    <a:pt x="97" y="312"/>
                  </a:lnTo>
                  <a:lnTo>
                    <a:pt x="53" y="366"/>
                  </a:lnTo>
                  <a:lnTo>
                    <a:pt x="152" y="375"/>
                  </a:lnTo>
                  <a:lnTo>
                    <a:pt x="167" y="435"/>
                  </a:lnTo>
                  <a:lnTo>
                    <a:pt x="254" y="412"/>
                  </a:lnTo>
                  <a:lnTo>
                    <a:pt x="316" y="444"/>
                  </a:lnTo>
                  <a:lnTo>
                    <a:pt x="365" y="414"/>
                  </a:lnTo>
                  <a:lnTo>
                    <a:pt x="415" y="444"/>
                  </a:lnTo>
                  <a:lnTo>
                    <a:pt x="458" y="409"/>
                  </a:lnTo>
                  <a:lnTo>
                    <a:pt x="523" y="432"/>
                  </a:lnTo>
                  <a:lnTo>
                    <a:pt x="582" y="384"/>
                  </a:lnTo>
                  <a:lnTo>
                    <a:pt x="690" y="399"/>
                  </a:lnTo>
                  <a:lnTo>
                    <a:pt x="662" y="343"/>
                  </a:lnTo>
                  <a:lnTo>
                    <a:pt x="737" y="338"/>
                  </a:lnTo>
                  <a:lnTo>
                    <a:pt x="686" y="274"/>
                  </a:lnTo>
                  <a:lnTo>
                    <a:pt x="748" y="238"/>
                  </a:lnTo>
                  <a:lnTo>
                    <a:pt x="668" y="199"/>
                  </a:lnTo>
                  <a:lnTo>
                    <a:pt x="714" y="143"/>
                  </a:lnTo>
                  <a:lnTo>
                    <a:pt x="629" y="141"/>
                  </a:lnTo>
                  <a:lnTo>
                    <a:pt x="662" y="77"/>
                  </a:lnTo>
                  <a:lnTo>
                    <a:pt x="556" y="85"/>
                  </a:lnTo>
                  <a:lnTo>
                    <a:pt x="549" y="18"/>
                  </a:lnTo>
                  <a:lnTo>
                    <a:pt x="441" y="47"/>
                  </a:lnTo>
                  <a:lnTo>
                    <a:pt x="402" y="0"/>
                  </a:lnTo>
                  <a:lnTo>
                    <a:pt x="334" y="44"/>
                  </a:lnTo>
                  <a:lnTo>
                    <a:pt x="267" y="0"/>
                  </a:lnTo>
                  <a:lnTo>
                    <a:pt x="226" y="66"/>
                  </a:lnTo>
                  <a:lnTo>
                    <a:pt x="154" y="31"/>
                  </a:lnTo>
                  <a:lnTo>
                    <a:pt x="156" y="89"/>
                  </a:lnTo>
                  <a:lnTo>
                    <a:pt x="63" y="72"/>
                  </a:lnTo>
                  <a:lnTo>
                    <a:pt x="85" y="131"/>
                  </a:lnTo>
                  <a:lnTo>
                    <a:pt x="0" y="130"/>
                  </a:lnTo>
                  <a:lnTo>
                    <a:pt x="67" y="19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1" name="Freeform 99"/>
            <p:cNvSpPr>
              <a:spLocks/>
            </p:cNvSpPr>
            <p:nvPr/>
          </p:nvSpPr>
          <p:spPr bwMode="auto">
            <a:xfrm>
              <a:off x="163" y="634"/>
              <a:ext cx="748" cy="445"/>
            </a:xfrm>
            <a:custGeom>
              <a:avLst/>
              <a:gdLst>
                <a:gd name="T0" fmla="*/ 67 w 748"/>
                <a:gd name="T1" fmla="*/ 192 h 445"/>
                <a:gd name="T2" fmla="*/ 5 w 748"/>
                <a:gd name="T3" fmla="*/ 210 h 445"/>
                <a:gd name="T4" fmla="*/ 77 w 748"/>
                <a:gd name="T5" fmla="*/ 235 h 445"/>
                <a:gd name="T6" fmla="*/ 18 w 748"/>
                <a:gd name="T7" fmla="*/ 289 h 445"/>
                <a:gd name="T8" fmla="*/ 97 w 748"/>
                <a:gd name="T9" fmla="*/ 314 h 445"/>
                <a:gd name="T10" fmla="*/ 53 w 748"/>
                <a:gd name="T11" fmla="*/ 366 h 445"/>
                <a:gd name="T12" fmla="*/ 152 w 748"/>
                <a:gd name="T13" fmla="*/ 376 h 445"/>
                <a:gd name="T14" fmla="*/ 167 w 748"/>
                <a:gd name="T15" fmla="*/ 437 h 445"/>
                <a:gd name="T16" fmla="*/ 252 w 748"/>
                <a:gd name="T17" fmla="*/ 414 h 445"/>
                <a:gd name="T18" fmla="*/ 316 w 748"/>
                <a:gd name="T19" fmla="*/ 445 h 445"/>
                <a:gd name="T20" fmla="*/ 363 w 748"/>
                <a:gd name="T21" fmla="*/ 415 h 445"/>
                <a:gd name="T22" fmla="*/ 413 w 748"/>
                <a:gd name="T23" fmla="*/ 445 h 445"/>
                <a:gd name="T24" fmla="*/ 458 w 748"/>
                <a:gd name="T25" fmla="*/ 409 h 445"/>
                <a:gd name="T26" fmla="*/ 523 w 748"/>
                <a:gd name="T27" fmla="*/ 434 h 445"/>
                <a:gd name="T28" fmla="*/ 582 w 748"/>
                <a:gd name="T29" fmla="*/ 386 h 445"/>
                <a:gd name="T30" fmla="*/ 689 w 748"/>
                <a:gd name="T31" fmla="*/ 401 h 445"/>
                <a:gd name="T32" fmla="*/ 662 w 748"/>
                <a:gd name="T33" fmla="*/ 345 h 445"/>
                <a:gd name="T34" fmla="*/ 735 w 748"/>
                <a:gd name="T35" fmla="*/ 338 h 445"/>
                <a:gd name="T36" fmla="*/ 685 w 748"/>
                <a:gd name="T37" fmla="*/ 274 h 445"/>
                <a:gd name="T38" fmla="*/ 748 w 748"/>
                <a:gd name="T39" fmla="*/ 240 h 445"/>
                <a:gd name="T40" fmla="*/ 667 w 748"/>
                <a:gd name="T41" fmla="*/ 200 h 445"/>
                <a:gd name="T42" fmla="*/ 712 w 748"/>
                <a:gd name="T43" fmla="*/ 144 h 445"/>
                <a:gd name="T44" fmla="*/ 627 w 748"/>
                <a:gd name="T45" fmla="*/ 141 h 445"/>
                <a:gd name="T46" fmla="*/ 662 w 748"/>
                <a:gd name="T47" fmla="*/ 77 h 445"/>
                <a:gd name="T48" fmla="*/ 556 w 748"/>
                <a:gd name="T49" fmla="*/ 85 h 445"/>
                <a:gd name="T50" fmla="*/ 549 w 748"/>
                <a:gd name="T51" fmla="*/ 19 h 445"/>
                <a:gd name="T52" fmla="*/ 441 w 748"/>
                <a:gd name="T53" fmla="*/ 49 h 445"/>
                <a:gd name="T54" fmla="*/ 402 w 748"/>
                <a:gd name="T55" fmla="*/ 0 h 445"/>
                <a:gd name="T56" fmla="*/ 333 w 748"/>
                <a:gd name="T57" fmla="*/ 44 h 445"/>
                <a:gd name="T58" fmla="*/ 267 w 748"/>
                <a:gd name="T59" fmla="*/ 0 h 445"/>
                <a:gd name="T60" fmla="*/ 226 w 748"/>
                <a:gd name="T61" fmla="*/ 67 h 445"/>
                <a:gd name="T62" fmla="*/ 152 w 748"/>
                <a:gd name="T63" fmla="*/ 31 h 445"/>
                <a:gd name="T64" fmla="*/ 155 w 748"/>
                <a:gd name="T65" fmla="*/ 90 h 445"/>
                <a:gd name="T66" fmla="*/ 62 w 748"/>
                <a:gd name="T67" fmla="*/ 72 h 445"/>
                <a:gd name="T68" fmla="*/ 85 w 748"/>
                <a:gd name="T69" fmla="*/ 133 h 445"/>
                <a:gd name="T70" fmla="*/ 0 w 748"/>
                <a:gd name="T71" fmla="*/ 129 h 445"/>
                <a:gd name="T72" fmla="*/ 67 w 748"/>
                <a:gd name="T73" fmla="*/ 192 h 44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48"/>
                <a:gd name="T112" fmla="*/ 0 h 445"/>
                <a:gd name="T113" fmla="*/ 748 w 748"/>
                <a:gd name="T114" fmla="*/ 445 h 44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48" h="445">
                  <a:moveTo>
                    <a:pt x="67" y="192"/>
                  </a:moveTo>
                  <a:lnTo>
                    <a:pt x="5" y="210"/>
                  </a:lnTo>
                  <a:lnTo>
                    <a:pt x="77" y="235"/>
                  </a:lnTo>
                  <a:lnTo>
                    <a:pt x="18" y="289"/>
                  </a:lnTo>
                  <a:lnTo>
                    <a:pt x="97" y="314"/>
                  </a:lnTo>
                  <a:lnTo>
                    <a:pt x="53" y="366"/>
                  </a:lnTo>
                  <a:lnTo>
                    <a:pt x="152" y="376"/>
                  </a:lnTo>
                  <a:lnTo>
                    <a:pt x="167" y="437"/>
                  </a:lnTo>
                  <a:lnTo>
                    <a:pt x="252" y="414"/>
                  </a:lnTo>
                  <a:lnTo>
                    <a:pt x="316" y="445"/>
                  </a:lnTo>
                  <a:lnTo>
                    <a:pt x="363" y="415"/>
                  </a:lnTo>
                  <a:lnTo>
                    <a:pt x="413" y="445"/>
                  </a:lnTo>
                  <a:lnTo>
                    <a:pt x="458" y="409"/>
                  </a:lnTo>
                  <a:lnTo>
                    <a:pt x="523" y="434"/>
                  </a:lnTo>
                  <a:lnTo>
                    <a:pt x="582" y="386"/>
                  </a:lnTo>
                  <a:lnTo>
                    <a:pt x="689" y="401"/>
                  </a:lnTo>
                  <a:lnTo>
                    <a:pt x="662" y="345"/>
                  </a:lnTo>
                  <a:lnTo>
                    <a:pt x="735" y="338"/>
                  </a:lnTo>
                  <a:lnTo>
                    <a:pt x="685" y="274"/>
                  </a:lnTo>
                  <a:lnTo>
                    <a:pt x="748" y="240"/>
                  </a:lnTo>
                  <a:lnTo>
                    <a:pt x="667" y="200"/>
                  </a:lnTo>
                  <a:lnTo>
                    <a:pt x="712" y="144"/>
                  </a:lnTo>
                  <a:lnTo>
                    <a:pt x="627" y="141"/>
                  </a:lnTo>
                  <a:lnTo>
                    <a:pt x="662" y="77"/>
                  </a:lnTo>
                  <a:lnTo>
                    <a:pt x="556" y="85"/>
                  </a:lnTo>
                  <a:lnTo>
                    <a:pt x="549" y="19"/>
                  </a:lnTo>
                  <a:lnTo>
                    <a:pt x="441" y="49"/>
                  </a:lnTo>
                  <a:lnTo>
                    <a:pt x="402" y="0"/>
                  </a:lnTo>
                  <a:lnTo>
                    <a:pt x="333" y="44"/>
                  </a:lnTo>
                  <a:lnTo>
                    <a:pt x="267" y="0"/>
                  </a:lnTo>
                  <a:lnTo>
                    <a:pt x="226" y="67"/>
                  </a:lnTo>
                  <a:lnTo>
                    <a:pt x="152" y="31"/>
                  </a:lnTo>
                  <a:lnTo>
                    <a:pt x="155" y="90"/>
                  </a:lnTo>
                  <a:lnTo>
                    <a:pt x="62" y="72"/>
                  </a:lnTo>
                  <a:lnTo>
                    <a:pt x="85" y="133"/>
                  </a:lnTo>
                  <a:lnTo>
                    <a:pt x="0" y="129"/>
                  </a:lnTo>
                  <a:lnTo>
                    <a:pt x="67" y="192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2" name="Rectangle 100"/>
            <p:cNvSpPr>
              <a:spLocks noChangeArrowheads="1"/>
            </p:cNvSpPr>
            <p:nvPr/>
          </p:nvSpPr>
          <p:spPr bwMode="auto">
            <a:xfrm>
              <a:off x="389" y="741"/>
              <a:ext cx="21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Human</a:t>
              </a:r>
              <a:endParaRPr lang="en-US"/>
            </a:p>
          </p:txBody>
        </p:sp>
        <p:sp>
          <p:nvSpPr>
            <p:cNvPr id="35853" name="Rectangle 101"/>
            <p:cNvSpPr>
              <a:spLocks noChangeArrowheads="1"/>
            </p:cNvSpPr>
            <p:nvPr/>
          </p:nvSpPr>
          <p:spPr bwMode="auto">
            <a:xfrm>
              <a:off x="363" y="856"/>
              <a:ext cx="24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Thought</a:t>
              </a:r>
              <a:endParaRPr lang="en-US"/>
            </a:p>
          </p:txBody>
        </p:sp>
        <p:sp>
          <p:nvSpPr>
            <p:cNvPr id="35854" name="Rectangle 102"/>
            <p:cNvSpPr>
              <a:spLocks noChangeArrowheads="1"/>
            </p:cNvSpPr>
            <p:nvPr/>
          </p:nvSpPr>
          <p:spPr bwMode="auto">
            <a:xfrm>
              <a:off x="962" y="673"/>
              <a:ext cx="771" cy="1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35855" name="Rectangle 103"/>
            <p:cNvSpPr>
              <a:spLocks noChangeArrowheads="1"/>
            </p:cNvSpPr>
            <p:nvPr/>
          </p:nvSpPr>
          <p:spPr bwMode="auto">
            <a:xfrm>
              <a:off x="990" y="696"/>
              <a:ext cx="45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Abstract design</a:t>
              </a:r>
              <a:endParaRPr lang="en-US"/>
            </a:p>
          </p:txBody>
        </p:sp>
        <p:sp>
          <p:nvSpPr>
            <p:cNvPr id="35856" name="Freeform 104"/>
            <p:cNvSpPr>
              <a:spLocks/>
            </p:cNvSpPr>
            <p:nvPr/>
          </p:nvSpPr>
          <p:spPr bwMode="auto">
            <a:xfrm>
              <a:off x="942" y="936"/>
              <a:ext cx="578" cy="95"/>
            </a:xfrm>
            <a:custGeom>
              <a:avLst/>
              <a:gdLst>
                <a:gd name="T0" fmla="*/ 0 w 578"/>
                <a:gd name="T1" fmla="*/ 48 h 95"/>
                <a:gd name="T2" fmla="*/ 4 w 578"/>
                <a:gd name="T3" fmla="*/ 41 h 95"/>
                <a:gd name="T4" fmla="*/ 13 w 578"/>
                <a:gd name="T5" fmla="*/ 33 h 95"/>
                <a:gd name="T6" fmla="*/ 28 w 578"/>
                <a:gd name="T7" fmla="*/ 26 h 95"/>
                <a:gd name="T8" fmla="*/ 51 w 578"/>
                <a:gd name="T9" fmla="*/ 20 h 95"/>
                <a:gd name="T10" fmla="*/ 77 w 578"/>
                <a:gd name="T11" fmla="*/ 15 h 95"/>
                <a:gd name="T12" fmla="*/ 108 w 578"/>
                <a:gd name="T13" fmla="*/ 10 h 95"/>
                <a:gd name="T14" fmla="*/ 144 w 578"/>
                <a:gd name="T15" fmla="*/ 5 h 95"/>
                <a:gd name="T16" fmla="*/ 183 w 578"/>
                <a:gd name="T17" fmla="*/ 2 h 95"/>
                <a:gd name="T18" fmla="*/ 226 w 578"/>
                <a:gd name="T19" fmla="*/ 0 h 95"/>
                <a:gd name="T20" fmla="*/ 268 w 578"/>
                <a:gd name="T21" fmla="*/ 0 h 95"/>
                <a:gd name="T22" fmla="*/ 311 w 578"/>
                <a:gd name="T23" fmla="*/ 0 h 95"/>
                <a:gd name="T24" fmla="*/ 353 w 578"/>
                <a:gd name="T25" fmla="*/ 0 h 95"/>
                <a:gd name="T26" fmla="*/ 395 w 578"/>
                <a:gd name="T27" fmla="*/ 2 h 95"/>
                <a:gd name="T28" fmla="*/ 435 w 578"/>
                <a:gd name="T29" fmla="*/ 5 h 95"/>
                <a:gd name="T30" fmla="*/ 469 w 578"/>
                <a:gd name="T31" fmla="*/ 10 h 95"/>
                <a:gd name="T32" fmla="*/ 502 w 578"/>
                <a:gd name="T33" fmla="*/ 15 h 95"/>
                <a:gd name="T34" fmla="*/ 528 w 578"/>
                <a:gd name="T35" fmla="*/ 20 h 95"/>
                <a:gd name="T36" fmla="*/ 551 w 578"/>
                <a:gd name="T37" fmla="*/ 26 h 95"/>
                <a:gd name="T38" fmla="*/ 565 w 578"/>
                <a:gd name="T39" fmla="*/ 33 h 95"/>
                <a:gd name="T40" fmla="*/ 575 w 578"/>
                <a:gd name="T41" fmla="*/ 41 h 95"/>
                <a:gd name="T42" fmla="*/ 578 w 578"/>
                <a:gd name="T43" fmla="*/ 48 h 95"/>
                <a:gd name="T44" fmla="*/ 575 w 578"/>
                <a:gd name="T45" fmla="*/ 54 h 95"/>
                <a:gd name="T46" fmla="*/ 565 w 578"/>
                <a:gd name="T47" fmla="*/ 62 h 95"/>
                <a:gd name="T48" fmla="*/ 551 w 578"/>
                <a:gd name="T49" fmla="*/ 69 h 95"/>
                <a:gd name="T50" fmla="*/ 528 w 578"/>
                <a:gd name="T51" fmla="*/ 76 h 95"/>
                <a:gd name="T52" fmla="*/ 502 w 578"/>
                <a:gd name="T53" fmla="*/ 81 h 95"/>
                <a:gd name="T54" fmla="*/ 469 w 578"/>
                <a:gd name="T55" fmla="*/ 85 h 95"/>
                <a:gd name="T56" fmla="*/ 435 w 578"/>
                <a:gd name="T57" fmla="*/ 90 h 95"/>
                <a:gd name="T58" fmla="*/ 395 w 578"/>
                <a:gd name="T59" fmla="*/ 92 h 95"/>
                <a:gd name="T60" fmla="*/ 353 w 578"/>
                <a:gd name="T61" fmla="*/ 95 h 95"/>
                <a:gd name="T62" fmla="*/ 311 w 578"/>
                <a:gd name="T63" fmla="*/ 95 h 95"/>
                <a:gd name="T64" fmla="*/ 268 w 578"/>
                <a:gd name="T65" fmla="*/ 95 h 95"/>
                <a:gd name="T66" fmla="*/ 226 w 578"/>
                <a:gd name="T67" fmla="*/ 95 h 95"/>
                <a:gd name="T68" fmla="*/ 183 w 578"/>
                <a:gd name="T69" fmla="*/ 92 h 95"/>
                <a:gd name="T70" fmla="*/ 144 w 578"/>
                <a:gd name="T71" fmla="*/ 90 h 95"/>
                <a:gd name="T72" fmla="*/ 108 w 578"/>
                <a:gd name="T73" fmla="*/ 85 h 95"/>
                <a:gd name="T74" fmla="*/ 77 w 578"/>
                <a:gd name="T75" fmla="*/ 81 h 95"/>
                <a:gd name="T76" fmla="*/ 51 w 578"/>
                <a:gd name="T77" fmla="*/ 76 h 95"/>
                <a:gd name="T78" fmla="*/ 28 w 578"/>
                <a:gd name="T79" fmla="*/ 69 h 95"/>
                <a:gd name="T80" fmla="*/ 13 w 578"/>
                <a:gd name="T81" fmla="*/ 62 h 95"/>
                <a:gd name="T82" fmla="*/ 4 w 578"/>
                <a:gd name="T83" fmla="*/ 54 h 95"/>
                <a:gd name="T84" fmla="*/ 0 w 578"/>
                <a:gd name="T85" fmla="*/ 48 h 9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78"/>
                <a:gd name="T130" fmla="*/ 0 h 95"/>
                <a:gd name="T131" fmla="*/ 578 w 578"/>
                <a:gd name="T132" fmla="*/ 95 h 9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78" h="95">
                  <a:moveTo>
                    <a:pt x="0" y="48"/>
                  </a:moveTo>
                  <a:lnTo>
                    <a:pt x="4" y="41"/>
                  </a:lnTo>
                  <a:lnTo>
                    <a:pt x="13" y="33"/>
                  </a:lnTo>
                  <a:lnTo>
                    <a:pt x="28" y="26"/>
                  </a:lnTo>
                  <a:lnTo>
                    <a:pt x="51" y="20"/>
                  </a:lnTo>
                  <a:lnTo>
                    <a:pt x="77" y="15"/>
                  </a:lnTo>
                  <a:lnTo>
                    <a:pt x="108" y="10"/>
                  </a:lnTo>
                  <a:lnTo>
                    <a:pt x="144" y="5"/>
                  </a:lnTo>
                  <a:lnTo>
                    <a:pt x="183" y="2"/>
                  </a:lnTo>
                  <a:lnTo>
                    <a:pt x="226" y="0"/>
                  </a:lnTo>
                  <a:lnTo>
                    <a:pt x="268" y="0"/>
                  </a:lnTo>
                  <a:lnTo>
                    <a:pt x="311" y="0"/>
                  </a:lnTo>
                  <a:lnTo>
                    <a:pt x="353" y="0"/>
                  </a:lnTo>
                  <a:lnTo>
                    <a:pt x="395" y="2"/>
                  </a:lnTo>
                  <a:lnTo>
                    <a:pt x="435" y="5"/>
                  </a:lnTo>
                  <a:lnTo>
                    <a:pt x="469" y="10"/>
                  </a:lnTo>
                  <a:lnTo>
                    <a:pt x="502" y="15"/>
                  </a:lnTo>
                  <a:lnTo>
                    <a:pt x="528" y="20"/>
                  </a:lnTo>
                  <a:lnTo>
                    <a:pt x="551" y="26"/>
                  </a:lnTo>
                  <a:lnTo>
                    <a:pt x="565" y="33"/>
                  </a:lnTo>
                  <a:lnTo>
                    <a:pt x="575" y="41"/>
                  </a:lnTo>
                  <a:lnTo>
                    <a:pt x="578" y="48"/>
                  </a:lnTo>
                  <a:lnTo>
                    <a:pt x="575" y="54"/>
                  </a:lnTo>
                  <a:lnTo>
                    <a:pt x="565" y="62"/>
                  </a:lnTo>
                  <a:lnTo>
                    <a:pt x="551" y="69"/>
                  </a:lnTo>
                  <a:lnTo>
                    <a:pt x="528" y="76"/>
                  </a:lnTo>
                  <a:lnTo>
                    <a:pt x="502" y="81"/>
                  </a:lnTo>
                  <a:lnTo>
                    <a:pt x="469" y="85"/>
                  </a:lnTo>
                  <a:lnTo>
                    <a:pt x="435" y="90"/>
                  </a:lnTo>
                  <a:lnTo>
                    <a:pt x="395" y="92"/>
                  </a:lnTo>
                  <a:lnTo>
                    <a:pt x="353" y="95"/>
                  </a:lnTo>
                  <a:lnTo>
                    <a:pt x="311" y="95"/>
                  </a:lnTo>
                  <a:lnTo>
                    <a:pt x="268" y="95"/>
                  </a:lnTo>
                  <a:lnTo>
                    <a:pt x="226" y="95"/>
                  </a:lnTo>
                  <a:lnTo>
                    <a:pt x="183" y="92"/>
                  </a:lnTo>
                  <a:lnTo>
                    <a:pt x="144" y="90"/>
                  </a:lnTo>
                  <a:lnTo>
                    <a:pt x="108" y="85"/>
                  </a:lnTo>
                  <a:lnTo>
                    <a:pt x="77" y="81"/>
                  </a:lnTo>
                  <a:lnTo>
                    <a:pt x="51" y="76"/>
                  </a:lnTo>
                  <a:lnTo>
                    <a:pt x="28" y="69"/>
                  </a:lnTo>
                  <a:lnTo>
                    <a:pt x="13" y="62"/>
                  </a:lnTo>
                  <a:lnTo>
                    <a:pt x="4" y="54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7" name="Rectangle 105"/>
            <p:cNvSpPr>
              <a:spLocks noChangeArrowheads="1"/>
            </p:cNvSpPr>
            <p:nvPr/>
          </p:nvSpPr>
          <p:spPr bwMode="auto">
            <a:xfrm>
              <a:off x="1009" y="941"/>
              <a:ext cx="321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0">
                  <a:solidFill>
                    <a:srgbClr val="000000"/>
                  </a:solidFill>
                </a:rPr>
                <a:t>Chapters 9, 12</a:t>
              </a:r>
              <a:endParaRPr lang="en-US"/>
            </a:p>
          </p:txBody>
        </p:sp>
        <p:sp>
          <p:nvSpPr>
            <p:cNvPr id="35858" name="Line 106"/>
            <p:cNvSpPr>
              <a:spLocks noChangeShapeType="1"/>
            </p:cNvSpPr>
            <p:nvPr/>
          </p:nvSpPr>
          <p:spPr bwMode="auto">
            <a:xfrm>
              <a:off x="980" y="855"/>
              <a:ext cx="73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9" name="Freeform 107"/>
            <p:cNvSpPr>
              <a:spLocks/>
            </p:cNvSpPr>
            <p:nvPr/>
          </p:nvSpPr>
          <p:spPr bwMode="auto">
            <a:xfrm>
              <a:off x="1705" y="832"/>
              <a:ext cx="47" cy="48"/>
            </a:xfrm>
            <a:custGeom>
              <a:avLst/>
              <a:gdLst>
                <a:gd name="T0" fmla="*/ 0 w 47"/>
                <a:gd name="T1" fmla="*/ 0 h 48"/>
                <a:gd name="T2" fmla="*/ 47 w 47"/>
                <a:gd name="T3" fmla="*/ 23 h 48"/>
                <a:gd name="T4" fmla="*/ 0 w 47"/>
                <a:gd name="T5" fmla="*/ 48 h 48"/>
                <a:gd name="T6" fmla="*/ 0 w 47"/>
                <a:gd name="T7" fmla="*/ 0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"/>
                <a:gd name="T13" fmla="*/ 0 h 48"/>
                <a:gd name="T14" fmla="*/ 47 w 47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" h="48">
                  <a:moveTo>
                    <a:pt x="0" y="0"/>
                  </a:moveTo>
                  <a:lnTo>
                    <a:pt x="47" y="23"/>
                  </a:lnTo>
                  <a:lnTo>
                    <a:pt x="0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845" name="TextBox 5"/>
          <p:cNvSpPr txBox="1">
            <a:spLocks noChangeArrowheads="1"/>
          </p:cNvSpPr>
          <p:nvPr/>
        </p:nvSpPr>
        <p:spPr bwMode="auto">
          <a:xfrm>
            <a:off x="1160658" y="3514638"/>
            <a:ext cx="60956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dirty="0" smtClean="0"/>
              <a:t>Writing Organizational Design Contracts</a:t>
            </a:r>
            <a:endParaRPr lang="en-US" dirty="0"/>
          </a:p>
        </p:txBody>
      </p:sp>
      <p:pic>
        <p:nvPicPr>
          <p:cNvPr id="3584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6589" y="441224"/>
            <a:ext cx="2271058" cy="339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3266" y="3989293"/>
            <a:ext cx="9174381" cy="2704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6349999" y="2457254"/>
            <a:ext cx="1553883" cy="8223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44309" y="5084197"/>
            <a:ext cx="65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Links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>
            <a:stCxn id="3" idx="3"/>
          </p:cNvCxnSpPr>
          <p:nvPr/>
        </p:nvCxnSpPr>
        <p:spPr>
          <a:xfrm flipV="1">
            <a:off x="1395486" y="4885765"/>
            <a:ext cx="1323808" cy="3830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44309" y="424168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Circles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4" name="Straight Arrow Connector 33"/>
          <p:cNvCxnSpPr>
            <a:stCxn id="33" idx="3"/>
          </p:cNvCxnSpPr>
          <p:nvPr/>
        </p:nvCxnSpPr>
        <p:spPr>
          <a:xfrm flipV="1">
            <a:off x="1544528" y="4241685"/>
            <a:ext cx="1458648" cy="184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545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343646" y="365125"/>
            <a:ext cx="11848353" cy="1325563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The Leading </a:t>
            </a:r>
            <a:r>
              <a:rPr lang="en-US" altLang="zh-CN" dirty="0" err="1" smtClean="0"/>
              <a:t>Blockchain</a:t>
            </a:r>
            <a:r>
              <a:rPr lang="en-US" altLang="zh-CN" dirty="0" smtClean="0"/>
              <a:t> NGO </a:t>
            </a:r>
            <a:r>
              <a:rPr lang="en-US" altLang="zh-CN" dirty="0" smtClean="0"/>
              <a:t>in </a:t>
            </a:r>
            <a:r>
              <a:rPr lang="en-US" altLang="zh-CN" dirty="0"/>
              <a:t>China</a:t>
            </a:r>
            <a:r>
              <a:rPr lang="en-US" altLang="zh-CN" dirty="0" smtClean="0"/>
              <a:t> (DACA) invited 10 leading </a:t>
            </a:r>
            <a:r>
              <a:rPr lang="en-US" altLang="zh-CN" dirty="0" err="1" smtClean="0"/>
              <a:t>Ethereum</a:t>
            </a:r>
            <a:r>
              <a:rPr lang="en-US" altLang="zh-CN" dirty="0" smtClean="0"/>
              <a:t> Developers to help develop </a:t>
            </a:r>
            <a:r>
              <a:rPr lang="en-US" altLang="zh-CN" dirty="0" smtClean="0">
                <a:solidFill>
                  <a:srgbClr val="FF0000"/>
                </a:solidFill>
              </a:rPr>
              <a:t>ABC</a:t>
            </a:r>
            <a:r>
              <a:rPr lang="en-US" altLang="zh-CN" dirty="0" smtClean="0"/>
              <a:t> Course Content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20158"/>
            <a:ext cx="10848800" cy="37666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051" y="4879048"/>
            <a:ext cx="2100890" cy="13581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81412" y="6276651"/>
            <a:ext cx="812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Around 5:00PM October 14, 2016, before the Industry Frontier class starts at 7:20PM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623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3200" dirty="0">
                <a:solidFill>
                  <a:srgbClr val="FF0000"/>
                </a:solidFill>
              </a:rPr>
              <a:t>ABC</a:t>
            </a:r>
            <a:r>
              <a:rPr kumimoji="1" lang="en-US" altLang="zh-CN" sz="3200" dirty="0">
                <a:solidFill>
                  <a:srgbClr val="80000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800000"/>
                </a:solidFill>
              </a:rPr>
              <a:t>Course Process </a:t>
            </a:r>
            <a:r>
              <a:rPr kumimoji="1" lang="en-US" altLang="zh-CN" sz="3200" dirty="0" smtClean="0">
                <a:solidFill>
                  <a:srgbClr val="800000"/>
                </a:solidFill>
              </a:rPr>
              <a:t>Data Verifying Learning Actions</a:t>
            </a:r>
            <a:endParaRPr kumimoji="1" lang="zh-CN" altLang="en-US" sz="3200" dirty="0">
              <a:solidFill>
                <a:srgbClr val="800000"/>
              </a:solidFill>
            </a:endParaRPr>
          </a:p>
        </p:txBody>
      </p:sp>
      <p:pic>
        <p:nvPicPr>
          <p:cNvPr id="9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235" y="4291509"/>
            <a:ext cx="10766468" cy="23692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129" y="1533161"/>
            <a:ext cx="5265671" cy="2460083"/>
          </a:xfrm>
          <a:prstGeom prst="rect">
            <a:avLst/>
          </a:prstGeom>
        </p:spPr>
      </p:pic>
      <p:pic>
        <p:nvPicPr>
          <p:cNvPr id="11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092" y="1533161"/>
            <a:ext cx="4527978" cy="246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34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3200" dirty="0" smtClean="0">
                <a:solidFill>
                  <a:srgbClr val="800000"/>
                </a:solidFill>
              </a:rPr>
              <a:t>Process </a:t>
            </a:r>
            <a:r>
              <a:rPr kumimoji="1" lang="en-US" altLang="zh-CN" sz="3200" dirty="0" smtClean="0">
                <a:solidFill>
                  <a:srgbClr val="800000"/>
                </a:solidFill>
              </a:rPr>
              <a:t>Data Validates Content Data, so that we know students knows</a:t>
            </a:r>
            <a:endParaRPr kumimoji="1" lang="zh-CN" altLang="en-US" sz="3200" dirty="0">
              <a:solidFill>
                <a:srgbClr val="8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922" y="1436688"/>
            <a:ext cx="9702861" cy="48876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2353" y="1959629"/>
            <a:ext cx="5829552" cy="39720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2371" y="6324315"/>
            <a:ext cx="10841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toyhouse.cc</a:t>
            </a:r>
            <a:r>
              <a:rPr lang="en-US" dirty="0"/>
              <a:t>/wiki/</a:t>
            </a:r>
            <a:r>
              <a:rPr lang="en-US" dirty="0" err="1"/>
              <a:t>index.php?title</a:t>
            </a:r>
            <a:r>
              <a:rPr lang="en-US" dirty="0"/>
              <a:t>=《超越学科的认知基础》2015张世超学习报告第七周&amp;action=history</a:t>
            </a:r>
          </a:p>
        </p:txBody>
      </p:sp>
    </p:spTree>
    <p:extLst>
      <p:ext uri="{BB962C8B-B14F-4D97-AF65-F5344CB8AC3E}">
        <p14:creationId xmlns:p14="http://schemas.microsoft.com/office/powerpoint/2010/main" val="3840058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8001" y="365125"/>
            <a:ext cx="11340352" cy="1325563"/>
          </a:xfrm>
        </p:spPr>
        <p:txBody>
          <a:bodyPr>
            <a:normAutofit/>
          </a:bodyPr>
          <a:lstStyle/>
          <a:p>
            <a:r>
              <a:rPr kumimoji="1" lang="en-US" altLang="zh-CN" sz="3200" dirty="0" err="1" smtClean="0">
                <a:solidFill>
                  <a:srgbClr val="800000"/>
                </a:solidFill>
              </a:rPr>
              <a:t>Mathematica</a:t>
            </a:r>
            <a:r>
              <a:rPr kumimoji="1" lang="en-US" altLang="zh-CN" sz="3200" dirty="0" smtClean="0">
                <a:solidFill>
                  <a:srgbClr val="800000"/>
                </a:solidFill>
              </a:rPr>
              <a:t> and Wolfram Alpha is integrated as a part of homework assignments</a:t>
            </a:r>
            <a:endParaRPr kumimoji="1" lang="zh-CN" altLang="en-US" sz="3200" dirty="0">
              <a:solidFill>
                <a:srgbClr val="800000"/>
              </a:solidFill>
            </a:endParaRPr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3857442"/>
              </p:ext>
            </p:extLst>
          </p:nvPr>
        </p:nvGraphicFramePr>
        <p:xfrm>
          <a:off x="508000" y="1690688"/>
          <a:ext cx="11230083" cy="4763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3361"/>
                <a:gridCol w="3743361"/>
                <a:gridCol w="3743361"/>
              </a:tblGrid>
              <a:tr h="95515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 Cognitive Foundation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System Design in Computational Thinking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Industry </a:t>
                      </a:r>
                    </a:p>
                    <a:p>
                      <a:pPr algn="ctr"/>
                      <a:r>
                        <a:rPr lang="en-US" sz="2800" dirty="0" smtClean="0"/>
                        <a:t>Frontier</a:t>
                      </a:r>
                      <a:endParaRPr lang="en-US" sz="2800" dirty="0"/>
                    </a:p>
                  </a:txBody>
                  <a:tcPr anchor="ctr"/>
                </a:tc>
              </a:tr>
              <a:tr h="203191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Metaphor</a:t>
                      </a:r>
                      <a:r>
                        <a:rPr lang="en-US" sz="2400" baseline="0" dirty="0" smtClean="0"/>
                        <a:t>s in </a:t>
                      </a:r>
                      <a:r>
                        <a:rPr lang="en-US" sz="2400" dirty="0" smtClean="0"/>
                        <a:t>Category Theory</a:t>
                      </a:r>
                    </a:p>
                    <a:p>
                      <a:pPr algn="ctr"/>
                      <a:r>
                        <a:rPr lang="en-US" sz="2400" dirty="0" smtClean="0"/>
                        <a:t>(</a:t>
                      </a:r>
                      <a:r>
                        <a:rPr lang="en-US" sz="2400" dirty="0" err="1" smtClean="0"/>
                        <a:t>WildCat</a:t>
                      </a:r>
                      <a:r>
                        <a:rPr lang="en-US" sz="2400" baseline="0" dirty="0" smtClean="0"/>
                        <a:t> as a </a:t>
                      </a:r>
                      <a:r>
                        <a:rPr lang="en-US" sz="2400" baseline="0" dirty="0" err="1" smtClean="0"/>
                        <a:t>Mathematica</a:t>
                      </a:r>
                      <a:r>
                        <a:rPr lang="en-US" sz="2400" baseline="0" dirty="0" smtClean="0"/>
                        <a:t> Package</a:t>
                      </a:r>
                      <a:r>
                        <a:rPr lang="en-US" sz="2400" dirty="0" smtClean="0"/>
                        <a:t>)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Creating</a:t>
                      </a:r>
                      <a:r>
                        <a:rPr lang="en-US" sz="2400" baseline="0" dirty="0" smtClean="0"/>
                        <a:t> Full Stack Computing System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Documenting and Generating Diagrams</a:t>
                      </a:r>
                      <a:r>
                        <a:rPr lang="en-US" sz="2400" baseline="0" dirty="0" smtClean="0"/>
                        <a:t> using </a:t>
                      </a:r>
                      <a:r>
                        <a:rPr lang="en-US" sz="2400" baseline="0" dirty="0" err="1" smtClean="0"/>
                        <a:t>Mathematica</a:t>
                      </a:r>
                      <a:r>
                        <a:rPr lang="en-US" sz="2400" baseline="0" dirty="0" smtClean="0"/>
                        <a:t> and W|A</a:t>
                      </a:r>
                      <a:endParaRPr lang="en-US" sz="2400" dirty="0"/>
                    </a:p>
                  </a:txBody>
                  <a:tcPr anchor="ctr"/>
                </a:tc>
              </a:tr>
              <a:tr h="17768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Play with Functional Programming </a:t>
                      </a:r>
                    </a:p>
                    <a:p>
                      <a:pPr algn="ctr"/>
                      <a:r>
                        <a:rPr lang="en-US" sz="2400" dirty="0" smtClean="0"/>
                        <a:t>And System Composition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From</a:t>
                      </a:r>
                      <a:r>
                        <a:rPr lang="en-US" sz="2400" baseline="0" dirty="0" smtClean="0"/>
                        <a:t> Boolean Algebra, Logic, to </a:t>
                      </a:r>
                      <a:r>
                        <a:rPr lang="en-US" sz="2400" dirty="0" smtClean="0"/>
                        <a:t>Parsers and File Manipulation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Collect Data for</a:t>
                      </a:r>
                    </a:p>
                    <a:p>
                      <a:pPr algn="ctr"/>
                      <a:r>
                        <a:rPr lang="en-US" sz="2400" dirty="0" smtClean="0"/>
                        <a:t>Writing Industry Analysis Reports</a:t>
                      </a:r>
                      <a:endParaRPr lang="en-US" sz="24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4017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70" tIns="45687" rIns="91370" bIns="45687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entury Gothic" panose="020B0502020202020204" pitchFamily="34" charset="0"/>
              <a:ea typeface="Adobe 繁黑體 Std B"/>
              <a:cs typeface="Adobe 繁黑體 Std B"/>
            </a:endParaRPr>
          </a:p>
        </p:txBody>
      </p:sp>
      <p:pic>
        <p:nvPicPr>
          <p:cNvPr id="16" name="Picture 1" descr="LogoXLP_en-9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517" y="6277101"/>
            <a:ext cx="914875" cy="383610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318261" y="512810"/>
            <a:ext cx="11727131" cy="637708"/>
          </a:xfrm>
          <a:prstGeom prst="rect">
            <a:avLst/>
          </a:prstGeom>
        </p:spPr>
        <p:txBody>
          <a:bodyPr vert="horz" lIns="91370" tIns="45687" rIns="91370" bIns="45687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687" indent="0">
              <a:buClr>
                <a:srgbClr val="F79646">
                  <a:lumMod val="75000"/>
                </a:srgbClr>
              </a:buClr>
              <a:buFont typeface="Georgia" pitchFamily="18" charset="0"/>
              <a:buNone/>
            </a:pPr>
            <a:r>
              <a:rPr lang="en-US" altLang="zh-CN" sz="2800" dirty="0" smtClean="0">
                <a:solidFill>
                  <a:prstClr val="white"/>
                </a:solidFill>
                <a:latin typeface="华文细黑"/>
                <a:ea typeface="华文细黑"/>
                <a:cs typeface="华文细黑"/>
              </a:rPr>
              <a:t>Agent-based Simulation </a:t>
            </a:r>
            <a:r>
              <a:rPr lang="en-US" altLang="zh-CN" sz="2800" dirty="0" smtClean="0">
                <a:solidFill>
                  <a:prstClr val="white"/>
                </a:solidFill>
                <a:latin typeface="华文细黑"/>
                <a:ea typeface="华文细黑"/>
                <a:cs typeface="华文细黑"/>
              </a:rPr>
              <a:t>matching real process </a:t>
            </a:r>
            <a:r>
              <a:rPr lang="en-US" altLang="zh-CN" sz="2800" dirty="0" smtClean="0">
                <a:solidFill>
                  <a:prstClr val="white"/>
                </a:solidFill>
                <a:latin typeface="华文细黑"/>
                <a:ea typeface="华文细黑"/>
                <a:cs typeface="华文细黑"/>
              </a:rPr>
              <a:t>data in </a:t>
            </a:r>
            <a:r>
              <a:rPr lang="en-US" altLang="zh-CN" sz="2800" dirty="0" err="1" smtClean="0">
                <a:solidFill>
                  <a:prstClr val="white"/>
                </a:solidFill>
                <a:latin typeface="华文细黑"/>
                <a:ea typeface="华文细黑"/>
                <a:cs typeface="华文细黑"/>
              </a:rPr>
              <a:t>NetLogo</a:t>
            </a:r>
            <a:endParaRPr lang="en-US" sz="2800" dirty="0">
              <a:solidFill>
                <a:prstClr val="white"/>
              </a:solidFill>
              <a:latin typeface="华文细黑"/>
              <a:ea typeface="华文细黑"/>
              <a:cs typeface="华文细黑"/>
            </a:endParaRPr>
          </a:p>
        </p:txBody>
      </p:sp>
      <p:pic>
        <p:nvPicPr>
          <p:cNvPr id="3" name="XLP-ABS-Anim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150518"/>
            <a:ext cx="12192000" cy="560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4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17" y="1409700"/>
            <a:ext cx="9144000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42470" y="228600"/>
            <a:ext cx="9720729" cy="1143000"/>
          </a:xfrm>
        </p:spPr>
        <p:txBody>
          <a:bodyPr/>
          <a:lstStyle/>
          <a:p>
            <a:r>
              <a:rPr lang="en-US" altLang="zh-CN" sz="3200" dirty="0">
                <a:latin typeface="Arial Black" charset="0"/>
                <a:ea typeface="ＭＳ Ｐゴシック" charset="0"/>
                <a:cs typeface="Arial Black" charset="0"/>
              </a:rPr>
              <a:t>From Gates to CPU in 5 Weeks</a:t>
            </a:r>
            <a:endParaRPr lang="en-US" sz="3200" dirty="0">
              <a:latin typeface="Arial Black" charset="0"/>
              <a:ea typeface="ＭＳ Ｐゴシック" charset="0"/>
              <a:cs typeface="Arial Black" charset="0"/>
            </a:endParaRPr>
          </a:p>
        </p:txBody>
      </p:sp>
      <p:grpSp>
        <p:nvGrpSpPr>
          <p:cNvPr id="37891" name="Group 11"/>
          <p:cNvGrpSpPr>
            <a:grpSpLocks/>
          </p:cNvGrpSpPr>
          <p:nvPr/>
        </p:nvGrpSpPr>
        <p:grpSpPr bwMode="auto">
          <a:xfrm>
            <a:off x="9495367" y="1344613"/>
            <a:ext cx="1194484" cy="976312"/>
            <a:chOff x="1752" y="778"/>
            <a:chExt cx="753" cy="641"/>
          </a:xfrm>
        </p:grpSpPr>
        <p:sp>
          <p:nvSpPr>
            <p:cNvPr id="37933" name="Rectangle 12"/>
            <p:cNvSpPr>
              <a:spLocks noChangeArrowheads="1"/>
            </p:cNvSpPr>
            <p:nvPr/>
          </p:nvSpPr>
          <p:spPr bwMode="auto">
            <a:xfrm>
              <a:off x="1752" y="933"/>
              <a:ext cx="753" cy="486"/>
            </a:xfrm>
            <a:prstGeom prst="rect">
              <a:avLst/>
            </a:prstGeom>
            <a:solidFill>
              <a:srgbClr val="EFEFE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34" name="Rectangle 13"/>
            <p:cNvSpPr>
              <a:spLocks noChangeArrowheads="1"/>
            </p:cNvSpPr>
            <p:nvPr/>
          </p:nvSpPr>
          <p:spPr bwMode="auto">
            <a:xfrm>
              <a:off x="1804" y="984"/>
              <a:ext cx="55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A0"/>
                  </a:solidFill>
                </a:rPr>
                <a:t>H.L. Language</a:t>
              </a:r>
              <a:endParaRPr lang="en-US" b="1"/>
            </a:p>
          </p:txBody>
        </p:sp>
        <p:sp>
          <p:nvSpPr>
            <p:cNvPr id="37935" name="Rectangle 14"/>
            <p:cNvSpPr>
              <a:spLocks noChangeArrowheads="1"/>
            </p:cNvSpPr>
            <p:nvPr/>
          </p:nvSpPr>
          <p:spPr bwMode="auto">
            <a:xfrm>
              <a:off x="2093" y="1115"/>
              <a:ext cx="6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A0"/>
                  </a:solidFill>
                </a:rPr>
                <a:t>&amp;</a:t>
              </a:r>
              <a:endParaRPr lang="en-US" b="1"/>
            </a:p>
          </p:txBody>
        </p:sp>
        <p:sp>
          <p:nvSpPr>
            <p:cNvPr id="37936" name="Rectangle 15"/>
            <p:cNvSpPr>
              <a:spLocks noChangeArrowheads="1"/>
            </p:cNvSpPr>
            <p:nvPr/>
          </p:nvSpPr>
          <p:spPr bwMode="auto">
            <a:xfrm>
              <a:off x="1798" y="1247"/>
              <a:ext cx="582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A0"/>
                  </a:solidFill>
                </a:rPr>
                <a:t>Operating Sys.</a:t>
              </a:r>
              <a:endParaRPr lang="en-US" b="1"/>
            </a:p>
          </p:txBody>
        </p:sp>
        <p:sp>
          <p:nvSpPr>
            <p:cNvPr id="37937" name="Rectangle 16"/>
            <p:cNvSpPr>
              <a:spLocks noChangeArrowheads="1"/>
            </p:cNvSpPr>
            <p:nvPr/>
          </p:nvSpPr>
          <p:spPr bwMode="auto">
            <a:xfrm>
              <a:off x="1752" y="778"/>
              <a:ext cx="753" cy="155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38" name="Rectangle 17"/>
            <p:cNvSpPr>
              <a:spLocks noChangeArrowheads="1"/>
            </p:cNvSpPr>
            <p:nvPr/>
          </p:nvSpPr>
          <p:spPr bwMode="auto">
            <a:xfrm>
              <a:off x="1813" y="804"/>
              <a:ext cx="581" cy="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</a:rPr>
                <a:t>abstract interface</a:t>
              </a:r>
              <a:endParaRPr lang="en-US" b="1"/>
            </a:p>
          </p:txBody>
        </p:sp>
      </p:grpSp>
      <p:sp>
        <p:nvSpPr>
          <p:cNvPr id="37892" name="Freeform 50"/>
          <p:cNvSpPr>
            <a:spLocks/>
          </p:cNvSpPr>
          <p:nvPr/>
        </p:nvSpPr>
        <p:spPr bwMode="auto">
          <a:xfrm>
            <a:off x="8149168" y="6121401"/>
            <a:ext cx="1107017" cy="600075"/>
          </a:xfrm>
          <a:custGeom>
            <a:avLst/>
            <a:gdLst>
              <a:gd name="T0" fmla="*/ 76200 w 697"/>
              <a:gd name="T1" fmla="*/ 257175 h 378"/>
              <a:gd name="T2" fmla="*/ 5953 w 697"/>
              <a:gd name="T3" fmla="*/ 284163 h 378"/>
              <a:gd name="T4" fmla="*/ 85725 w 697"/>
              <a:gd name="T5" fmla="*/ 315913 h 378"/>
              <a:gd name="T6" fmla="*/ 21431 w 697"/>
              <a:gd name="T7" fmla="*/ 388938 h 378"/>
              <a:gd name="T8" fmla="*/ 107156 w 697"/>
              <a:gd name="T9" fmla="*/ 422275 h 378"/>
              <a:gd name="T10" fmla="*/ 58341 w 697"/>
              <a:gd name="T11" fmla="*/ 495300 h 378"/>
              <a:gd name="T12" fmla="*/ 169069 w 697"/>
              <a:gd name="T13" fmla="*/ 506413 h 378"/>
              <a:gd name="T14" fmla="*/ 186928 w 697"/>
              <a:gd name="T15" fmla="*/ 588963 h 378"/>
              <a:gd name="T16" fmla="*/ 282178 w 697"/>
              <a:gd name="T17" fmla="*/ 557213 h 378"/>
              <a:gd name="T18" fmla="*/ 350043 w 697"/>
              <a:gd name="T19" fmla="*/ 600075 h 378"/>
              <a:gd name="T20" fmla="*/ 404812 w 697"/>
              <a:gd name="T21" fmla="*/ 560388 h 378"/>
              <a:gd name="T22" fmla="*/ 460772 w 697"/>
              <a:gd name="T23" fmla="*/ 600075 h 378"/>
              <a:gd name="T24" fmla="*/ 507206 w 697"/>
              <a:gd name="T25" fmla="*/ 552450 h 378"/>
              <a:gd name="T26" fmla="*/ 581025 w 697"/>
              <a:gd name="T27" fmla="*/ 584200 h 378"/>
              <a:gd name="T28" fmla="*/ 645318 w 697"/>
              <a:gd name="T29" fmla="*/ 520700 h 378"/>
              <a:gd name="T30" fmla="*/ 766762 w 697"/>
              <a:gd name="T31" fmla="*/ 539750 h 378"/>
              <a:gd name="T32" fmla="*/ 734615 w 697"/>
              <a:gd name="T33" fmla="*/ 463550 h 378"/>
              <a:gd name="T34" fmla="*/ 819149 w 697"/>
              <a:gd name="T35" fmla="*/ 455613 h 378"/>
              <a:gd name="T36" fmla="*/ 761999 w 697"/>
              <a:gd name="T37" fmla="*/ 369888 h 378"/>
              <a:gd name="T38" fmla="*/ 829865 w 697"/>
              <a:gd name="T39" fmla="*/ 323850 h 378"/>
              <a:gd name="T40" fmla="*/ 742949 w 697"/>
              <a:gd name="T41" fmla="*/ 268288 h 378"/>
              <a:gd name="T42" fmla="*/ 791765 w 697"/>
              <a:gd name="T43" fmla="*/ 192088 h 378"/>
              <a:gd name="T44" fmla="*/ 697706 w 697"/>
              <a:gd name="T45" fmla="*/ 190500 h 378"/>
              <a:gd name="T46" fmla="*/ 734615 w 697"/>
              <a:gd name="T47" fmla="*/ 104775 h 378"/>
              <a:gd name="T48" fmla="*/ 616743 w 697"/>
              <a:gd name="T49" fmla="*/ 114300 h 378"/>
              <a:gd name="T50" fmla="*/ 610790 w 697"/>
              <a:gd name="T51" fmla="*/ 25400 h 378"/>
              <a:gd name="T52" fmla="*/ 490537 w 697"/>
              <a:gd name="T53" fmla="*/ 65088 h 378"/>
              <a:gd name="T54" fmla="*/ 447675 w 697"/>
              <a:gd name="T55" fmla="*/ 0 h 378"/>
              <a:gd name="T56" fmla="*/ 369093 w 697"/>
              <a:gd name="T57" fmla="*/ 60325 h 378"/>
              <a:gd name="T58" fmla="*/ 295275 w 697"/>
              <a:gd name="T59" fmla="*/ 0 h 378"/>
              <a:gd name="T60" fmla="*/ 251222 w 697"/>
              <a:gd name="T61" fmla="*/ 88900 h 378"/>
              <a:gd name="T62" fmla="*/ 169069 w 697"/>
              <a:gd name="T63" fmla="*/ 41275 h 378"/>
              <a:gd name="T64" fmla="*/ 172640 w 697"/>
              <a:gd name="T65" fmla="*/ 119063 h 378"/>
              <a:gd name="T66" fmla="*/ 67866 w 697"/>
              <a:gd name="T67" fmla="*/ 98425 h 378"/>
              <a:gd name="T68" fmla="*/ 95250 w 697"/>
              <a:gd name="T69" fmla="*/ 177800 h 378"/>
              <a:gd name="T70" fmla="*/ 0 w 697"/>
              <a:gd name="T71" fmla="*/ 174625 h 378"/>
              <a:gd name="T72" fmla="*/ 76200 w 697"/>
              <a:gd name="T73" fmla="*/ 257175 h 37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97"/>
              <a:gd name="T112" fmla="*/ 0 h 378"/>
              <a:gd name="T113" fmla="*/ 697 w 697"/>
              <a:gd name="T114" fmla="*/ 378 h 378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97" h="378">
                <a:moveTo>
                  <a:pt x="64" y="162"/>
                </a:moveTo>
                <a:lnTo>
                  <a:pt x="5" y="179"/>
                </a:lnTo>
                <a:lnTo>
                  <a:pt x="72" y="199"/>
                </a:lnTo>
                <a:lnTo>
                  <a:pt x="18" y="245"/>
                </a:lnTo>
                <a:lnTo>
                  <a:pt x="90" y="266"/>
                </a:lnTo>
                <a:lnTo>
                  <a:pt x="49" y="312"/>
                </a:lnTo>
                <a:lnTo>
                  <a:pt x="142" y="319"/>
                </a:lnTo>
                <a:lnTo>
                  <a:pt x="157" y="371"/>
                </a:lnTo>
                <a:lnTo>
                  <a:pt x="237" y="351"/>
                </a:lnTo>
                <a:lnTo>
                  <a:pt x="294" y="378"/>
                </a:lnTo>
                <a:lnTo>
                  <a:pt x="340" y="353"/>
                </a:lnTo>
                <a:lnTo>
                  <a:pt x="387" y="378"/>
                </a:lnTo>
                <a:lnTo>
                  <a:pt x="426" y="348"/>
                </a:lnTo>
                <a:lnTo>
                  <a:pt x="488" y="368"/>
                </a:lnTo>
                <a:lnTo>
                  <a:pt x="542" y="328"/>
                </a:lnTo>
                <a:lnTo>
                  <a:pt x="644" y="340"/>
                </a:lnTo>
                <a:lnTo>
                  <a:pt x="617" y="292"/>
                </a:lnTo>
                <a:lnTo>
                  <a:pt x="688" y="287"/>
                </a:lnTo>
                <a:lnTo>
                  <a:pt x="640" y="233"/>
                </a:lnTo>
                <a:lnTo>
                  <a:pt x="697" y="204"/>
                </a:lnTo>
                <a:lnTo>
                  <a:pt x="624" y="169"/>
                </a:lnTo>
                <a:lnTo>
                  <a:pt x="665" y="121"/>
                </a:lnTo>
                <a:lnTo>
                  <a:pt x="586" y="120"/>
                </a:lnTo>
                <a:lnTo>
                  <a:pt x="617" y="66"/>
                </a:lnTo>
                <a:lnTo>
                  <a:pt x="518" y="72"/>
                </a:lnTo>
                <a:lnTo>
                  <a:pt x="513" y="16"/>
                </a:lnTo>
                <a:lnTo>
                  <a:pt x="412" y="41"/>
                </a:lnTo>
                <a:lnTo>
                  <a:pt x="376" y="0"/>
                </a:lnTo>
                <a:lnTo>
                  <a:pt x="310" y="38"/>
                </a:lnTo>
                <a:lnTo>
                  <a:pt x="248" y="0"/>
                </a:lnTo>
                <a:lnTo>
                  <a:pt x="211" y="56"/>
                </a:lnTo>
                <a:lnTo>
                  <a:pt x="142" y="26"/>
                </a:lnTo>
                <a:lnTo>
                  <a:pt x="145" y="75"/>
                </a:lnTo>
                <a:lnTo>
                  <a:pt x="57" y="62"/>
                </a:lnTo>
                <a:lnTo>
                  <a:pt x="80" y="112"/>
                </a:lnTo>
                <a:lnTo>
                  <a:pt x="0" y="110"/>
                </a:lnTo>
                <a:lnTo>
                  <a:pt x="64" y="16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3" name="Freeform 51"/>
          <p:cNvSpPr>
            <a:spLocks/>
          </p:cNvSpPr>
          <p:nvPr/>
        </p:nvSpPr>
        <p:spPr bwMode="auto">
          <a:xfrm>
            <a:off x="8149168" y="6121401"/>
            <a:ext cx="1107017" cy="600075"/>
          </a:xfrm>
          <a:custGeom>
            <a:avLst/>
            <a:gdLst>
              <a:gd name="T0" fmla="*/ 76200 w 697"/>
              <a:gd name="T1" fmla="*/ 257175 h 378"/>
              <a:gd name="T2" fmla="*/ 5953 w 697"/>
              <a:gd name="T3" fmla="*/ 284163 h 378"/>
              <a:gd name="T4" fmla="*/ 85725 w 697"/>
              <a:gd name="T5" fmla="*/ 315913 h 378"/>
              <a:gd name="T6" fmla="*/ 21431 w 697"/>
              <a:gd name="T7" fmla="*/ 388938 h 378"/>
              <a:gd name="T8" fmla="*/ 107156 w 697"/>
              <a:gd name="T9" fmla="*/ 422275 h 378"/>
              <a:gd name="T10" fmla="*/ 58341 w 697"/>
              <a:gd name="T11" fmla="*/ 495300 h 378"/>
              <a:gd name="T12" fmla="*/ 169069 w 697"/>
              <a:gd name="T13" fmla="*/ 506413 h 378"/>
              <a:gd name="T14" fmla="*/ 186928 w 697"/>
              <a:gd name="T15" fmla="*/ 588963 h 378"/>
              <a:gd name="T16" fmla="*/ 282178 w 697"/>
              <a:gd name="T17" fmla="*/ 557213 h 378"/>
              <a:gd name="T18" fmla="*/ 350043 w 697"/>
              <a:gd name="T19" fmla="*/ 600075 h 378"/>
              <a:gd name="T20" fmla="*/ 404812 w 697"/>
              <a:gd name="T21" fmla="*/ 560388 h 378"/>
              <a:gd name="T22" fmla="*/ 460772 w 697"/>
              <a:gd name="T23" fmla="*/ 600075 h 378"/>
              <a:gd name="T24" fmla="*/ 507206 w 697"/>
              <a:gd name="T25" fmla="*/ 552450 h 378"/>
              <a:gd name="T26" fmla="*/ 581025 w 697"/>
              <a:gd name="T27" fmla="*/ 584200 h 378"/>
              <a:gd name="T28" fmla="*/ 645318 w 697"/>
              <a:gd name="T29" fmla="*/ 520700 h 378"/>
              <a:gd name="T30" fmla="*/ 766762 w 697"/>
              <a:gd name="T31" fmla="*/ 539750 h 378"/>
              <a:gd name="T32" fmla="*/ 734615 w 697"/>
              <a:gd name="T33" fmla="*/ 463550 h 378"/>
              <a:gd name="T34" fmla="*/ 819149 w 697"/>
              <a:gd name="T35" fmla="*/ 455613 h 378"/>
              <a:gd name="T36" fmla="*/ 761999 w 697"/>
              <a:gd name="T37" fmla="*/ 369888 h 378"/>
              <a:gd name="T38" fmla="*/ 829865 w 697"/>
              <a:gd name="T39" fmla="*/ 323850 h 378"/>
              <a:gd name="T40" fmla="*/ 742949 w 697"/>
              <a:gd name="T41" fmla="*/ 268288 h 378"/>
              <a:gd name="T42" fmla="*/ 791765 w 697"/>
              <a:gd name="T43" fmla="*/ 192088 h 378"/>
              <a:gd name="T44" fmla="*/ 697706 w 697"/>
              <a:gd name="T45" fmla="*/ 190500 h 378"/>
              <a:gd name="T46" fmla="*/ 734615 w 697"/>
              <a:gd name="T47" fmla="*/ 104775 h 378"/>
              <a:gd name="T48" fmla="*/ 616743 w 697"/>
              <a:gd name="T49" fmla="*/ 114300 h 378"/>
              <a:gd name="T50" fmla="*/ 610790 w 697"/>
              <a:gd name="T51" fmla="*/ 25400 h 378"/>
              <a:gd name="T52" fmla="*/ 490537 w 697"/>
              <a:gd name="T53" fmla="*/ 65088 h 378"/>
              <a:gd name="T54" fmla="*/ 447675 w 697"/>
              <a:gd name="T55" fmla="*/ 0 h 378"/>
              <a:gd name="T56" fmla="*/ 369093 w 697"/>
              <a:gd name="T57" fmla="*/ 60325 h 378"/>
              <a:gd name="T58" fmla="*/ 295275 w 697"/>
              <a:gd name="T59" fmla="*/ 0 h 378"/>
              <a:gd name="T60" fmla="*/ 251222 w 697"/>
              <a:gd name="T61" fmla="*/ 88900 h 378"/>
              <a:gd name="T62" fmla="*/ 169069 w 697"/>
              <a:gd name="T63" fmla="*/ 41275 h 378"/>
              <a:gd name="T64" fmla="*/ 172640 w 697"/>
              <a:gd name="T65" fmla="*/ 119063 h 378"/>
              <a:gd name="T66" fmla="*/ 67866 w 697"/>
              <a:gd name="T67" fmla="*/ 98425 h 378"/>
              <a:gd name="T68" fmla="*/ 95250 w 697"/>
              <a:gd name="T69" fmla="*/ 177800 h 378"/>
              <a:gd name="T70" fmla="*/ 0 w 697"/>
              <a:gd name="T71" fmla="*/ 174625 h 378"/>
              <a:gd name="T72" fmla="*/ 76200 w 697"/>
              <a:gd name="T73" fmla="*/ 257175 h 37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97"/>
              <a:gd name="T112" fmla="*/ 0 h 378"/>
              <a:gd name="T113" fmla="*/ 697 w 697"/>
              <a:gd name="T114" fmla="*/ 378 h 378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97" h="378">
                <a:moveTo>
                  <a:pt x="64" y="162"/>
                </a:moveTo>
                <a:lnTo>
                  <a:pt x="5" y="179"/>
                </a:lnTo>
                <a:lnTo>
                  <a:pt x="72" y="199"/>
                </a:lnTo>
                <a:lnTo>
                  <a:pt x="18" y="245"/>
                </a:lnTo>
                <a:lnTo>
                  <a:pt x="90" y="266"/>
                </a:lnTo>
                <a:lnTo>
                  <a:pt x="49" y="312"/>
                </a:lnTo>
                <a:lnTo>
                  <a:pt x="142" y="319"/>
                </a:lnTo>
                <a:lnTo>
                  <a:pt x="157" y="371"/>
                </a:lnTo>
                <a:lnTo>
                  <a:pt x="237" y="351"/>
                </a:lnTo>
                <a:lnTo>
                  <a:pt x="294" y="378"/>
                </a:lnTo>
                <a:lnTo>
                  <a:pt x="340" y="353"/>
                </a:lnTo>
                <a:lnTo>
                  <a:pt x="387" y="378"/>
                </a:lnTo>
                <a:lnTo>
                  <a:pt x="426" y="348"/>
                </a:lnTo>
                <a:lnTo>
                  <a:pt x="488" y="368"/>
                </a:lnTo>
                <a:lnTo>
                  <a:pt x="542" y="328"/>
                </a:lnTo>
                <a:lnTo>
                  <a:pt x="644" y="340"/>
                </a:lnTo>
                <a:lnTo>
                  <a:pt x="617" y="292"/>
                </a:lnTo>
                <a:lnTo>
                  <a:pt x="688" y="287"/>
                </a:lnTo>
                <a:lnTo>
                  <a:pt x="640" y="233"/>
                </a:lnTo>
                <a:lnTo>
                  <a:pt x="697" y="204"/>
                </a:lnTo>
                <a:lnTo>
                  <a:pt x="624" y="169"/>
                </a:lnTo>
                <a:lnTo>
                  <a:pt x="665" y="121"/>
                </a:lnTo>
                <a:lnTo>
                  <a:pt x="586" y="120"/>
                </a:lnTo>
                <a:lnTo>
                  <a:pt x="617" y="66"/>
                </a:lnTo>
                <a:lnTo>
                  <a:pt x="518" y="72"/>
                </a:lnTo>
                <a:lnTo>
                  <a:pt x="513" y="16"/>
                </a:lnTo>
                <a:lnTo>
                  <a:pt x="412" y="41"/>
                </a:lnTo>
                <a:lnTo>
                  <a:pt x="376" y="0"/>
                </a:lnTo>
                <a:lnTo>
                  <a:pt x="310" y="38"/>
                </a:lnTo>
                <a:lnTo>
                  <a:pt x="248" y="0"/>
                </a:lnTo>
                <a:lnTo>
                  <a:pt x="211" y="56"/>
                </a:lnTo>
                <a:lnTo>
                  <a:pt x="142" y="26"/>
                </a:lnTo>
                <a:lnTo>
                  <a:pt x="145" y="75"/>
                </a:lnTo>
                <a:lnTo>
                  <a:pt x="57" y="62"/>
                </a:lnTo>
                <a:lnTo>
                  <a:pt x="80" y="112"/>
                </a:lnTo>
                <a:lnTo>
                  <a:pt x="0" y="110"/>
                </a:lnTo>
                <a:lnTo>
                  <a:pt x="64" y="162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4" name="Freeform 52"/>
          <p:cNvSpPr>
            <a:spLocks/>
          </p:cNvSpPr>
          <p:nvPr/>
        </p:nvSpPr>
        <p:spPr bwMode="auto">
          <a:xfrm>
            <a:off x="8058151" y="6029326"/>
            <a:ext cx="1107016" cy="600075"/>
          </a:xfrm>
          <a:custGeom>
            <a:avLst/>
            <a:gdLst>
              <a:gd name="T0" fmla="*/ 73819 w 697"/>
              <a:gd name="T1" fmla="*/ 258763 h 378"/>
              <a:gd name="T2" fmla="*/ 5953 w 697"/>
              <a:gd name="T3" fmla="*/ 282575 h 378"/>
              <a:gd name="T4" fmla="*/ 85725 w 697"/>
              <a:gd name="T5" fmla="*/ 315913 h 378"/>
              <a:gd name="T6" fmla="*/ 21431 w 697"/>
              <a:gd name="T7" fmla="*/ 388938 h 378"/>
              <a:gd name="T8" fmla="*/ 107156 w 697"/>
              <a:gd name="T9" fmla="*/ 422275 h 378"/>
              <a:gd name="T10" fmla="*/ 58341 w 697"/>
              <a:gd name="T11" fmla="*/ 493713 h 378"/>
              <a:gd name="T12" fmla="*/ 169069 w 697"/>
              <a:gd name="T13" fmla="*/ 506413 h 378"/>
              <a:gd name="T14" fmla="*/ 184547 w 697"/>
              <a:gd name="T15" fmla="*/ 587375 h 378"/>
              <a:gd name="T16" fmla="*/ 279797 w 697"/>
              <a:gd name="T17" fmla="*/ 558800 h 378"/>
              <a:gd name="T18" fmla="*/ 350043 w 697"/>
              <a:gd name="T19" fmla="*/ 600075 h 378"/>
              <a:gd name="T20" fmla="*/ 404812 w 697"/>
              <a:gd name="T21" fmla="*/ 558800 h 378"/>
              <a:gd name="T22" fmla="*/ 458390 w 697"/>
              <a:gd name="T23" fmla="*/ 600075 h 378"/>
              <a:gd name="T24" fmla="*/ 507206 w 697"/>
              <a:gd name="T25" fmla="*/ 550863 h 378"/>
              <a:gd name="T26" fmla="*/ 579834 w 697"/>
              <a:gd name="T27" fmla="*/ 584200 h 378"/>
              <a:gd name="T28" fmla="*/ 645318 w 697"/>
              <a:gd name="T29" fmla="*/ 519113 h 378"/>
              <a:gd name="T30" fmla="*/ 765571 w 697"/>
              <a:gd name="T31" fmla="*/ 539750 h 378"/>
              <a:gd name="T32" fmla="*/ 734615 w 697"/>
              <a:gd name="T33" fmla="*/ 465138 h 378"/>
              <a:gd name="T34" fmla="*/ 816768 w 697"/>
              <a:gd name="T35" fmla="*/ 457200 h 378"/>
              <a:gd name="T36" fmla="*/ 759618 w 697"/>
              <a:gd name="T37" fmla="*/ 371475 h 378"/>
              <a:gd name="T38" fmla="*/ 829865 w 697"/>
              <a:gd name="T39" fmla="*/ 320675 h 378"/>
              <a:gd name="T40" fmla="*/ 740568 w 697"/>
              <a:gd name="T41" fmla="*/ 269875 h 378"/>
              <a:gd name="T42" fmla="*/ 791765 w 697"/>
              <a:gd name="T43" fmla="*/ 193675 h 378"/>
              <a:gd name="T44" fmla="*/ 697706 w 697"/>
              <a:gd name="T45" fmla="*/ 190500 h 378"/>
              <a:gd name="T46" fmla="*/ 734615 w 697"/>
              <a:gd name="T47" fmla="*/ 101600 h 378"/>
              <a:gd name="T48" fmla="*/ 616743 w 697"/>
              <a:gd name="T49" fmla="*/ 115888 h 378"/>
              <a:gd name="T50" fmla="*/ 608409 w 697"/>
              <a:gd name="T51" fmla="*/ 26988 h 378"/>
              <a:gd name="T52" fmla="*/ 489347 w 697"/>
              <a:gd name="T53" fmla="*/ 65088 h 378"/>
              <a:gd name="T54" fmla="*/ 445293 w 697"/>
              <a:gd name="T55" fmla="*/ 0 h 378"/>
              <a:gd name="T56" fmla="*/ 369093 w 697"/>
              <a:gd name="T57" fmla="*/ 57150 h 378"/>
              <a:gd name="T58" fmla="*/ 295275 w 697"/>
              <a:gd name="T59" fmla="*/ 0 h 378"/>
              <a:gd name="T60" fmla="*/ 248840 w 697"/>
              <a:gd name="T61" fmla="*/ 88900 h 378"/>
              <a:gd name="T62" fmla="*/ 169069 w 697"/>
              <a:gd name="T63" fmla="*/ 42863 h 378"/>
              <a:gd name="T64" fmla="*/ 171450 w 697"/>
              <a:gd name="T65" fmla="*/ 120650 h 378"/>
              <a:gd name="T66" fmla="*/ 67866 w 697"/>
              <a:gd name="T67" fmla="*/ 96838 h 378"/>
              <a:gd name="T68" fmla="*/ 92869 w 697"/>
              <a:gd name="T69" fmla="*/ 177800 h 378"/>
              <a:gd name="T70" fmla="*/ 0 w 697"/>
              <a:gd name="T71" fmla="*/ 174625 h 378"/>
              <a:gd name="T72" fmla="*/ 73819 w 697"/>
              <a:gd name="T73" fmla="*/ 258763 h 37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97"/>
              <a:gd name="T112" fmla="*/ 0 h 378"/>
              <a:gd name="T113" fmla="*/ 697 w 697"/>
              <a:gd name="T114" fmla="*/ 378 h 378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97" h="378">
                <a:moveTo>
                  <a:pt x="62" y="163"/>
                </a:moveTo>
                <a:lnTo>
                  <a:pt x="5" y="178"/>
                </a:lnTo>
                <a:lnTo>
                  <a:pt x="72" y="199"/>
                </a:lnTo>
                <a:lnTo>
                  <a:pt x="18" y="245"/>
                </a:lnTo>
                <a:lnTo>
                  <a:pt x="90" y="266"/>
                </a:lnTo>
                <a:lnTo>
                  <a:pt x="49" y="311"/>
                </a:lnTo>
                <a:lnTo>
                  <a:pt x="142" y="319"/>
                </a:lnTo>
                <a:lnTo>
                  <a:pt x="155" y="370"/>
                </a:lnTo>
                <a:lnTo>
                  <a:pt x="235" y="352"/>
                </a:lnTo>
                <a:lnTo>
                  <a:pt x="294" y="378"/>
                </a:lnTo>
                <a:lnTo>
                  <a:pt x="340" y="352"/>
                </a:lnTo>
                <a:lnTo>
                  <a:pt x="385" y="378"/>
                </a:lnTo>
                <a:lnTo>
                  <a:pt x="426" y="347"/>
                </a:lnTo>
                <a:lnTo>
                  <a:pt x="487" y="368"/>
                </a:lnTo>
                <a:lnTo>
                  <a:pt x="542" y="327"/>
                </a:lnTo>
                <a:lnTo>
                  <a:pt x="643" y="340"/>
                </a:lnTo>
                <a:lnTo>
                  <a:pt x="617" y="293"/>
                </a:lnTo>
                <a:lnTo>
                  <a:pt x="686" y="288"/>
                </a:lnTo>
                <a:lnTo>
                  <a:pt x="638" y="234"/>
                </a:lnTo>
                <a:lnTo>
                  <a:pt x="697" y="202"/>
                </a:lnTo>
                <a:lnTo>
                  <a:pt x="622" y="170"/>
                </a:lnTo>
                <a:lnTo>
                  <a:pt x="665" y="122"/>
                </a:lnTo>
                <a:lnTo>
                  <a:pt x="586" y="120"/>
                </a:lnTo>
                <a:lnTo>
                  <a:pt x="617" y="64"/>
                </a:lnTo>
                <a:lnTo>
                  <a:pt x="518" y="73"/>
                </a:lnTo>
                <a:lnTo>
                  <a:pt x="511" y="17"/>
                </a:lnTo>
                <a:lnTo>
                  <a:pt x="411" y="41"/>
                </a:lnTo>
                <a:lnTo>
                  <a:pt x="374" y="0"/>
                </a:lnTo>
                <a:lnTo>
                  <a:pt x="310" y="36"/>
                </a:lnTo>
                <a:lnTo>
                  <a:pt x="248" y="0"/>
                </a:lnTo>
                <a:lnTo>
                  <a:pt x="209" y="56"/>
                </a:lnTo>
                <a:lnTo>
                  <a:pt x="142" y="27"/>
                </a:lnTo>
                <a:lnTo>
                  <a:pt x="144" y="76"/>
                </a:lnTo>
                <a:lnTo>
                  <a:pt x="57" y="61"/>
                </a:lnTo>
                <a:lnTo>
                  <a:pt x="78" y="112"/>
                </a:lnTo>
                <a:lnTo>
                  <a:pt x="0" y="110"/>
                </a:lnTo>
                <a:lnTo>
                  <a:pt x="62" y="163"/>
                </a:lnTo>
                <a:close/>
              </a:path>
            </a:pathLst>
          </a:custGeom>
          <a:solidFill>
            <a:srgbClr val="FFFF0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5" name="Rectangle 53"/>
          <p:cNvSpPr>
            <a:spLocks noChangeArrowheads="1"/>
          </p:cNvSpPr>
          <p:nvPr/>
        </p:nvSpPr>
        <p:spPr bwMode="auto">
          <a:xfrm>
            <a:off x="8350251" y="6235700"/>
            <a:ext cx="46234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Physics</a:t>
            </a:r>
            <a:endParaRPr lang="en-US" b="1"/>
          </a:p>
        </p:txBody>
      </p:sp>
      <p:grpSp>
        <p:nvGrpSpPr>
          <p:cNvPr id="37896" name="Group 56"/>
          <p:cNvGrpSpPr>
            <a:grpSpLocks/>
          </p:cNvGrpSpPr>
          <p:nvPr/>
        </p:nvGrpSpPr>
        <p:grpSpPr bwMode="auto">
          <a:xfrm>
            <a:off x="9495366" y="2381251"/>
            <a:ext cx="1194389" cy="771525"/>
            <a:chOff x="3160" y="1100"/>
            <a:chExt cx="753" cy="641"/>
          </a:xfrm>
        </p:grpSpPr>
        <p:sp>
          <p:nvSpPr>
            <p:cNvPr id="37928" name="Rectangle 57"/>
            <p:cNvSpPr>
              <a:spLocks noChangeArrowheads="1"/>
            </p:cNvSpPr>
            <p:nvPr/>
          </p:nvSpPr>
          <p:spPr bwMode="auto">
            <a:xfrm>
              <a:off x="3160" y="1255"/>
              <a:ext cx="753" cy="486"/>
            </a:xfrm>
            <a:prstGeom prst="rect">
              <a:avLst/>
            </a:prstGeom>
            <a:solidFill>
              <a:srgbClr val="EFEFE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29" name="Rectangle 58"/>
            <p:cNvSpPr>
              <a:spLocks noChangeArrowheads="1"/>
            </p:cNvSpPr>
            <p:nvPr/>
          </p:nvSpPr>
          <p:spPr bwMode="auto">
            <a:xfrm>
              <a:off x="3390" y="1372"/>
              <a:ext cx="275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A0"/>
                  </a:solidFill>
                </a:rPr>
                <a:t>Virtual</a:t>
              </a:r>
              <a:endParaRPr lang="en-US" b="1"/>
            </a:p>
          </p:txBody>
        </p:sp>
        <p:sp>
          <p:nvSpPr>
            <p:cNvPr id="37930" name="Rectangle 59"/>
            <p:cNvSpPr>
              <a:spLocks noChangeArrowheads="1"/>
            </p:cNvSpPr>
            <p:nvPr/>
          </p:nvSpPr>
          <p:spPr bwMode="auto">
            <a:xfrm>
              <a:off x="3348" y="1503"/>
              <a:ext cx="350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A0"/>
                  </a:solidFill>
                </a:rPr>
                <a:t>Machine</a:t>
              </a:r>
              <a:endParaRPr lang="en-US" b="1"/>
            </a:p>
          </p:txBody>
        </p:sp>
        <p:sp>
          <p:nvSpPr>
            <p:cNvPr id="37931" name="Rectangle 60"/>
            <p:cNvSpPr>
              <a:spLocks noChangeArrowheads="1"/>
            </p:cNvSpPr>
            <p:nvPr/>
          </p:nvSpPr>
          <p:spPr bwMode="auto">
            <a:xfrm>
              <a:off x="3160" y="1100"/>
              <a:ext cx="753" cy="155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32" name="Rectangle 61"/>
            <p:cNvSpPr>
              <a:spLocks noChangeArrowheads="1"/>
            </p:cNvSpPr>
            <p:nvPr/>
          </p:nvSpPr>
          <p:spPr bwMode="auto">
            <a:xfrm>
              <a:off x="3220" y="1126"/>
              <a:ext cx="581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</a:rPr>
                <a:t>abstract interface</a:t>
              </a:r>
              <a:endParaRPr lang="en-US" b="1"/>
            </a:p>
          </p:txBody>
        </p:sp>
      </p:grpSp>
      <p:grpSp>
        <p:nvGrpSpPr>
          <p:cNvPr id="37897" name="Group 67"/>
          <p:cNvGrpSpPr>
            <a:grpSpLocks/>
          </p:cNvGrpSpPr>
          <p:nvPr/>
        </p:nvGrpSpPr>
        <p:grpSpPr bwMode="auto">
          <a:xfrm>
            <a:off x="9508067" y="4159251"/>
            <a:ext cx="1194798" cy="785813"/>
            <a:chOff x="4723" y="1421"/>
            <a:chExt cx="752" cy="641"/>
          </a:xfrm>
        </p:grpSpPr>
        <p:sp>
          <p:nvSpPr>
            <p:cNvPr id="37923" name="Rectangle 68"/>
            <p:cNvSpPr>
              <a:spLocks noChangeArrowheads="1"/>
            </p:cNvSpPr>
            <p:nvPr/>
          </p:nvSpPr>
          <p:spPr bwMode="auto">
            <a:xfrm>
              <a:off x="4723" y="1575"/>
              <a:ext cx="752" cy="487"/>
            </a:xfrm>
            <a:prstGeom prst="rect">
              <a:avLst/>
            </a:prstGeom>
            <a:solidFill>
              <a:srgbClr val="EFEFE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24" name="Rectangle 69"/>
            <p:cNvSpPr>
              <a:spLocks noChangeArrowheads="1"/>
            </p:cNvSpPr>
            <p:nvPr/>
          </p:nvSpPr>
          <p:spPr bwMode="auto">
            <a:xfrm>
              <a:off x="4879" y="1692"/>
              <a:ext cx="387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A0"/>
                  </a:solidFill>
                </a:rPr>
                <a:t>Assembly</a:t>
              </a:r>
              <a:endParaRPr lang="en-US" b="1"/>
            </a:p>
          </p:txBody>
        </p:sp>
        <p:sp>
          <p:nvSpPr>
            <p:cNvPr id="37925" name="Rectangle 70"/>
            <p:cNvSpPr>
              <a:spLocks noChangeArrowheads="1"/>
            </p:cNvSpPr>
            <p:nvPr/>
          </p:nvSpPr>
          <p:spPr bwMode="auto">
            <a:xfrm>
              <a:off x="4878" y="1824"/>
              <a:ext cx="381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A0"/>
                  </a:solidFill>
                </a:rPr>
                <a:t>Language</a:t>
              </a:r>
              <a:endParaRPr lang="en-US" b="1"/>
            </a:p>
          </p:txBody>
        </p:sp>
        <p:sp>
          <p:nvSpPr>
            <p:cNvPr id="37926" name="Rectangle 71"/>
            <p:cNvSpPr>
              <a:spLocks noChangeArrowheads="1"/>
            </p:cNvSpPr>
            <p:nvPr/>
          </p:nvSpPr>
          <p:spPr bwMode="auto">
            <a:xfrm>
              <a:off x="4723" y="1421"/>
              <a:ext cx="752" cy="154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27" name="Rectangle 72"/>
            <p:cNvSpPr>
              <a:spLocks noChangeArrowheads="1"/>
            </p:cNvSpPr>
            <p:nvPr/>
          </p:nvSpPr>
          <p:spPr bwMode="auto">
            <a:xfrm>
              <a:off x="4783" y="1447"/>
              <a:ext cx="580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</a:rPr>
                <a:t>abstract interface</a:t>
              </a:r>
              <a:endParaRPr lang="en-US" b="1"/>
            </a:p>
          </p:txBody>
        </p:sp>
      </p:grpSp>
      <p:grpSp>
        <p:nvGrpSpPr>
          <p:cNvPr id="37898" name="Group 78"/>
          <p:cNvGrpSpPr>
            <a:grpSpLocks/>
          </p:cNvGrpSpPr>
          <p:nvPr/>
        </p:nvGrpSpPr>
        <p:grpSpPr bwMode="auto">
          <a:xfrm>
            <a:off x="9508067" y="3235325"/>
            <a:ext cx="1194889" cy="827088"/>
            <a:chOff x="480" y="2400"/>
            <a:chExt cx="753" cy="641"/>
          </a:xfrm>
        </p:grpSpPr>
        <p:sp>
          <p:nvSpPr>
            <p:cNvPr id="37918" name="Rectangle 79"/>
            <p:cNvSpPr>
              <a:spLocks noChangeArrowheads="1"/>
            </p:cNvSpPr>
            <p:nvPr/>
          </p:nvSpPr>
          <p:spPr bwMode="auto">
            <a:xfrm>
              <a:off x="480" y="2556"/>
              <a:ext cx="753" cy="485"/>
            </a:xfrm>
            <a:prstGeom prst="rect">
              <a:avLst/>
            </a:prstGeom>
            <a:solidFill>
              <a:srgbClr val="EFEFE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19" name="Rectangle 80"/>
            <p:cNvSpPr>
              <a:spLocks noChangeArrowheads="1"/>
            </p:cNvSpPr>
            <p:nvPr/>
          </p:nvSpPr>
          <p:spPr bwMode="auto">
            <a:xfrm>
              <a:off x="668" y="2672"/>
              <a:ext cx="350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A0"/>
                  </a:solidFill>
                </a:rPr>
                <a:t>Machine</a:t>
              </a:r>
              <a:endParaRPr lang="en-US" b="1"/>
            </a:p>
          </p:txBody>
        </p:sp>
        <p:sp>
          <p:nvSpPr>
            <p:cNvPr id="37920" name="Rectangle 81"/>
            <p:cNvSpPr>
              <a:spLocks noChangeArrowheads="1"/>
            </p:cNvSpPr>
            <p:nvPr/>
          </p:nvSpPr>
          <p:spPr bwMode="auto">
            <a:xfrm>
              <a:off x="635" y="2803"/>
              <a:ext cx="382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A0"/>
                  </a:solidFill>
                </a:rPr>
                <a:t>Language</a:t>
              </a:r>
              <a:endParaRPr lang="en-US" b="1"/>
            </a:p>
          </p:txBody>
        </p:sp>
        <p:sp>
          <p:nvSpPr>
            <p:cNvPr id="37921" name="Rectangle 82"/>
            <p:cNvSpPr>
              <a:spLocks noChangeArrowheads="1"/>
            </p:cNvSpPr>
            <p:nvPr/>
          </p:nvSpPr>
          <p:spPr bwMode="auto">
            <a:xfrm>
              <a:off x="480" y="2400"/>
              <a:ext cx="753" cy="15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22" name="Rectangle 83"/>
            <p:cNvSpPr>
              <a:spLocks noChangeArrowheads="1"/>
            </p:cNvSpPr>
            <p:nvPr/>
          </p:nvSpPr>
          <p:spPr bwMode="auto">
            <a:xfrm>
              <a:off x="541" y="2428"/>
              <a:ext cx="580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</a:rPr>
                <a:t>abstract interface</a:t>
              </a:r>
              <a:endParaRPr lang="en-US" b="1"/>
            </a:p>
          </p:txBody>
        </p:sp>
      </p:grpSp>
      <p:grpSp>
        <p:nvGrpSpPr>
          <p:cNvPr id="37899" name="Group 84"/>
          <p:cNvGrpSpPr>
            <a:grpSpLocks/>
          </p:cNvGrpSpPr>
          <p:nvPr/>
        </p:nvGrpSpPr>
        <p:grpSpPr bwMode="auto">
          <a:xfrm>
            <a:off x="9499601" y="5043488"/>
            <a:ext cx="1193209" cy="785812"/>
            <a:chOff x="1984" y="2721"/>
            <a:chExt cx="751" cy="641"/>
          </a:xfrm>
        </p:grpSpPr>
        <p:sp>
          <p:nvSpPr>
            <p:cNvPr id="37913" name="Rectangle 85"/>
            <p:cNvSpPr>
              <a:spLocks noChangeArrowheads="1"/>
            </p:cNvSpPr>
            <p:nvPr/>
          </p:nvSpPr>
          <p:spPr bwMode="auto">
            <a:xfrm>
              <a:off x="1984" y="2877"/>
              <a:ext cx="751" cy="485"/>
            </a:xfrm>
            <a:prstGeom prst="rect">
              <a:avLst/>
            </a:prstGeom>
            <a:solidFill>
              <a:srgbClr val="EFEFE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14" name="Rectangle 86"/>
            <p:cNvSpPr>
              <a:spLocks noChangeArrowheads="1"/>
            </p:cNvSpPr>
            <p:nvPr/>
          </p:nvSpPr>
          <p:spPr bwMode="auto">
            <a:xfrm>
              <a:off x="2144" y="2992"/>
              <a:ext cx="398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A0"/>
                  </a:solidFill>
                </a:rPr>
                <a:t>Hardware</a:t>
              </a:r>
              <a:endParaRPr lang="en-US" b="1"/>
            </a:p>
          </p:txBody>
        </p:sp>
        <p:sp>
          <p:nvSpPr>
            <p:cNvPr id="37915" name="Rectangle 87"/>
            <p:cNvSpPr>
              <a:spLocks noChangeArrowheads="1"/>
            </p:cNvSpPr>
            <p:nvPr/>
          </p:nvSpPr>
          <p:spPr bwMode="auto">
            <a:xfrm>
              <a:off x="2169" y="3124"/>
              <a:ext cx="350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A0"/>
                  </a:solidFill>
                </a:rPr>
                <a:t>Platform</a:t>
              </a:r>
              <a:endParaRPr lang="en-US" b="1"/>
            </a:p>
          </p:txBody>
        </p:sp>
        <p:sp>
          <p:nvSpPr>
            <p:cNvPr id="37916" name="Rectangle 88"/>
            <p:cNvSpPr>
              <a:spLocks noChangeArrowheads="1"/>
            </p:cNvSpPr>
            <p:nvPr/>
          </p:nvSpPr>
          <p:spPr bwMode="auto">
            <a:xfrm>
              <a:off x="1984" y="2721"/>
              <a:ext cx="751" cy="15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17" name="Rectangle 89"/>
            <p:cNvSpPr>
              <a:spLocks noChangeArrowheads="1"/>
            </p:cNvSpPr>
            <p:nvPr/>
          </p:nvSpPr>
          <p:spPr bwMode="auto">
            <a:xfrm>
              <a:off x="2044" y="2747"/>
              <a:ext cx="580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</a:rPr>
                <a:t>abstract interface</a:t>
              </a:r>
              <a:endParaRPr lang="en-US" b="1"/>
            </a:p>
          </p:txBody>
        </p:sp>
      </p:grpSp>
      <p:grpSp>
        <p:nvGrpSpPr>
          <p:cNvPr id="37900" name="Group 90"/>
          <p:cNvGrpSpPr>
            <a:grpSpLocks/>
          </p:cNvGrpSpPr>
          <p:nvPr/>
        </p:nvGrpSpPr>
        <p:grpSpPr bwMode="auto">
          <a:xfrm>
            <a:off x="9510184" y="5922963"/>
            <a:ext cx="1194389" cy="754062"/>
            <a:chOff x="3480" y="3041"/>
            <a:chExt cx="753" cy="641"/>
          </a:xfrm>
        </p:grpSpPr>
        <p:sp>
          <p:nvSpPr>
            <p:cNvPr id="37908" name="Rectangle 91"/>
            <p:cNvSpPr>
              <a:spLocks noChangeArrowheads="1"/>
            </p:cNvSpPr>
            <p:nvPr/>
          </p:nvSpPr>
          <p:spPr bwMode="auto">
            <a:xfrm>
              <a:off x="3480" y="3197"/>
              <a:ext cx="753" cy="485"/>
            </a:xfrm>
            <a:prstGeom prst="rect">
              <a:avLst/>
            </a:prstGeom>
            <a:solidFill>
              <a:srgbClr val="EFEFE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9" name="Rectangle 92"/>
            <p:cNvSpPr>
              <a:spLocks noChangeArrowheads="1"/>
            </p:cNvSpPr>
            <p:nvPr/>
          </p:nvSpPr>
          <p:spPr bwMode="auto">
            <a:xfrm>
              <a:off x="3677" y="3313"/>
              <a:ext cx="308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A0"/>
                  </a:solidFill>
                </a:rPr>
                <a:t>Chips &amp;</a:t>
              </a:r>
              <a:endParaRPr lang="en-US" b="1"/>
            </a:p>
          </p:txBody>
        </p:sp>
        <p:sp>
          <p:nvSpPr>
            <p:cNvPr id="37910" name="Rectangle 93"/>
            <p:cNvSpPr>
              <a:spLocks noChangeArrowheads="1"/>
            </p:cNvSpPr>
            <p:nvPr/>
          </p:nvSpPr>
          <p:spPr bwMode="auto">
            <a:xfrm>
              <a:off x="3588" y="3444"/>
              <a:ext cx="456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A0"/>
                  </a:solidFill>
                </a:rPr>
                <a:t>Logic Gates</a:t>
              </a:r>
              <a:endParaRPr lang="en-US" b="1"/>
            </a:p>
          </p:txBody>
        </p:sp>
        <p:sp>
          <p:nvSpPr>
            <p:cNvPr id="37911" name="Rectangle 94"/>
            <p:cNvSpPr>
              <a:spLocks noChangeArrowheads="1"/>
            </p:cNvSpPr>
            <p:nvPr/>
          </p:nvSpPr>
          <p:spPr bwMode="auto">
            <a:xfrm>
              <a:off x="3480" y="3041"/>
              <a:ext cx="753" cy="15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12" name="Rectangle 95"/>
            <p:cNvSpPr>
              <a:spLocks noChangeArrowheads="1"/>
            </p:cNvSpPr>
            <p:nvPr/>
          </p:nvSpPr>
          <p:spPr bwMode="auto">
            <a:xfrm>
              <a:off x="3540" y="3067"/>
              <a:ext cx="581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</a:rPr>
                <a:t>abstract interface</a:t>
              </a:r>
              <a:endParaRPr lang="en-US" b="1"/>
            </a:p>
          </p:txBody>
        </p:sp>
      </p:grpSp>
      <p:sp>
        <p:nvSpPr>
          <p:cNvPr id="37901" name="Freeform 97"/>
          <p:cNvSpPr>
            <a:spLocks/>
          </p:cNvSpPr>
          <p:nvPr/>
        </p:nvSpPr>
        <p:spPr bwMode="auto">
          <a:xfrm>
            <a:off x="10850033" y="1541463"/>
            <a:ext cx="1187451" cy="704850"/>
          </a:xfrm>
          <a:custGeom>
            <a:avLst/>
            <a:gdLst>
              <a:gd name="T0" fmla="*/ 79772 w 748"/>
              <a:gd name="T1" fmla="*/ 301625 h 444"/>
              <a:gd name="T2" fmla="*/ 8334 w 748"/>
              <a:gd name="T3" fmla="*/ 331788 h 444"/>
              <a:gd name="T4" fmla="*/ 94059 w 748"/>
              <a:gd name="T5" fmla="*/ 369888 h 444"/>
              <a:gd name="T6" fmla="*/ 23813 w 748"/>
              <a:gd name="T7" fmla="*/ 455613 h 444"/>
              <a:gd name="T8" fmla="*/ 115491 w 748"/>
              <a:gd name="T9" fmla="*/ 495300 h 444"/>
              <a:gd name="T10" fmla="*/ 63103 w 748"/>
              <a:gd name="T11" fmla="*/ 581025 h 444"/>
              <a:gd name="T12" fmla="*/ 180975 w 748"/>
              <a:gd name="T13" fmla="*/ 595313 h 444"/>
              <a:gd name="T14" fmla="*/ 198834 w 748"/>
              <a:gd name="T15" fmla="*/ 690563 h 444"/>
              <a:gd name="T16" fmla="*/ 302419 w 748"/>
              <a:gd name="T17" fmla="*/ 654050 h 444"/>
              <a:gd name="T18" fmla="*/ 376238 w 748"/>
              <a:gd name="T19" fmla="*/ 704850 h 444"/>
              <a:gd name="T20" fmla="*/ 434578 w 748"/>
              <a:gd name="T21" fmla="*/ 657225 h 444"/>
              <a:gd name="T22" fmla="*/ 494110 w 748"/>
              <a:gd name="T23" fmla="*/ 704850 h 444"/>
              <a:gd name="T24" fmla="*/ 545307 w 748"/>
              <a:gd name="T25" fmla="*/ 649288 h 444"/>
              <a:gd name="T26" fmla="*/ 622697 w 748"/>
              <a:gd name="T27" fmla="*/ 685800 h 444"/>
              <a:gd name="T28" fmla="*/ 692944 w 748"/>
              <a:gd name="T29" fmla="*/ 609600 h 444"/>
              <a:gd name="T30" fmla="*/ 821532 w 748"/>
              <a:gd name="T31" fmla="*/ 633413 h 444"/>
              <a:gd name="T32" fmla="*/ 788194 w 748"/>
              <a:gd name="T33" fmla="*/ 544513 h 444"/>
              <a:gd name="T34" fmla="*/ 877491 w 748"/>
              <a:gd name="T35" fmla="*/ 536575 h 444"/>
              <a:gd name="T36" fmla="*/ 816769 w 748"/>
              <a:gd name="T37" fmla="*/ 434975 h 444"/>
              <a:gd name="T38" fmla="*/ 890588 w 748"/>
              <a:gd name="T39" fmla="*/ 377825 h 444"/>
              <a:gd name="T40" fmla="*/ 795338 w 748"/>
              <a:gd name="T41" fmla="*/ 315913 h 444"/>
              <a:gd name="T42" fmla="*/ 850107 w 748"/>
              <a:gd name="T43" fmla="*/ 227013 h 444"/>
              <a:gd name="T44" fmla="*/ 748904 w 748"/>
              <a:gd name="T45" fmla="*/ 223838 h 444"/>
              <a:gd name="T46" fmla="*/ 788194 w 748"/>
              <a:gd name="T47" fmla="*/ 122238 h 444"/>
              <a:gd name="T48" fmla="*/ 661988 w 748"/>
              <a:gd name="T49" fmla="*/ 134938 h 444"/>
              <a:gd name="T50" fmla="*/ 653653 w 748"/>
              <a:gd name="T51" fmla="*/ 28575 h 444"/>
              <a:gd name="T52" fmla="*/ 525066 w 748"/>
              <a:gd name="T53" fmla="*/ 74613 h 444"/>
              <a:gd name="T54" fmla="*/ 478632 w 748"/>
              <a:gd name="T55" fmla="*/ 0 h 444"/>
              <a:gd name="T56" fmla="*/ 397669 w 748"/>
              <a:gd name="T57" fmla="*/ 69850 h 444"/>
              <a:gd name="T58" fmla="*/ 317897 w 748"/>
              <a:gd name="T59" fmla="*/ 0 h 444"/>
              <a:gd name="T60" fmla="*/ 269081 w 748"/>
              <a:gd name="T61" fmla="*/ 104775 h 444"/>
              <a:gd name="T62" fmla="*/ 183356 w 748"/>
              <a:gd name="T63" fmla="*/ 49213 h 444"/>
              <a:gd name="T64" fmla="*/ 185738 w 748"/>
              <a:gd name="T65" fmla="*/ 141288 h 444"/>
              <a:gd name="T66" fmla="*/ 75009 w 748"/>
              <a:gd name="T67" fmla="*/ 114300 h 444"/>
              <a:gd name="T68" fmla="*/ 101203 w 748"/>
              <a:gd name="T69" fmla="*/ 207963 h 444"/>
              <a:gd name="T70" fmla="*/ 0 w 748"/>
              <a:gd name="T71" fmla="*/ 206375 h 444"/>
              <a:gd name="T72" fmla="*/ 79772 w 748"/>
              <a:gd name="T73" fmla="*/ 301625 h 44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748"/>
              <a:gd name="T112" fmla="*/ 0 h 444"/>
              <a:gd name="T113" fmla="*/ 748 w 748"/>
              <a:gd name="T114" fmla="*/ 444 h 444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748" h="444">
                <a:moveTo>
                  <a:pt x="67" y="190"/>
                </a:moveTo>
                <a:lnTo>
                  <a:pt x="7" y="209"/>
                </a:lnTo>
                <a:lnTo>
                  <a:pt x="79" y="233"/>
                </a:lnTo>
                <a:lnTo>
                  <a:pt x="20" y="287"/>
                </a:lnTo>
                <a:lnTo>
                  <a:pt x="97" y="312"/>
                </a:lnTo>
                <a:lnTo>
                  <a:pt x="53" y="366"/>
                </a:lnTo>
                <a:lnTo>
                  <a:pt x="152" y="375"/>
                </a:lnTo>
                <a:lnTo>
                  <a:pt x="167" y="435"/>
                </a:lnTo>
                <a:lnTo>
                  <a:pt x="254" y="412"/>
                </a:lnTo>
                <a:lnTo>
                  <a:pt x="316" y="444"/>
                </a:lnTo>
                <a:lnTo>
                  <a:pt x="365" y="414"/>
                </a:lnTo>
                <a:lnTo>
                  <a:pt x="415" y="444"/>
                </a:lnTo>
                <a:lnTo>
                  <a:pt x="458" y="409"/>
                </a:lnTo>
                <a:lnTo>
                  <a:pt x="523" y="432"/>
                </a:lnTo>
                <a:lnTo>
                  <a:pt x="582" y="384"/>
                </a:lnTo>
                <a:lnTo>
                  <a:pt x="690" y="399"/>
                </a:lnTo>
                <a:lnTo>
                  <a:pt x="662" y="343"/>
                </a:lnTo>
                <a:lnTo>
                  <a:pt x="737" y="338"/>
                </a:lnTo>
                <a:lnTo>
                  <a:pt x="686" y="274"/>
                </a:lnTo>
                <a:lnTo>
                  <a:pt x="748" y="238"/>
                </a:lnTo>
                <a:lnTo>
                  <a:pt x="668" y="199"/>
                </a:lnTo>
                <a:lnTo>
                  <a:pt x="714" y="143"/>
                </a:lnTo>
                <a:lnTo>
                  <a:pt x="629" y="141"/>
                </a:lnTo>
                <a:lnTo>
                  <a:pt x="662" y="77"/>
                </a:lnTo>
                <a:lnTo>
                  <a:pt x="556" y="85"/>
                </a:lnTo>
                <a:lnTo>
                  <a:pt x="549" y="18"/>
                </a:lnTo>
                <a:lnTo>
                  <a:pt x="441" y="47"/>
                </a:lnTo>
                <a:lnTo>
                  <a:pt x="402" y="0"/>
                </a:lnTo>
                <a:lnTo>
                  <a:pt x="334" y="44"/>
                </a:lnTo>
                <a:lnTo>
                  <a:pt x="267" y="0"/>
                </a:lnTo>
                <a:lnTo>
                  <a:pt x="226" y="66"/>
                </a:lnTo>
                <a:lnTo>
                  <a:pt x="154" y="31"/>
                </a:lnTo>
                <a:lnTo>
                  <a:pt x="156" y="89"/>
                </a:lnTo>
                <a:lnTo>
                  <a:pt x="63" y="72"/>
                </a:lnTo>
                <a:lnTo>
                  <a:pt x="85" y="131"/>
                </a:lnTo>
                <a:lnTo>
                  <a:pt x="0" y="130"/>
                </a:lnTo>
                <a:lnTo>
                  <a:pt x="67" y="19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2" name="Freeform 98"/>
          <p:cNvSpPr>
            <a:spLocks/>
          </p:cNvSpPr>
          <p:nvPr/>
        </p:nvSpPr>
        <p:spPr bwMode="auto">
          <a:xfrm>
            <a:off x="10850033" y="1541463"/>
            <a:ext cx="1187451" cy="704850"/>
          </a:xfrm>
          <a:custGeom>
            <a:avLst/>
            <a:gdLst>
              <a:gd name="T0" fmla="*/ 79772 w 748"/>
              <a:gd name="T1" fmla="*/ 301625 h 444"/>
              <a:gd name="T2" fmla="*/ 8334 w 748"/>
              <a:gd name="T3" fmla="*/ 331788 h 444"/>
              <a:gd name="T4" fmla="*/ 94059 w 748"/>
              <a:gd name="T5" fmla="*/ 369888 h 444"/>
              <a:gd name="T6" fmla="*/ 23813 w 748"/>
              <a:gd name="T7" fmla="*/ 455613 h 444"/>
              <a:gd name="T8" fmla="*/ 115491 w 748"/>
              <a:gd name="T9" fmla="*/ 495300 h 444"/>
              <a:gd name="T10" fmla="*/ 63103 w 748"/>
              <a:gd name="T11" fmla="*/ 581025 h 444"/>
              <a:gd name="T12" fmla="*/ 180975 w 748"/>
              <a:gd name="T13" fmla="*/ 595313 h 444"/>
              <a:gd name="T14" fmla="*/ 198834 w 748"/>
              <a:gd name="T15" fmla="*/ 690563 h 444"/>
              <a:gd name="T16" fmla="*/ 302419 w 748"/>
              <a:gd name="T17" fmla="*/ 654050 h 444"/>
              <a:gd name="T18" fmla="*/ 376238 w 748"/>
              <a:gd name="T19" fmla="*/ 704850 h 444"/>
              <a:gd name="T20" fmla="*/ 434578 w 748"/>
              <a:gd name="T21" fmla="*/ 657225 h 444"/>
              <a:gd name="T22" fmla="*/ 494110 w 748"/>
              <a:gd name="T23" fmla="*/ 704850 h 444"/>
              <a:gd name="T24" fmla="*/ 545307 w 748"/>
              <a:gd name="T25" fmla="*/ 649288 h 444"/>
              <a:gd name="T26" fmla="*/ 622697 w 748"/>
              <a:gd name="T27" fmla="*/ 685800 h 444"/>
              <a:gd name="T28" fmla="*/ 692944 w 748"/>
              <a:gd name="T29" fmla="*/ 609600 h 444"/>
              <a:gd name="T30" fmla="*/ 821532 w 748"/>
              <a:gd name="T31" fmla="*/ 633413 h 444"/>
              <a:gd name="T32" fmla="*/ 788194 w 748"/>
              <a:gd name="T33" fmla="*/ 544513 h 444"/>
              <a:gd name="T34" fmla="*/ 877491 w 748"/>
              <a:gd name="T35" fmla="*/ 536575 h 444"/>
              <a:gd name="T36" fmla="*/ 816769 w 748"/>
              <a:gd name="T37" fmla="*/ 434975 h 444"/>
              <a:gd name="T38" fmla="*/ 890588 w 748"/>
              <a:gd name="T39" fmla="*/ 377825 h 444"/>
              <a:gd name="T40" fmla="*/ 795338 w 748"/>
              <a:gd name="T41" fmla="*/ 315913 h 444"/>
              <a:gd name="T42" fmla="*/ 850107 w 748"/>
              <a:gd name="T43" fmla="*/ 227013 h 444"/>
              <a:gd name="T44" fmla="*/ 748904 w 748"/>
              <a:gd name="T45" fmla="*/ 223838 h 444"/>
              <a:gd name="T46" fmla="*/ 788194 w 748"/>
              <a:gd name="T47" fmla="*/ 122238 h 444"/>
              <a:gd name="T48" fmla="*/ 661988 w 748"/>
              <a:gd name="T49" fmla="*/ 134938 h 444"/>
              <a:gd name="T50" fmla="*/ 653653 w 748"/>
              <a:gd name="T51" fmla="*/ 28575 h 444"/>
              <a:gd name="T52" fmla="*/ 525066 w 748"/>
              <a:gd name="T53" fmla="*/ 74613 h 444"/>
              <a:gd name="T54" fmla="*/ 478632 w 748"/>
              <a:gd name="T55" fmla="*/ 0 h 444"/>
              <a:gd name="T56" fmla="*/ 397669 w 748"/>
              <a:gd name="T57" fmla="*/ 69850 h 444"/>
              <a:gd name="T58" fmla="*/ 317897 w 748"/>
              <a:gd name="T59" fmla="*/ 0 h 444"/>
              <a:gd name="T60" fmla="*/ 269081 w 748"/>
              <a:gd name="T61" fmla="*/ 104775 h 444"/>
              <a:gd name="T62" fmla="*/ 183356 w 748"/>
              <a:gd name="T63" fmla="*/ 49213 h 444"/>
              <a:gd name="T64" fmla="*/ 185738 w 748"/>
              <a:gd name="T65" fmla="*/ 141288 h 444"/>
              <a:gd name="T66" fmla="*/ 75009 w 748"/>
              <a:gd name="T67" fmla="*/ 114300 h 444"/>
              <a:gd name="T68" fmla="*/ 101203 w 748"/>
              <a:gd name="T69" fmla="*/ 207963 h 444"/>
              <a:gd name="T70" fmla="*/ 0 w 748"/>
              <a:gd name="T71" fmla="*/ 206375 h 444"/>
              <a:gd name="T72" fmla="*/ 79772 w 748"/>
              <a:gd name="T73" fmla="*/ 301625 h 44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748"/>
              <a:gd name="T112" fmla="*/ 0 h 444"/>
              <a:gd name="T113" fmla="*/ 748 w 748"/>
              <a:gd name="T114" fmla="*/ 444 h 444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748" h="444">
                <a:moveTo>
                  <a:pt x="67" y="190"/>
                </a:moveTo>
                <a:lnTo>
                  <a:pt x="7" y="209"/>
                </a:lnTo>
                <a:lnTo>
                  <a:pt x="79" y="233"/>
                </a:lnTo>
                <a:lnTo>
                  <a:pt x="20" y="287"/>
                </a:lnTo>
                <a:lnTo>
                  <a:pt x="97" y="312"/>
                </a:lnTo>
                <a:lnTo>
                  <a:pt x="53" y="366"/>
                </a:lnTo>
                <a:lnTo>
                  <a:pt x="152" y="375"/>
                </a:lnTo>
                <a:lnTo>
                  <a:pt x="167" y="435"/>
                </a:lnTo>
                <a:lnTo>
                  <a:pt x="254" y="412"/>
                </a:lnTo>
                <a:lnTo>
                  <a:pt x="316" y="444"/>
                </a:lnTo>
                <a:lnTo>
                  <a:pt x="365" y="414"/>
                </a:lnTo>
                <a:lnTo>
                  <a:pt x="415" y="444"/>
                </a:lnTo>
                <a:lnTo>
                  <a:pt x="458" y="409"/>
                </a:lnTo>
                <a:lnTo>
                  <a:pt x="523" y="432"/>
                </a:lnTo>
                <a:lnTo>
                  <a:pt x="582" y="384"/>
                </a:lnTo>
                <a:lnTo>
                  <a:pt x="690" y="399"/>
                </a:lnTo>
                <a:lnTo>
                  <a:pt x="662" y="343"/>
                </a:lnTo>
                <a:lnTo>
                  <a:pt x="737" y="338"/>
                </a:lnTo>
                <a:lnTo>
                  <a:pt x="686" y="274"/>
                </a:lnTo>
                <a:lnTo>
                  <a:pt x="748" y="238"/>
                </a:lnTo>
                <a:lnTo>
                  <a:pt x="668" y="199"/>
                </a:lnTo>
                <a:lnTo>
                  <a:pt x="714" y="143"/>
                </a:lnTo>
                <a:lnTo>
                  <a:pt x="629" y="141"/>
                </a:lnTo>
                <a:lnTo>
                  <a:pt x="662" y="77"/>
                </a:lnTo>
                <a:lnTo>
                  <a:pt x="556" y="85"/>
                </a:lnTo>
                <a:lnTo>
                  <a:pt x="549" y="18"/>
                </a:lnTo>
                <a:lnTo>
                  <a:pt x="441" y="47"/>
                </a:lnTo>
                <a:lnTo>
                  <a:pt x="402" y="0"/>
                </a:lnTo>
                <a:lnTo>
                  <a:pt x="334" y="44"/>
                </a:lnTo>
                <a:lnTo>
                  <a:pt x="267" y="0"/>
                </a:lnTo>
                <a:lnTo>
                  <a:pt x="226" y="66"/>
                </a:lnTo>
                <a:lnTo>
                  <a:pt x="154" y="31"/>
                </a:lnTo>
                <a:lnTo>
                  <a:pt x="156" y="89"/>
                </a:lnTo>
                <a:lnTo>
                  <a:pt x="63" y="72"/>
                </a:lnTo>
                <a:lnTo>
                  <a:pt x="85" y="131"/>
                </a:lnTo>
                <a:lnTo>
                  <a:pt x="0" y="130"/>
                </a:lnTo>
                <a:lnTo>
                  <a:pt x="67" y="190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3" name="Freeform 99"/>
          <p:cNvSpPr>
            <a:spLocks/>
          </p:cNvSpPr>
          <p:nvPr/>
        </p:nvSpPr>
        <p:spPr bwMode="auto">
          <a:xfrm>
            <a:off x="10759018" y="1447800"/>
            <a:ext cx="1189567" cy="706438"/>
          </a:xfrm>
          <a:custGeom>
            <a:avLst/>
            <a:gdLst>
              <a:gd name="T0" fmla="*/ 79772 w 748"/>
              <a:gd name="T1" fmla="*/ 304800 h 445"/>
              <a:gd name="T2" fmla="*/ 5953 w 748"/>
              <a:gd name="T3" fmla="*/ 333375 h 445"/>
              <a:gd name="T4" fmla="*/ 91678 w 748"/>
              <a:gd name="T5" fmla="*/ 373063 h 445"/>
              <a:gd name="T6" fmla="*/ 21431 w 748"/>
              <a:gd name="T7" fmla="*/ 458788 h 445"/>
              <a:gd name="T8" fmla="*/ 115491 w 748"/>
              <a:gd name="T9" fmla="*/ 498475 h 445"/>
              <a:gd name="T10" fmla="*/ 63103 w 748"/>
              <a:gd name="T11" fmla="*/ 581025 h 445"/>
              <a:gd name="T12" fmla="*/ 180975 w 748"/>
              <a:gd name="T13" fmla="*/ 596900 h 445"/>
              <a:gd name="T14" fmla="*/ 198834 w 748"/>
              <a:gd name="T15" fmla="*/ 693738 h 445"/>
              <a:gd name="T16" fmla="*/ 300038 w 748"/>
              <a:gd name="T17" fmla="*/ 657225 h 445"/>
              <a:gd name="T18" fmla="*/ 376238 w 748"/>
              <a:gd name="T19" fmla="*/ 706438 h 445"/>
              <a:gd name="T20" fmla="*/ 432197 w 748"/>
              <a:gd name="T21" fmla="*/ 658813 h 445"/>
              <a:gd name="T22" fmla="*/ 491728 w 748"/>
              <a:gd name="T23" fmla="*/ 706438 h 445"/>
              <a:gd name="T24" fmla="*/ 545307 w 748"/>
              <a:gd name="T25" fmla="*/ 649288 h 445"/>
              <a:gd name="T26" fmla="*/ 622697 w 748"/>
              <a:gd name="T27" fmla="*/ 688975 h 445"/>
              <a:gd name="T28" fmla="*/ 692944 w 748"/>
              <a:gd name="T29" fmla="*/ 612775 h 445"/>
              <a:gd name="T30" fmla="*/ 820341 w 748"/>
              <a:gd name="T31" fmla="*/ 636588 h 445"/>
              <a:gd name="T32" fmla="*/ 788194 w 748"/>
              <a:gd name="T33" fmla="*/ 547688 h 445"/>
              <a:gd name="T34" fmla="*/ 875110 w 748"/>
              <a:gd name="T35" fmla="*/ 536575 h 445"/>
              <a:gd name="T36" fmla="*/ 815579 w 748"/>
              <a:gd name="T37" fmla="*/ 434975 h 445"/>
              <a:gd name="T38" fmla="*/ 890588 w 748"/>
              <a:gd name="T39" fmla="*/ 381000 h 445"/>
              <a:gd name="T40" fmla="*/ 794147 w 748"/>
              <a:gd name="T41" fmla="*/ 317500 h 445"/>
              <a:gd name="T42" fmla="*/ 847725 w 748"/>
              <a:gd name="T43" fmla="*/ 228600 h 445"/>
              <a:gd name="T44" fmla="*/ 746522 w 748"/>
              <a:gd name="T45" fmla="*/ 223838 h 445"/>
              <a:gd name="T46" fmla="*/ 788194 w 748"/>
              <a:gd name="T47" fmla="*/ 122238 h 445"/>
              <a:gd name="T48" fmla="*/ 661988 w 748"/>
              <a:gd name="T49" fmla="*/ 134938 h 445"/>
              <a:gd name="T50" fmla="*/ 653653 w 748"/>
              <a:gd name="T51" fmla="*/ 30163 h 445"/>
              <a:gd name="T52" fmla="*/ 525066 w 748"/>
              <a:gd name="T53" fmla="*/ 77788 h 445"/>
              <a:gd name="T54" fmla="*/ 478632 w 748"/>
              <a:gd name="T55" fmla="*/ 0 h 445"/>
              <a:gd name="T56" fmla="*/ 396478 w 748"/>
              <a:gd name="T57" fmla="*/ 69850 h 445"/>
              <a:gd name="T58" fmla="*/ 317897 w 748"/>
              <a:gd name="T59" fmla="*/ 0 h 445"/>
              <a:gd name="T60" fmla="*/ 269081 w 748"/>
              <a:gd name="T61" fmla="*/ 106363 h 445"/>
              <a:gd name="T62" fmla="*/ 180975 w 748"/>
              <a:gd name="T63" fmla="*/ 49213 h 445"/>
              <a:gd name="T64" fmla="*/ 184547 w 748"/>
              <a:gd name="T65" fmla="*/ 142875 h 445"/>
              <a:gd name="T66" fmla="*/ 73819 w 748"/>
              <a:gd name="T67" fmla="*/ 114300 h 445"/>
              <a:gd name="T68" fmla="*/ 101203 w 748"/>
              <a:gd name="T69" fmla="*/ 211138 h 445"/>
              <a:gd name="T70" fmla="*/ 0 w 748"/>
              <a:gd name="T71" fmla="*/ 204788 h 445"/>
              <a:gd name="T72" fmla="*/ 79772 w 748"/>
              <a:gd name="T73" fmla="*/ 304800 h 44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748"/>
              <a:gd name="T112" fmla="*/ 0 h 445"/>
              <a:gd name="T113" fmla="*/ 748 w 748"/>
              <a:gd name="T114" fmla="*/ 445 h 44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748" h="445">
                <a:moveTo>
                  <a:pt x="67" y="192"/>
                </a:moveTo>
                <a:lnTo>
                  <a:pt x="5" y="210"/>
                </a:lnTo>
                <a:lnTo>
                  <a:pt x="77" y="235"/>
                </a:lnTo>
                <a:lnTo>
                  <a:pt x="18" y="289"/>
                </a:lnTo>
                <a:lnTo>
                  <a:pt x="97" y="314"/>
                </a:lnTo>
                <a:lnTo>
                  <a:pt x="53" y="366"/>
                </a:lnTo>
                <a:lnTo>
                  <a:pt x="152" y="376"/>
                </a:lnTo>
                <a:lnTo>
                  <a:pt x="167" y="437"/>
                </a:lnTo>
                <a:lnTo>
                  <a:pt x="252" y="414"/>
                </a:lnTo>
                <a:lnTo>
                  <a:pt x="316" y="445"/>
                </a:lnTo>
                <a:lnTo>
                  <a:pt x="363" y="415"/>
                </a:lnTo>
                <a:lnTo>
                  <a:pt x="413" y="445"/>
                </a:lnTo>
                <a:lnTo>
                  <a:pt x="458" y="409"/>
                </a:lnTo>
                <a:lnTo>
                  <a:pt x="523" y="434"/>
                </a:lnTo>
                <a:lnTo>
                  <a:pt x="582" y="386"/>
                </a:lnTo>
                <a:lnTo>
                  <a:pt x="689" y="401"/>
                </a:lnTo>
                <a:lnTo>
                  <a:pt x="662" y="345"/>
                </a:lnTo>
                <a:lnTo>
                  <a:pt x="735" y="338"/>
                </a:lnTo>
                <a:lnTo>
                  <a:pt x="685" y="274"/>
                </a:lnTo>
                <a:lnTo>
                  <a:pt x="748" y="240"/>
                </a:lnTo>
                <a:lnTo>
                  <a:pt x="667" y="200"/>
                </a:lnTo>
                <a:lnTo>
                  <a:pt x="712" y="144"/>
                </a:lnTo>
                <a:lnTo>
                  <a:pt x="627" y="141"/>
                </a:lnTo>
                <a:lnTo>
                  <a:pt x="662" y="77"/>
                </a:lnTo>
                <a:lnTo>
                  <a:pt x="556" y="85"/>
                </a:lnTo>
                <a:lnTo>
                  <a:pt x="549" y="19"/>
                </a:lnTo>
                <a:lnTo>
                  <a:pt x="441" y="49"/>
                </a:lnTo>
                <a:lnTo>
                  <a:pt x="402" y="0"/>
                </a:lnTo>
                <a:lnTo>
                  <a:pt x="333" y="44"/>
                </a:lnTo>
                <a:lnTo>
                  <a:pt x="267" y="0"/>
                </a:lnTo>
                <a:lnTo>
                  <a:pt x="226" y="67"/>
                </a:lnTo>
                <a:lnTo>
                  <a:pt x="152" y="31"/>
                </a:lnTo>
                <a:lnTo>
                  <a:pt x="155" y="90"/>
                </a:lnTo>
                <a:lnTo>
                  <a:pt x="62" y="72"/>
                </a:lnTo>
                <a:lnTo>
                  <a:pt x="85" y="133"/>
                </a:lnTo>
                <a:lnTo>
                  <a:pt x="0" y="129"/>
                </a:lnTo>
                <a:lnTo>
                  <a:pt x="67" y="192"/>
                </a:lnTo>
                <a:close/>
              </a:path>
            </a:pathLst>
          </a:custGeom>
          <a:solidFill>
            <a:srgbClr val="FFFF0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04" name="Rectangle 100"/>
          <p:cNvSpPr>
            <a:spLocks noChangeArrowheads="1"/>
          </p:cNvSpPr>
          <p:nvPr/>
        </p:nvSpPr>
        <p:spPr bwMode="auto">
          <a:xfrm>
            <a:off x="11118851" y="1617663"/>
            <a:ext cx="46339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Human</a:t>
            </a:r>
            <a:endParaRPr lang="en-US" b="1"/>
          </a:p>
        </p:txBody>
      </p:sp>
      <p:sp>
        <p:nvSpPr>
          <p:cNvPr id="37905" name="Rectangle 101"/>
          <p:cNvSpPr>
            <a:spLocks noChangeArrowheads="1"/>
          </p:cNvSpPr>
          <p:nvPr/>
        </p:nvSpPr>
        <p:spPr bwMode="auto">
          <a:xfrm>
            <a:off x="11076518" y="1800225"/>
            <a:ext cx="5329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Thought</a:t>
            </a:r>
            <a:endParaRPr lang="en-US" b="1"/>
          </a:p>
        </p:txBody>
      </p:sp>
      <p:pic>
        <p:nvPicPr>
          <p:cNvPr id="37906" name="Picture 4" descr="Bann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4851" y="365125"/>
            <a:ext cx="973667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7" name="Picture 2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6701" y="3538539"/>
            <a:ext cx="4161367" cy="30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7963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806824" y="228600"/>
            <a:ext cx="1080247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 smtClean="0">
                <a:latin typeface="Arial Black" charset="0"/>
                <a:ea typeface="ＭＳ Ｐゴシック" charset="0"/>
                <a:cs typeface="Arial Black" charset="0"/>
              </a:rPr>
              <a:t>Assembly to High Level Language Compiler </a:t>
            </a:r>
            <a:br>
              <a:rPr lang="en-US" altLang="zh-CN" sz="3200" dirty="0" smtClean="0">
                <a:latin typeface="Arial Black" charset="0"/>
                <a:ea typeface="ＭＳ Ｐゴシック" charset="0"/>
                <a:cs typeface="Arial Black" charset="0"/>
              </a:rPr>
            </a:br>
            <a:r>
              <a:rPr lang="en-US" altLang="zh-CN" sz="3200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Arial Black" charset="0"/>
              </a:rPr>
              <a:t>in the remaining 7 </a:t>
            </a:r>
            <a:r>
              <a:rPr lang="en-US" altLang="zh-CN" sz="3200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Arial Black" charset="0"/>
              </a:rPr>
              <a:t>Weeks</a:t>
            </a:r>
            <a:endParaRPr lang="en-US" sz="3200" dirty="0">
              <a:solidFill>
                <a:srgbClr val="FF0000"/>
              </a:solidFill>
              <a:latin typeface="Arial Black" charset="0"/>
              <a:ea typeface="ＭＳ Ｐゴシック" charset="0"/>
              <a:cs typeface="Arial Black" charset="0"/>
            </a:endParaRPr>
          </a:p>
        </p:txBody>
      </p:sp>
      <p:grpSp>
        <p:nvGrpSpPr>
          <p:cNvPr id="53" name="Group 3"/>
          <p:cNvGrpSpPr>
            <a:grpSpLocks/>
          </p:cNvGrpSpPr>
          <p:nvPr/>
        </p:nvGrpSpPr>
        <p:grpSpPr bwMode="auto">
          <a:xfrm>
            <a:off x="2783075" y="3741365"/>
            <a:ext cx="6430962" cy="706437"/>
            <a:chOff x="833" y="1955"/>
            <a:chExt cx="4051" cy="445"/>
          </a:xfrm>
        </p:grpSpPr>
        <p:sp>
          <p:nvSpPr>
            <p:cNvPr id="54" name="Rectangle 4"/>
            <p:cNvSpPr>
              <a:spLocks noChangeArrowheads="1"/>
            </p:cNvSpPr>
            <p:nvPr/>
          </p:nvSpPr>
          <p:spPr bwMode="auto">
            <a:xfrm>
              <a:off x="2562" y="2073"/>
              <a:ext cx="454" cy="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55" name="Rectangle 5"/>
            <p:cNvSpPr>
              <a:spLocks noChangeArrowheads="1"/>
            </p:cNvSpPr>
            <p:nvPr/>
          </p:nvSpPr>
          <p:spPr bwMode="auto">
            <a:xfrm>
              <a:off x="2590" y="2065"/>
              <a:ext cx="377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</a:rPr>
                <a:t>Assembler</a:t>
              </a:r>
              <a:endParaRPr lang="en-US"/>
            </a:p>
          </p:txBody>
        </p:sp>
        <p:sp>
          <p:nvSpPr>
            <p:cNvPr id="56" name="Freeform 6"/>
            <p:cNvSpPr>
              <a:spLocks/>
            </p:cNvSpPr>
            <p:nvPr/>
          </p:nvSpPr>
          <p:spPr bwMode="auto">
            <a:xfrm>
              <a:off x="2533" y="2239"/>
              <a:ext cx="483" cy="140"/>
            </a:xfrm>
            <a:custGeom>
              <a:avLst/>
              <a:gdLst>
                <a:gd name="T0" fmla="*/ 0 w 483"/>
                <a:gd name="T1" fmla="*/ 71 h 140"/>
                <a:gd name="T2" fmla="*/ 3 w 483"/>
                <a:gd name="T3" fmla="*/ 59 h 140"/>
                <a:gd name="T4" fmla="*/ 13 w 483"/>
                <a:gd name="T5" fmla="*/ 48 h 140"/>
                <a:gd name="T6" fmla="*/ 26 w 483"/>
                <a:gd name="T7" fmla="*/ 38 h 140"/>
                <a:gd name="T8" fmla="*/ 47 w 483"/>
                <a:gd name="T9" fmla="*/ 28 h 140"/>
                <a:gd name="T10" fmla="*/ 72 w 483"/>
                <a:gd name="T11" fmla="*/ 20 h 140"/>
                <a:gd name="T12" fmla="*/ 99 w 483"/>
                <a:gd name="T13" fmla="*/ 13 h 140"/>
                <a:gd name="T14" fmla="*/ 132 w 483"/>
                <a:gd name="T15" fmla="*/ 9 h 140"/>
                <a:gd name="T16" fmla="*/ 166 w 483"/>
                <a:gd name="T17" fmla="*/ 4 h 140"/>
                <a:gd name="T18" fmla="*/ 204 w 483"/>
                <a:gd name="T19" fmla="*/ 0 h 140"/>
                <a:gd name="T20" fmla="*/ 241 w 483"/>
                <a:gd name="T21" fmla="*/ 0 h 140"/>
                <a:gd name="T22" fmla="*/ 279 w 483"/>
                <a:gd name="T23" fmla="*/ 0 h 140"/>
                <a:gd name="T24" fmla="*/ 317 w 483"/>
                <a:gd name="T25" fmla="*/ 4 h 140"/>
                <a:gd name="T26" fmla="*/ 351 w 483"/>
                <a:gd name="T27" fmla="*/ 9 h 140"/>
                <a:gd name="T28" fmla="*/ 383 w 483"/>
                <a:gd name="T29" fmla="*/ 13 h 140"/>
                <a:gd name="T30" fmla="*/ 411 w 483"/>
                <a:gd name="T31" fmla="*/ 20 h 140"/>
                <a:gd name="T32" fmla="*/ 436 w 483"/>
                <a:gd name="T33" fmla="*/ 28 h 140"/>
                <a:gd name="T34" fmla="*/ 457 w 483"/>
                <a:gd name="T35" fmla="*/ 38 h 140"/>
                <a:gd name="T36" fmla="*/ 470 w 483"/>
                <a:gd name="T37" fmla="*/ 48 h 140"/>
                <a:gd name="T38" fmla="*/ 480 w 483"/>
                <a:gd name="T39" fmla="*/ 59 h 140"/>
                <a:gd name="T40" fmla="*/ 483 w 483"/>
                <a:gd name="T41" fmla="*/ 71 h 140"/>
                <a:gd name="T42" fmla="*/ 480 w 483"/>
                <a:gd name="T43" fmla="*/ 81 h 140"/>
                <a:gd name="T44" fmla="*/ 470 w 483"/>
                <a:gd name="T45" fmla="*/ 92 h 140"/>
                <a:gd name="T46" fmla="*/ 457 w 483"/>
                <a:gd name="T47" fmla="*/ 102 h 140"/>
                <a:gd name="T48" fmla="*/ 436 w 483"/>
                <a:gd name="T49" fmla="*/ 112 h 140"/>
                <a:gd name="T50" fmla="*/ 411 w 483"/>
                <a:gd name="T51" fmla="*/ 120 h 140"/>
                <a:gd name="T52" fmla="*/ 383 w 483"/>
                <a:gd name="T53" fmla="*/ 127 h 140"/>
                <a:gd name="T54" fmla="*/ 351 w 483"/>
                <a:gd name="T55" fmla="*/ 133 h 140"/>
                <a:gd name="T56" fmla="*/ 317 w 483"/>
                <a:gd name="T57" fmla="*/ 137 h 140"/>
                <a:gd name="T58" fmla="*/ 279 w 483"/>
                <a:gd name="T59" fmla="*/ 140 h 140"/>
                <a:gd name="T60" fmla="*/ 241 w 483"/>
                <a:gd name="T61" fmla="*/ 140 h 140"/>
                <a:gd name="T62" fmla="*/ 204 w 483"/>
                <a:gd name="T63" fmla="*/ 140 h 140"/>
                <a:gd name="T64" fmla="*/ 166 w 483"/>
                <a:gd name="T65" fmla="*/ 137 h 140"/>
                <a:gd name="T66" fmla="*/ 132 w 483"/>
                <a:gd name="T67" fmla="*/ 133 h 140"/>
                <a:gd name="T68" fmla="*/ 99 w 483"/>
                <a:gd name="T69" fmla="*/ 127 h 140"/>
                <a:gd name="T70" fmla="*/ 72 w 483"/>
                <a:gd name="T71" fmla="*/ 120 h 140"/>
                <a:gd name="T72" fmla="*/ 47 w 483"/>
                <a:gd name="T73" fmla="*/ 112 h 140"/>
                <a:gd name="T74" fmla="*/ 26 w 483"/>
                <a:gd name="T75" fmla="*/ 102 h 140"/>
                <a:gd name="T76" fmla="*/ 13 w 483"/>
                <a:gd name="T77" fmla="*/ 92 h 140"/>
                <a:gd name="T78" fmla="*/ 3 w 483"/>
                <a:gd name="T79" fmla="*/ 81 h 140"/>
                <a:gd name="T80" fmla="*/ 0 w 483"/>
                <a:gd name="T81" fmla="*/ 71 h 14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83"/>
                <a:gd name="T124" fmla="*/ 0 h 140"/>
                <a:gd name="T125" fmla="*/ 483 w 483"/>
                <a:gd name="T126" fmla="*/ 140 h 14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83" h="140">
                  <a:moveTo>
                    <a:pt x="0" y="71"/>
                  </a:moveTo>
                  <a:lnTo>
                    <a:pt x="3" y="59"/>
                  </a:lnTo>
                  <a:lnTo>
                    <a:pt x="13" y="48"/>
                  </a:lnTo>
                  <a:lnTo>
                    <a:pt x="26" y="38"/>
                  </a:lnTo>
                  <a:lnTo>
                    <a:pt x="47" y="28"/>
                  </a:lnTo>
                  <a:lnTo>
                    <a:pt x="72" y="20"/>
                  </a:lnTo>
                  <a:lnTo>
                    <a:pt x="99" y="13"/>
                  </a:lnTo>
                  <a:lnTo>
                    <a:pt x="132" y="9"/>
                  </a:lnTo>
                  <a:lnTo>
                    <a:pt x="166" y="4"/>
                  </a:lnTo>
                  <a:lnTo>
                    <a:pt x="204" y="0"/>
                  </a:lnTo>
                  <a:lnTo>
                    <a:pt x="241" y="0"/>
                  </a:lnTo>
                  <a:lnTo>
                    <a:pt x="279" y="0"/>
                  </a:lnTo>
                  <a:lnTo>
                    <a:pt x="317" y="4"/>
                  </a:lnTo>
                  <a:lnTo>
                    <a:pt x="351" y="9"/>
                  </a:lnTo>
                  <a:lnTo>
                    <a:pt x="383" y="13"/>
                  </a:lnTo>
                  <a:lnTo>
                    <a:pt x="411" y="20"/>
                  </a:lnTo>
                  <a:lnTo>
                    <a:pt x="436" y="28"/>
                  </a:lnTo>
                  <a:lnTo>
                    <a:pt x="457" y="38"/>
                  </a:lnTo>
                  <a:lnTo>
                    <a:pt x="470" y="48"/>
                  </a:lnTo>
                  <a:lnTo>
                    <a:pt x="480" y="59"/>
                  </a:lnTo>
                  <a:lnTo>
                    <a:pt x="483" y="71"/>
                  </a:lnTo>
                  <a:lnTo>
                    <a:pt x="480" y="81"/>
                  </a:lnTo>
                  <a:lnTo>
                    <a:pt x="470" y="92"/>
                  </a:lnTo>
                  <a:lnTo>
                    <a:pt x="457" y="102"/>
                  </a:lnTo>
                  <a:lnTo>
                    <a:pt x="436" y="112"/>
                  </a:lnTo>
                  <a:lnTo>
                    <a:pt x="411" y="120"/>
                  </a:lnTo>
                  <a:lnTo>
                    <a:pt x="383" y="127"/>
                  </a:lnTo>
                  <a:lnTo>
                    <a:pt x="351" y="133"/>
                  </a:lnTo>
                  <a:lnTo>
                    <a:pt x="317" y="137"/>
                  </a:lnTo>
                  <a:lnTo>
                    <a:pt x="279" y="140"/>
                  </a:lnTo>
                  <a:lnTo>
                    <a:pt x="241" y="140"/>
                  </a:lnTo>
                  <a:lnTo>
                    <a:pt x="204" y="140"/>
                  </a:lnTo>
                  <a:lnTo>
                    <a:pt x="166" y="137"/>
                  </a:lnTo>
                  <a:lnTo>
                    <a:pt x="132" y="133"/>
                  </a:lnTo>
                  <a:lnTo>
                    <a:pt x="99" y="127"/>
                  </a:lnTo>
                  <a:lnTo>
                    <a:pt x="72" y="120"/>
                  </a:lnTo>
                  <a:lnTo>
                    <a:pt x="47" y="112"/>
                  </a:lnTo>
                  <a:lnTo>
                    <a:pt x="26" y="102"/>
                  </a:lnTo>
                  <a:lnTo>
                    <a:pt x="13" y="92"/>
                  </a:lnTo>
                  <a:lnTo>
                    <a:pt x="3" y="8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Rectangle 7"/>
            <p:cNvSpPr>
              <a:spLocks noChangeArrowheads="1"/>
            </p:cNvSpPr>
            <p:nvPr/>
          </p:nvSpPr>
          <p:spPr bwMode="auto">
            <a:xfrm>
              <a:off x="2626" y="2268"/>
              <a:ext cx="31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0">
                  <a:solidFill>
                    <a:srgbClr val="000000"/>
                  </a:solidFill>
                </a:rPr>
                <a:t>Chapter 6</a:t>
              </a:r>
              <a:endParaRPr lang="en-US"/>
            </a:p>
          </p:txBody>
        </p:sp>
        <p:sp>
          <p:nvSpPr>
            <p:cNvPr id="58" name="Freeform 8"/>
            <p:cNvSpPr>
              <a:spLocks/>
            </p:cNvSpPr>
            <p:nvPr/>
          </p:nvSpPr>
          <p:spPr bwMode="auto">
            <a:xfrm>
              <a:off x="856" y="1955"/>
              <a:ext cx="4028" cy="404"/>
            </a:xfrm>
            <a:custGeom>
              <a:avLst/>
              <a:gdLst>
                <a:gd name="T0" fmla="*/ 0 w 4028"/>
                <a:gd name="T1" fmla="*/ 404 h 404"/>
                <a:gd name="T2" fmla="*/ 0 w 4028"/>
                <a:gd name="T3" fmla="*/ 232 h 404"/>
                <a:gd name="T4" fmla="*/ 4028 w 4028"/>
                <a:gd name="T5" fmla="*/ 232 h 404"/>
                <a:gd name="T6" fmla="*/ 4028 w 4028"/>
                <a:gd name="T7" fmla="*/ 0 h 4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28"/>
                <a:gd name="T13" fmla="*/ 0 h 404"/>
                <a:gd name="T14" fmla="*/ 4028 w 4028"/>
                <a:gd name="T15" fmla="*/ 404 h 4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28" h="404">
                  <a:moveTo>
                    <a:pt x="0" y="404"/>
                  </a:moveTo>
                  <a:lnTo>
                    <a:pt x="0" y="232"/>
                  </a:lnTo>
                  <a:lnTo>
                    <a:pt x="4028" y="232"/>
                  </a:lnTo>
                  <a:lnTo>
                    <a:pt x="402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9"/>
            <p:cNvSpPr>
              <a:spLocks/>
            </p:cNvSpPr>
            <p:nvPr/>
          </p:nvSpPr>
          <p:spPr bwMode="auto">
            <a:xfrm>
              <a:off x="833" y="2353"/>
              <a:ext cx="47" cy="47"/>
            </a:xfrm>
            <a:custGeom>
              <a:avLst/>
              <a:gdLst>
                <a:gd name="T0" fmla="*/ 47 w 47"/>
                <a:gd name="T1" fmla="*/ 0 h 47"/>
                <a:gd name="T2" fmla="*/ 23 w 47"/>
                <a:gd name="T3" fmla="*/ 47 h 47"/>
                <a:gd name="T4" fmla="*/ 0 w 47"/>
                <a:gd name="T5" fmla="*/ 0 h 47"/>
                <a:gd name="T6" fmla="*/ 47 w 47"/>
                <a:gd name="T7" fmla="*/ 0 h 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"/>
                <a:gd name="T13" fmla="*/ 0 h 47"/>
                <a:gd name="T14" fmla="*/ 47 w 47"/>
                <a:gd name="T15" fmla="*/ 47 h 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" h="47">
                  <a:moveTo>
                    <a:pt x="47" y="0"/>
                  </a:moveTo>
                  <a:lnTo>
                    <a:pt x="23" y="47"/>
                  </a:lnTo>
                  <a:lnTo>
                    <a:pt x="0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" name="Group 10"/>
          <p:cNvGrpSpPr>
            <a:grpSpLocks/>
          </p:cNvGrpSpPr>
          <p:nvPr/>
        </p:nvGrpSpPr>
        <p:grpSpPr bwMode="auto">
          <a:xfrm>
            <a:off x="4241987" y="1872877"/>
            <a:ext cx="1195388" cy="1017588"/>
            <a:chOff x="1752" y="778"/>
            <a:chExt cx="753" cy="641"/>
          </a:xfrm>
        </p:grpSpPr>
        <p:sp>
          <p:nvSpPr>
            <p:cNvPr id="61" name="Rectangle 11"/>
            <p:cNvSpPr>
              <a:spLocks noChangeArrowheads="1"/>
            </p:cNvSpPr>
            <p:nvPr/>
          </p:nvSpPr>
          <p:spPr bwMode="auto">
            <a:xfrm>
              <a:off x="1752" y="933"/>
              <a:ext cx="753" cy="486"/>
            </a:xfrm>
            <a:prstGeom prst="rect">
              <a:avLst/>
            </a:prstGeom>
            <a:solidFill>
              <a:srgbClr val="EFEFE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62" name="Rectangle 12"/>
            <p:cNvSpPr>
              <a:spLocks noChangeArrowheads="1"/>
            </p:cNvSpPr>
            <p:nvPr/>
          </p:nvSpPr>
          <p:spPr bwMode="auto">
            <a:xfrm>
              <a:off x="1804" y="984"/>
              <a:ext cx="66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rgbClr val="0000A0"/>
                  </a:solidFill>
                </a:rPr>
                <a:t>H.L. Language</a:t>
              </a:r>
              <a:endParaRPr lang="en-US" dirty="0"/>
            </a:p>
          </p:txBody>
        </p:sp>
        <p:sp>
          <p:nvSpPr>
            <p:cNvPr id="63" name="Rectangle 13"/>
            <p:cNvSpPr>
              <a:spLocks noChangeArrowheads="1"/>
            </p:cNvSpPr>
            <p:nvPr/>
          </p:nvSpPr>
          <p:spPr bwMode="auto">
            <a:xfrm>
              <a:off x="2093" y="1115"/>
              <a:ext cx="6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A0"/>
                  </a:solidFill>
                </a:rPr>
                <a:t>&amp;</a:t>
              </a:r>
              <a:endParaRPr lang="en-US"/>
            </a:p>
          </p:txBody>
        </p:sp>
        <p:sp>
          <p:nvSpPr>
            <p:cNvPr id="64" name="Rectangle 14"/>
            <p:cNvSpPr>
              <a:spLocks noChangeArrowheads="1"/>
            </p:cNvSpPr>
            <p:nvPr/>
          </p:nvSpPr>
          <p:spPr bwMode="auto">
            <a:xfrm>
              <a:off x="1798" y="1247"/>
              <a:ext cx="67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A0"/>
                  </a:solidFill>
                </a:rPr>
                <a:t>Operating Sys.</a:t>
              </a:r>
              <a:endParaRPr lang="en-US"/>
            </a:p>
          </p:txBody>
        </p:sp>
        <p:sp>
          <p:nvSpPr>
            <p:cNvPr id="65" name="Rectangle 15"/>
            <p:cNvSpPr>
              <a:spLocks noChangeArrowheads="1"/>
            </p:cNvSpPr>
            <p:nvPr/>
          </p:nvSpPr>
          <p:spPr bwMode="auto">
            <a:xfrm>
              <a:off x="1752" y="778"/>
              <a:ext cx="753" cy="155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66" name="Rectangle 16"/>
            <p:cNvSpPr>
              <a:spLocks noChangeArrowheads="1"/>
            </p:cNvSpPr>
            <p:nvPr/>
          </p:nvSpPr>
          <p:spPr bwMode="auto">
            <a:xfrm>
              <a:off x="1813" y="804"/>
              <a:ext cx="61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</a:rPr>
                <a:t>abstract interface</a:t>
              </a:r>
              <a:endParaRPr lang="en-US"/>
            </a:p>
          </p:txBody>
        </p:sp>
      </p:grpSp>
      <p:grpSp>
        <p:nvGrpSpPr>
          <p:cNvPr id="67" name="Group 17"/>
          <p:cNvGrpSpPr>
            <a:grpSpLocks/>
          </p:cNvGrpSpPr>
          <p:nvPr/>
        </p:nvGrpSpPr>
        <p:grpSpPr bwMode="auto">
          <a:xfrm>
            <a:off x="5450075" y="2161802"/>
            <a:ext cx="1039812" cy="533400"/>
            <a:chOff x="2332" y="1488"/>
            <a:chExt cx="655" cy="336"/>
          </a:xfrm>
        </p:grpSpPr>
        <p:sp>
          <p:nvSpPr>
            <p:cNvPr id="68" name="Rectangle 18"/>
            <p:cNvSpPr>
              <a:spLocks noChangeArrowheads="1"/>
            </p:cNvSpPr>
            <p:nvPr/>
          </p:nvSpPr>
          <p:spPr bwMode="auto">
            <a:xfrm>
              <a:off x="2433" y="1550"/>
              <a:ext cx="466" cy="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69" name="Rectangle 19"/>
            <p:cNvSpPr>
              <a:spLocks noChangeArrowheads="1"/>
            </p:cNvSpPr>
            <p:nvPr/>
          </p:nvSpPr>
          <p:spPr bwMode="auto">
            <a:xfrm>
              <a:off x="2461" y="1488"/>
              <a:ext cx="41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Compiler</a:t>
              </a:r>
              <a:endParaRPr lang="en-US"/>
            </a:p>
          </p:txBody>
        </p:sp>
        <p:sp>
          <p:nvSpPr>
            <p:cNvPr id="70" name="Rectangle 20"/>
            <p:cNvSpPr>
              <a:spLocks noChangeArrowheads="1"/>
            </p:cNvSpPr>
            <p:nvPr/>
          </p:nvSpPr>
          <p:spPr bwMode="auto">
            <a:xfrm>
              <a:off x="2392" y="1738"/>
              <a:ext cx="5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0">
                  <a:solidFill>
                    <a:srgbClr val="000000"/>
                  </a:solidFill>
                </a:rPr>
                <a:t>Chapters 10 - 11</a:t>
              </a:r>
              <a:endParaRPr lang="en-US"/>
            </a:p>
          </p:txBody>
        </p:sp>
        <p:sp>
          <p:nvSpPr>
            <p:cNvPr id="71" name="Line 21"/>
            <p:cNvSpPr>
              <a:spLocks noChangeShapeType="1"/>
            </p:cNvSpPr>
            <p:nvPr/>
          </p:nvSpPr>
          <p:spPr bwMode="auto">
            <a:xfrm>
              <a:off x="2332" y="1669"/>
              <a:ext cx="614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22"/>
            <p:cNvSpPr>
              <a:spLocks/>
            </p:cNvSpPr>
            <p:nvPr/>
          </p:nvSpPr>
          <p:spPr bwMode="auto">
            <a:xfrm>
              <a:off x="2939" y="1646"/>
              <a:ext cx="48" cy="47"/>
            </a:xfrm>
            <a:custGeom>
              <a:avLst/>
              <a:gdLst>
                <a:gd name="T0" fmla="*/ 0 w 48"/>
                <a:gd name="T1" fmla="*/ 0 h 47"/>
                <a:gd name="T2" fmla="*/ 48 w 48"/>
                <a:gd name="T3" fmla="*/ 23 h 47"/>
                <a:gd name="T4" fmla="*/ 0 w 48"/>
                <a:gd name="T5" fmla="*/ 47 h 47"/>
                <a:gd name="T6" fmla="*/ 0 w 48"/>
                <a:gd name="T7" fmla="*/ 0 h 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47"/>
                <a:gd name="T14" fmla="*/ 48 w 48"/>
                <a:gd name="T15" fmla="*/ 47 h 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47">
                  <a:moveTo>
                    <a:pt x="0" y="0"/>
                  </a:moveTo>
                  <a:lnTo>
                    <a:pt x="48" y="23"/>
                  </a:lnTo>
                  <a:lnTo>
                    <a:pt x="0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" name="Group 23"/>
          <p:cNvGrpSpPr>
            <a:grpSpLocks/>
          </p:cNvGrpSpPr>
          <p:nvPr/>
        </p:nvGrpSpPr>
        <p:grpSpPr bwMode="auto">
          <a:xfrm>
            <a:off x="7672575" y="2760290"/>
            <a:ext cx="1285875" cy="538162"/>
            <a:chOff x="3913" y="1337"/>
            <a:chExt cx="810" cy="339"/>
          </a:xfrm>
        </p:grpSpPr>
        <p:sp>
          <p:nvSpPr>
            <p:cNvPr id="74" name="Rectangle 24"/>
            <p:cNvSpPr>
              <a:spLocks noChangeArrowheads="1"/>
            </p:cNvSpPr>
            <p:nvPr/>
          </p:nvSpPr>
          <p:spPr bwMode="auto">
            <a:xfrm>
              <a:off x="3970" y="1352"/>
              <a:ext cx="733" cy="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75" name="Rectangle 25"/>
            <p:cNvSpPr>
              <a:spLocks noChangeArrowheads="1"/>
            </p:cNvSpPr>
            <p:nvPr/>
          </p:nvSpPr>
          <p:spPr bwMode="auto">
            <a:xfrm>
              <a:off x="3997" y="1337"/>
              <a:ext cx="64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VM Translator</a:t>
              </a:r>
              <a:endParaRPr lang="en-US"/>
            </a:p>
          </p:txBody>
        </p:sp>
        <p:sp>
          <p:nvSpPr>
            <p:cNvPr id="76" name="Freeform 26"/>
            <p:cNvSpPr>
              <a:spLocks/>
            </p:cNvSpPr>
            <p:nvPr/>
          </p:nvSpPr>
          <p:spPr bwMode="auto">
            <a:xfrm>
              <a:off x="3942" y="1534"/>
              <a:ext cx="558" cy="142"/>
            </a:xfrm>
            <a:custGeom>
              <a:avLst/>
              <a:gdLst>
                <a:gd name="T0" fmla="*/ 0 w 558"/>
                <a:gd name="T1" fmla="*/ 71 h 142"/>
                <a:gd name="T2" fmla="*/ 3 w 558"/>
                <a:gd name="T3" fmla="*/ 61 h 142"/>
                <a:gd name="T4" fmla="*/ 11 w 558"/>
                <a:gd name="T5" fmla="*/ 50 h 142"/>
                <a:gd name="T6" fmla="*/ 28 w 558"/>
                <a:gd name="T7" fmla="*/ 40 h 142"/>
                <a:gd name="T8" fmla="*/ 47 w 558"/>
                <a:gd name="T9" fmla="*/ 31 h 142"/>
                <a:gd name="T10" fmla="*/ 73 w 558"/>
                <a:gd name="T11" fmla="*/ 23 h 142"/>
                <a:gd name="T12" fmla="*/ 104 w 558"/>
                <a:gd name="T13" fmla="*/ 17 h 142"/>
                <a:gd name="T14" fmla="*/ 139 w 558"/>
                <a:gd name="T15" fmla="*/ 10 h 142"/>
                <a:gd name="T16" fmla="*/ 176 w 558"/>
                <a:gd name="T17" fmla="*/ 5 h 142"/>
                <a:gd name="T18" fmla="*/ 217 w 558"/>
                <a:gd name="T19" fmla="*/ 2 h 142"/>
                <a:gd name="T20" fmla="*/ 258 w 558"/>
                <a:gd name="T21" fmla="*/ 0 h 142"/>
                <a:gd name="T22" fmla="*/ 300 w 558"/>
                <a:gd name="T23" fmla="*/ 0 h 142"/>
                <a:gd name="T24" fmla="*/ 341 w 558"/>
                <a:gd name="T25" fmla="*/ 2 h 142"/>
                <a:gd name="T26" fmla="*/ 382 w 558"/>
                <a:gd name="T27" fmla="*/ 5 h 142"/>
                <a:gd name="T28" fmla="*/ 420 w 558"/>
                <a:gd name="T29" fmla="*/ 10 h 142"/>
                <a:gd name="T30" fmla="*/ 454 w 558"/>
                <a:gd name="T31" fmla="*/ 17 h 142"/>
                <a:gd name="T32" fmla="*/ 485 w 558"/>
                <a:gd name="T33" fmla="*/ 23 h 142"/>
                <a:gd name="T34" fmla="*/ 511 w 558"/>
                <a:gd name="T35" fmla="*/ 31 h 142"/>
                <a:gd name="T36" fmla="*/ 531 w 558"/>
                <a:gd name="T37" fmla="*/ 40 h 142"/>
                <a:gd name="T38" fmla="*/ 547 w 558"/>
                <a:gd name="T39" fmla="*/ 50 h 142"/>
                <a:gd name="T40" fmla="*/ 555 w 558"/>
                <a:gd name="T41" fmla="*/ 61 h 142"/>
                <a:gd name="T42" fmla="*/ 558 w 558"/>
                <a:gd name="T43" fmla="*/ 71 h 142"/>
                <a:gd name="T44" fmla="*/ 555 w 558"/>
                <a:gd name="T45" fmla="*/ 81 h 142"/>
                <a:gd name="T46" fmla="*/ 547 w 558"/>
                <a:gd name="T47" fmla="*/ 92 h 142"/>
                <a:gd name="T48" fmla="*/ 531 w 558"/>
                <a:gd name="T49" fmla="*/ 102 h 142"/>
                <a:gd name="T50" fmla="*/ 511 w 558"/>
                <a:gd name="T51" fmla="*/ 110 h 142"/>
                <a:gd name="T52" fmla="*/ 485 w 558"/>
                <a:gd name="T53" fmla="*/ 119 h 142"/>
                <a:gd name="T54" fmla="*/ 454 w 558"/>
                <a:gd name="T55" fmla="*/ 125 h 142"/>
                <a:gd name="T56" fmla="*/ 420 w 558"/>
                <a:gd name="T57" fmla="*/ 132 h 142"/>
                <a:gd name="T58" fmla="*/ 382 w 558"/>
                <a:gd name="T59" fmla="*/ 137 h 142"/>
                <a:gd name="T60" fmla="*/ 341 w 558"/>
                <a:gd name="T61" fmla="*/ 140 h 142"/>
                <a:gd name="T62" fmla="*/ 300 w 558"/>
                <a:gd name="T63" fmla="*/ 142 h 142"/>
                <a:gd name="T64" fmla="*/ 258 w 558"/>
                <a:gd name="T65" fmla="*/ 142 h 142"/>
                <a:gd name="T66" fmla="*/ 217 w 558"/>
                <a:gd name="T67" fmla="*/ 140 h 142"/>
                <a:gd name="T68" fmla="*/ 176 w 558"/>
                <a:gd name="T69" fmla="*/ 137 h 142"/>
                <a:gd name="T70" fmla="*/ 139 w 558"/>
                <a:gd name="T71" fmla="*/ 132 h 142"/>
                <a:gd name="T72" fmla="*/ 104 w 558"/>
                <a:gd name="T73" fmla="*/ 125 h 142"/>
                <a:gd name="T74" fmla="*/ 73 w 558"/>
                <a:gd name="T75" fmla="*/ 119 h 142"/>
                <a:gd name="T76" fmla="*/ 47 w 558"/>
                <a:gd name="T77" fmla="*/ 110 h 142"/>
                <a:gd name="T78" fmla="*/ 28 w 558"/>
                <a:gd name="T79" fmla="*/ 102 h 142"/>
                <a:gd name="T80" fmla="*/ 11 w 558"/>
                <a:gd name="T81" fmla="*/ 92 h 142"/>
                <a:gd name="T82" fmla="*/ 3 w 558"/>
                <a:gd name="T83" fmla="*/ 81 h 142"/>
                <a:gd name="T84" fmla="*/ 0 w 558"/>
                <a:gd name="T85" fmla="*/ 71 h 1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58"/>
                <a:gd name="T130" fmla="*/ 0 h 142"/>
                <a:gd name="T131" fmla="*/ 558 w 558"/>
                <a:gd name="T132" fmla="*/ 142 h 14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58" h="142">
                  <a:moveTo>
                    <a:pt x="0" y="71"/>
                  </a:moveTo>
                  <a:lnTo>
                    <a:pt x="3" y="61"/>
                  </a:lnTo>
                  <a:lnTo>
                    <a:pt x="11" y="50"/>
                  </a:lnTo>
                  <a:lnTo>
                    <a:pt x="28" y="40"/>
                  </a:lnTo>
                  <a:lnTo>
                    <a:pt x="47" y="31"/>
                  </a:lnTo>
                  <a:lnTo>
                    <a:pt x="73" y="23"/>
                  </a:lnTo>
                  <a:lnTo>
                    <a:pt x="104" y="17"/>
                  </a:lnTo>
                  <a:lnTo>
                    <a:pt x="139" y="10"/>
                  </a:lnTo>
                  <a:lnTo>
                    <a:pt x="176" y="5"/>
                  </a:lnTo>
                  <a:lnTo>
                    <a:pt x="217" y="2"/>
                  </a:lnTo>
                  <a:lnTo>
                    <a:pt x="258" y="0"/>
                  </a:lnTo>
                  <a:lnTo>
                    <a:pt x="300" y="0"/>
                  </a:lnTo>
                  <a:lnTo>
                    <a:pt x="341" y="2"/>
                  </a:lnTo>
                  <a:lnTo>
                    <a:pt x="382" y="5"/>
                  </a:lnTo>
                  <a:lnTo>
                    <a:pt x="420" y="10"/>
                  </a:lnTo>
                  <a:lnTo>
                    <a:pt x="454" y="17"/>
                  </a:lnTo>
                  <a:lnTo>
                    <a:pt x="485" y="23"/>
                  </a:lnTo>
                  <a:lnTo>
                    <a:pt x="511" y="31"/>
                  </a:lnTo>
                  <a:lnTo>
                    <a:pt x="531" y="40"/>
                  </a:lnTo>
                  <a:lnTo>
                    <a:pt x="547" y="50"/>
                  </a:lnTo>
                  <a:lnTo>
                    <a:pt x="555" y="61"/>
                  </a:lnTo>
                  <a:lnTo>
                    <a:pt x="558" y="71"/>
                  </a:lnTo>
                  <a:lnTo>
                    <a:pt x="555" y="81"/>
                  </a:lnTo>
                  <a:lnTo>
                    <a:pt x="547" y="92"/>
                  </a:lnTo>
                  <a:lnTo>
                    <a:pt x="531" y="102"/>
                  </a:lnTo>
                  <a:lnTo>
                    <a:pt x="511" y="110"/>
                  </a:lnTo>
                  <a:lnTo>
                    <a:pt x="485" y="119"/>
                  </a:lnTo>
                  <a:lnTo>
                    <a:pt x="454" y="125"/>
                  </a:lnTo>
                  <a:lnTo>
                    <a:pt x="420" y="132"/>
                  </a:lnTo>
                  <a:lnTo>
                    <a:pt x="382" y="137"/>
                  </a:lnTo>
                  <a:lnTo>
                    <a:pt x="341" y="140"/>
                  </a:lnTo>
                  <a:lnTo>
                    <a:pt x="300" y="142"/>
                  </a:lnTo>
                  <a:lnTo>
                    <a:pt x="258" y="142"/>
                  </a:lnTo>
                  <a:lnTo>
                    <a:pt x="217" y="140"/>
                  </a:lnTo>
                  <a:lnTo>
                    <a:pt x="176" y="137"/>
                  </a:lnTo>
                  <a:lnTo>
                    <a:pt x="139" y="132"/>
                  </a:lnTo>
                  <a:lnTo>
                    <a:pt x="104" y="125"/>
                  </a:lnTo>
                  <a:lnTo>
                    <a:pt x="73" y="119"/>
                  </a:lnTo>
                  <a:lnTo>
                    <a:pt x="47" y="110"/>
                  </a:lnTo>
                  <a:lnTo>
                    <a:pt x="28" y="102"/>
                  </a:lnTo>
                  <a:lnTo>
                    <a:pt x="11" y="92"/>
                  </a:lnTo>
                  <a:lnTo>
                    <a:pt x="3" y="8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Rectangle 27"/>
            <p:cNvSpPr>
              <a:spLocks noChangeArrowheads="1"/>
            </p:cNvSpPr>
            <p:nvPr/>
          </p:nvSpPr>
          <p:spPr bwMode="auto">
            <a:xfrm>
              <a:off x="4004" y="1563"/>
              <a:ext cx="45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0">
                  <a:solidFill>
                    <a:srgbClr val="000000"/>
                  </a:solidFill>
                </a:rPr>
                <a:t>Chapters 7 - 8</a:t>
              </a:r>
              <a:endParaRPr lang="en-US"/>
            </a:p>
          </p:txBody>
        </p:sp>
        <p:sp>
          <p:nvSpPr>
            <p:cNvPr id="78" name="Line 28"/>
            <p:cNvSpPr>
              <a:spLocks noChangeShapeType="1"/>
            </p:cNvSpPr>
            <p:nvPr/>
          </p:nvSpPr>
          <p:spPr bwMode="auto">
            <a:xfrm>
              <a:off x="3913" y="1498"/>
              <a:ext cx="76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29"/>
            <p:cNvSpPr>
              <a:spLocks/>
            </p:cNvSpPr>
            <p:nvPr/>
          </p:nvSpPr>
          <p:spPr bwMode="auto">
            <a:xfrm>
              <a:off x="4675" y="1475"/>
              <a:ext cx="48" cy="48"/>
            </a:xfrm>
            <a:custGeom>
              <a:avLst/>
              <a:gdLst>
                <a:gd name="T0" fmla="*/ 0 w 48"/>
                <a:gd name="T1" fmla="*/ 0 h 48"/>
                <a:gd name="T2" fmla="*/ 48 w 48"/>
                <a:gd name="T3" fmla="*/ 23 h 48"/>
                <a:gd name="T4" fmla="*/ 0 w 48"/>
                <a:gd name="T5" fmla="*/ 48 h 48"/>
                <a:gd name="T6" fmla="*/ 0 w 48"/>
                <a:gd name="T7" fmla="*/ 0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48"/>
                <a:gd name="T14" fmla="*/ 48 w 48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48">
                  <a:moveTo>
                    <a:pt x="0" y="0"/>
                  </a:moveTo>
                  <a:lnTo>
                    <a:pt x="48" y="23"/>
                  </a:lnTo>
                  <a:lnTo>
                    <a:pt x="0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0" name="Group 30"/>
          <p:cNvGrpSpPr>
            <a:grpSpLocks/>
          </p:cNvGrpSpPr>
          <p:nvPr/>
        </p:nvGrpSpPr>
        <p:grpSpPr bwMode="auto">
          <a:xfrm>
            <a:off x="3418075" y="4641477"/>
            <a:ext cx="1192212" cy="746125"/>
            <a:chOff x="1233" y="2522"/>
            <a:chExt cx="751" cy="470"/>
          </a:xfrm>
        </p:grpSpPr>
        <p:sp>
          <p:nvSpPr>
            <p:cNvPr id="81" name="Rectangle 31"/>
            <p:cNvSpPr>
              <a:spLocks noChangeArrowheads="1"/>
            </p:cNvSpPr>
            <p:nvPr/>
          </p:nvSpPr>
          <p:spPr bwMode="auto">
            <a:xfrm>
              <a:off x="1328" y="2522"/>
              <a:ext cx="650" cy="2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82" name="Rectangle 32"/>
            <p:cNvSpPr>
              <a:spLocks noChangeArrowheads="1"/>
            </p:cNvSpPr>
            <p:nvPr/>
          </p:nvSpPr>
          <p:spPr bwMode="auto">
            <a:xfrm>
              <a:off x="1355" y="2527"/>
              <a:ext cx="45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Computer</a:t>
              </a:r>
              <a:endParaRPr lang="en-US"/>
            </a:p>
          </p:txBody>
        </p:sp>
        <p:sp>
          <p:nvSpPr>
            <p:cNvPr id="83" name="Rectangle 33"/>
            <p:cNvSpPr>
              <a:spLocks noChangeArrowheads="1"/>
            </p:cNvSpPr>
            <p:nvPr/>
          </p:nvSpPr>
          <p:spPr bwMode="auto">
            <a:xfrm>
              <a:off x="1355" y="2642"/>
              <a:ext cx="56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Architecture</a:t>
              </a:r>
              <a:endParaRPr lang="en-US"/>
            </a:p>
          </p:txBody>
        </p:sp>
        <p:sp>
          <p:nvSpPr>
            <p:cNvPr id="84" name="Freeform 34"/>
            <p:cNvSpPr>
              <a:spLocks/>
            </p:cNvSpPr>
            <p:nvPr/>
          </p:nvSpPr>
          <p:spPr bwMode="auto">
            <a:xfrm>
              <a:off x="1295" y="2852"/>
              <a:ext cx="580" cy="140"/>
            </a:xfrm>
            <a:custGeom>
              <a:avLst/>
              <a:gdLst>
                <a:gd name="T0" fmla="*/ 0 w 580"/>
                <a:gd name="T1" fmla="*/ 71 h 140"/>
                <a:gd name="T2" fmla="*/ 3 w 580"/>
                <a:gd name="T3" fmla="*/ 59 h 140"/>
                <a:gd name="T4" fmla="*/ 13 w 580"/>
                <a:gd name="T5" fmla="*/ 50 h 140"/>
                <a:gd name="T6" fmla="*/ 29 w 580"/>
                <a:gd name="T7" fmla="*/ 40 h 140"/>
                <a:gd name="T8" fmla="*/ 51 w 580"/>
                <a:gd name="T9" fmla="*/ 32 h 140"/>
                <a:gd name="T10" fmla="*/ 77 w 580"/>
                <a:gd name="T11" fmla="*/ 23 h 140"/>
                <a:gd name="T12" fmla="*/ 109 w 580"/>
                <a:gd name="T13" fmla="*/ 15 h 140"/>
                <a:gd name="T14" fmla="*/ 145 w 580"/>
                <a:gd name="T15" fmla="*/ 10 h 140"/>
                <a:gd name="T16" fmla="*/ 184 w 580"/>
                <a:gd name="T17" fmla="*/ 5 h 140"/>
                <a:gd name="T18" fmla="*/ 225 w 580"/>
                <a:gd name="T19" fmla="*/ 2 h 140"/>
                <a:gd name="T20" fmla="*/ 268 w 580"/>
                <a:gd name="T21" fmla="*/ 0 h 140"/>
                <a:gd name="T22" fmla="*/ 312 w 580"/>
                <a:gd name="T23" fmla="*/ 0 h 140"/>
                <a:gd name="T24" fmla="*/ 354 w 580"/>
                <a:gd name="T25" fmla="*/ 2 h 140"/>
                <a:gd name="T26" fmla="*/ 395 w 580"/>
                <a:gd name="T27" fmla="*/ 5 h 140"/>
                <a:gd name="T28" fmla="*/ 434 w 580"/>
                <a:gd name="T29" fmla="*/ 10 h 140"/>
                <a:gd name="T30" fmla="*/ 470 w 580"/>
                <a:gd name="T31" fmla="*/ 15 h 140"/>
                <a:gd name="T32" fmla="*/ 501 w 580"/>
                <a:gd name="T33" fmla="*/ 23 h 140"/>
                <a:gd name="T34" fmla="*/ 529 w 580"/>
                <a:gd name="T35" fmla="*/ 32 h 140"/>
                <a:gd name="T36" fmla="*/ 550 w 580"/>
                <a:gd name="T37" fmla="*/ 40 h 140"/>
                <a:gd name="T38" fmla="*/ 567 w 580"/>
                <a:gd name="T39" fmla="*/ 50 h 140"/>
                <a:gd name="T40" fmla="*/ 576 w 580"/>
                <a:gd name="T41" fmla="*/ 59 h 140"/>
                <a:gd name="T42" fmla="*/ 580 w 580"/>
                <a:gd name="T43" fmla="*/ 71 h 140"/>
                <a:gd name="T44" fmla="*/ 576 w 580"/>
                <a:gd name="T45" fmla="*/ 81 h 140"/>
                <a:gd name="T46" fmla="*/ 567 w 580"/>
                <a:gd name="T47" fmla="*/ 91 h 140"/>
                <a:gd name="T48" fmla="*/ 550 w 580"/>
                <a:gd name="T49" fmla="*/ 101 h 140"/>
                <a:gd name="T50" fmla="*/ 529 w 580"/>
                <a:gd name="T51" fmla="*/ 110 h 140"/>
                <a:gd name="T52" fmla="*/ 501 w 580"/>
                <a:gd name="T53" fmla="*/ 119 h 140"/>
                <a:gd name="T54" fmla="*/ 470 w 580"/>
                <a:gd name="T55" fmla="*/ 125 h 140"/>
                <a:gd name="T56" fmla="*/ 434 w 580"/>
                <a:gd name="T57" fmla="*/ 132 h 140"/>
                <a:gd name="T58" fmla="*/ 395 w 580"/>
                <a:gd name="T59" fmla="*/ 137 h 140"/>
                <a:gd name="T60" fmla="*/ 354 w 580"/>
                <a:gd name="T61" fmla="*/ 140 h 140"/>
                <a:gd name="T62" fmla="*/ 312 w 580"/>
                <a:gd name="T63" fmla="*/ 140 h 140"/>
                <a:gd name="T64" fmla="*/ 268 w 580"/>
                <a:gd name="T65" fmla="*/ 140 h 140"/>
                <a:gd name="T66" fmla="*/ 225 w 580"/>
                <a:gd name="T67" fmla="*/ 140 h 140"/>
                <a:gd name="T68" fmla="*/ 184 w 580"/>
                <a:gd name="T69" fmla="*/ 137 h 140"/>
                <a:gd name="T70" fmla="*/ 145 w 580"/>
                <a:gd name="T71" fmla="*/ 132 h 140"/>
                <a:gd name="T72" fmla="*/ 109 w 580"/>
                <a:gd name="T73" fmla="*/ 125 h 140"/>
                <a:gd name="T74" fmla="*/ 77 w 580"/>
                <a:gd name="T75" fmla="*/ 119 h 140"/>
                <a:gd name="T76" fmla="*/ 51 w 580"/>
                <a:gd name="T77" fmla="*/ 110 h 140"/>
                <a:gd name="T78" fmla="*/ 29 w 580"/>
                <a:gd name="T79" fmla="*/ 101 h 140"/>
                <a:gd name="T80" fmla="*/ 13 w 580"/>
                <a:gd name="T81" fmla="*/ 91 h 140"/>
                <a:gd name="T82" fmla="*/ 3 w 580"/>
                <a:gd name="T83" fmla="*/ 81 h 140"/>
                <a:gd name="T84" fmla="*/ 0 w 580"/>
                <a:gd name="T85" fmla="*/ 71 h 14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80"/>
                <a:gd name="T130" fmla="*/ 0 h 140"/>
                <a:gd name="T131" fmla="*/ 580 w 580"/>
                <a:gd name="T132" fmla="*/ 140 h 14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80" h="140">
                  <a:moveTo>
                    <a:pt x="0" y="71"/>
                  </a:moveTo>
                  <a:lnTo>
                    <a:pt x="3" y="59"/>
                  </a:lnTo>
                  <a:lnTo>
                    <a:pt x="13" y="50"/>
                  </a:lnTo>
                  <a:lnTo>
                    <a:pt x="29" y="40"/>
                  </a:lnTo>
                  <a:lnTo>
                    <a:pt x="51" y="32"/>
                  </a:lnTo>
                  <a:lnTo>
                    <a:pt x="77" y="23"/>
                  </a:lnTo>
                  <a:lnTo>
                    <a:pt x="109" y="15"/>
                  </a:lnTo>
                  <a:lnTo>
                    <a:pt x="145" y="10"/>
                  </a:lnTo>
                  <a:lnTo>
                    <a:pt x="184" y="5"/>
                  </a:lnTo>
                  <a:lnTo>
                    <a:pt x="225" y="2"/>
                  </a:lnTo>
                  <a:lnTo>
                    <a:pt x="268" y="0"/>
                  </a:lnTo>
                  <a:lnTo>
                    <a:pt x="312" y="0"/>
                  </a:lnTo>
                  <a:lnTo>
                    <a:pt x="354" y="2"/>
                  </a:lnTo>
                  <a:lnTo>
                    <a:pt x="395" y="5"/>
                  </a:lnTo>
                  <a:lnTo>
                    <a:pt x="434" y="10"/>
                  </a:lnTo>
                  <a:lnTo>
                    <a:pt x="470" y="15"/>
                  </a:lnTo>
                  <a:lnTo>
                    <a:pt x="501" y="23"/>
                  </a:lnTo>
                  <a:lnTo>
                    <a:pt x="529" y="32"/>
                  </a:lnTo>
                  <a:lnTo>
                    <a:pt x="550" y="40"/>
                  </a:lnTo>
                  <a:lnTo>
                    <a:pt x="567" y="50"/>
                  </a:lnTo>
                  <a:lnTo>
                    <a:pt x="576" y="59"/>
                  </a:lnTo>
                  <a:lnTo>
                    <a:pt x="580" y="71"/>
                  </a:lnTo>
                  <a:lnTo>
                    <a:pt x="576" y="81"/>
                  </a:lnTo>
                  <a:lnTo>
                    <a:pt x="567" y="91"/>
                  </a:lnTo>
                  <a:lnTo>
                    <a:pt x="550" y="101"/>
                  </a:lnTo>
                  <a:lnTo>
                    <a:pt x="529" y="110"/>
                  </a:lnTo>
                  <a:lnTo>
                    <a:pt x="501" y="119"/>
                  </a:lnTo>
                  <a:lnTo>
                    <a:pt x="470" y="125"/>
                  </a:lnTo>
                  <a:lnTo>
                    <a:pt x="434" y="132"/>
                  </a:lnTo>
                  <a:lnTo>
                    <a:pt x="395" y="137"/>
                  </a:lnTo>
                  <a:lnTo>
                    <a:pt x="354" y="140"/>
                  </a:lnTo>
                  <a:lnTo>
                    <a:pt x="312" y="140"/>
                  </a:lnTo>
                  <a:lnTo>
                    <a:pt x="268" y="140"/>
                  </a:lnTo>
                  <a:lnTo>
                    <a:pt x="225" y="140"/>
                  </a:lnTo>
                  <a:lnTo>
                    <a:pt x="184" y="137"/>
                  </a:lnTo>
                  <a:lnTo>
                    <a:pt x="145" y="132"/>
                  </a:lnTo>
                  <a:lnTo>
                    <a:pt x="109" y="125"/>
                  </a:lnTo>
                  <a:lnTo>
                    <a:pt x="77" y="119"/>
                  </a:lnTo>
                  <a:lnTo>
                    <a:pt x="51" y="110"/>
                  </a:lnTo>
                  <a:lnTo>
                    <a:pt x="29" y="101"/>
                  </a:lnTo>
                  <a:lnTo>
                    <a:pt x="13" y="91"/>
                  </a:lnTo>
                  <a:lnTo>
                    <a:pt x="3" y="8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Rectangle 35"/>
            <p:cNvSpPr>
              <a:spLocks noChangeArrowheads="1"/>
            </p:cNvSpPr>
            <p:nvPr/>
          </p:nvSpPr>
          <p:spPr bwMode="auto">
            <a:xfrm>
              <a:off x="1359" y="2881"/>
              <a:ext cx="47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0">
                  <a:solidFill>
                    <a:srgbClr val="000000"/>
                  </a:solidFill>
                </a:rPr>
                <a:t>Chapters  4 - 5</a:t>
              </a:r>
              <a:endParaRPr lang="en-US"/>
            </a:p>
          </p:txBody>
        </p:sp>
        <p:sp>
          <p:nvSpPr>
            <p:cNvPr id="86" name="Line 36"/>
            <p:cNvSpPr>
              <a:spLocks noChangeShapeType="1"/>
            </p:cNvSpPr>
            <p:nvPr/>
          </p:nvSpPr>
          <p:spPr bwMode="auto">
            <a:xfrm>
              <a:off x="1233" y="2798"/>
              <a:ext cx="70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37"/>
            <p:cNvSpPr>
              <a:spLocks/>
            </p:cNvSpPr>
            <p:nvPr/>
          </p:nvSpPr>
          <p:spPr bwMode="auto">
            <a:xfrm>
              <a:off x="1937" y="2775"/>
              <a:ext cx="47" cy="48"/>
            </a:xfrm>
            <a:custGeom>
              <a:avLst/>
              <a:gdLst>
                <a:gd name="T0" fmla="*/ 0 w 47"/>
                <a:gd name="T1" fmla="*/ 0 h 48"/>
                <a:gd name="T2" fmla="*/ 47 w 47"/>
                <a:gd name="T3" fmla="*/ 23 h 48"/>
                <a:gd name="T4" fmla="*/ 0 w 47"/>
                <a:gd name="T5" fmla="*/ 48 h 48"/>
                <a:gd name="T6" fmla="*/ 0 w 47"/>
                <a:gd name="T7" fmla="*/ 0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"/>
                <a:gd name="T13" fmla="*/ 0 h 48"/>
                <a:gd name="T14" fmla="*/ 47 w 47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" h="48">
                  <a:moveTo>
                    <a:pt x="0" y="0"/>
                  </a:moveTo>
                  <a:lnTo>
                    <a:pt x="47" y="23"/>
                  </a:lnTo>
                  <a:lnTo>
                    <a:pt x="0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8" name="Group 38"/>
          <p:cNvGrpSpPr>
            <a:grpSpLocks/>
          </p:cNvGrpSpPr>
          <p:nvPr/>
        </p:nvGrpSpPr>
        <p:grpSpPr bwMode="auto">
          <a:xfrm>
            <a:off x="5802500" y="5301877"/>
            <a:ext cx="1182687" cy="512763"/>
            <a:chOff x="2735" y="2938"/>
            <a:chExt cx="745" cy="323"/>
          </a:xfrm>
        </p:grpSpPr>
        <p:sp>
          <p:nvSpPr>
            <p:cNvPr id="89" name="Rectangle 39"/>
            <p:cNvSpPr>
              <a:spLocks noChangeArrowheads="1"/>
            </p:cNvSpPr>
            <p:nvPr/>
          </p:nvSpPr>
          <p:spPr bwMode="auto">
            <a:xfrm>
              <a:off x="2814" y="2938"/>
              <a:ext cx="566" cy="1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90" name="Rectangle 40"/>
            <p:cNvSpPr>
              <a:spLocks noChangeArrowheads="1"/>
            </p:cNvSpPr>
            <p:nvPr/>
          </p:nvSpPr>
          <p:spPr bwMode="auto">
            <a:xfrm>
              <a:off x="2841" y="2946"/>
              <a:ext cx="49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Gate Logic</a:t>
              </a:r>
              <a:endParaRPr lang="en-US"/>
            </a:p>
          </p:txBody>
        </p:sp>
        <p:sp>
          <p:nvSpPr>
            <p:cNvPr id="91" name="Freeform 41"/>
            <p:cNvSpPr>
              <a:spLocks/>
            </p:cNvSpPr>
            <p:nvPr/>
          </p:nvSpPr>
          <p:spPr bwMode="auto">
            <a:xfrm>
              <a:off x="2786" y="3176"/>
              <a:ext cx="602" cy="82"/>
            </a:xfrm>
            <a:custGeom>
              <a:avLst/>
              <a:gdLst>
                <a:gd name="T0" fmla="*/ 0 w 602"/>
                <a:gd name="T1" fmla="*/ 41 h 82"/>
                <a:gd name="T2" fmla="*/ 3 w 602"/>
                <a:gd name="T3" fmla="*/ 35 h 82"/>
                <a:gd name="T4" fmla="*/ 11 w 602"/>
                <a:gd name="T5" fmla="*/ 30 h 82"/>
                <a:gd name="T6" fmla="*/ 26 w 602"/>
                <a:gd name="T7" fmla="*/ 25 h 82"/>
                <a:gd name="T8" fmla="*/ 47 w 602"/>
                <a:gd name="T9" fmla="*/ 18 h 82"/>
                <a:gd name="T10" fmla="*/ 73 w 602"/>
                <a:gd name="T11" fmla="*/ 13 h 82"/>
                <a:gd name="T12" fmla="*/ 103 w 602"/>
                <a:gd name="T13" fmla="*/ 10 h 82"/>
                <a:gd name="T14" fmla="*/ 137 w 602"/>
                <a:gd name="T15" fmla="*/ 7 h 82"/>
                <a:gd name="T16" fmla="*/ 176 w 602"/>
                <a:gd name="T17" fmla="*/ 3 h 82"/>
                <a:gd name="T18" fmla="*/ 215 w 602"/>
                <a:gd name="T19" fmla="*/ 2 h 82"/>
                <a:gd name="T20" fmla="*/ 258 w 602"/>
                <a:gd name="T21" fmla="*/ 0 h 82"/>
                <a:gd name="T22" fmla="*/ 300 w 602"/>
                <a:gd name="T23" fmla="*/ 0 h 82"/>
                <a:gd name="T24" fmla="*/ 344 w 602"/>
                <a:gd name="T25" fmla="*/ 0 h 82"/>
                <a:gd name="T26" fmla="*/ 385 w 602"/>
                <a:gd name="T27" fmla="*/ 2 h 82"/>
                <a:gd name="T28" fmla="*/ 426 w 602"/>
                <a:gd name="T29" fmla="*/ 3 h 82"/>
                <a:gd name="T30" fmla="*/ 464 w 602"/>
                <a:gd name="T31" fmla="*/ 7 h 82"/>
                <a:gd name="T32" fmla="*/ 498 w 602"/>
                <a:gd name="T33" fmla="*/ 10 h 82"/>
                <a:gd name="T34" fmla="*/ 529 w 602"/>
                <a:gd name="T35" fmla="*/ 13 h 82"/>
                <a:gd name="T36" fmla="*/ 555 w 602"/>
                <a:gd name="T37" fmla="*/ 18 h 82"/>
                <a:gd name="T38" fmla="*/ 575 w 602"/>
                <a:gd name="T39" fmla="*/ 25 h 82"/>
                <a:gd name="T40" fmla="*/ 589 w 602"/>
                <a:gd name="T41" fmla="*/ 30 h 82"/>
                <a:gd name="T42" fmla="*/ 599 w 602"/>
                <a:gd name="T43" fmla="*/ 35 h 82"/>
                <a:gd name="T44" fmla="*/ 602 w 602"/>
                <a:gd name="T45" fmla="*/ 41 h 82"/>
                <a:gd name="T46" fmla="*/ 599 w 602"/>
                <a:gd name="T47" fmla="*/ 48 h 82"/>
                <a:gd name="T48" fmla="*/ 589 w 602"/>
                <a:gd name="T49" fmla="*/ 53 h 82"/>
                <a:gd name="T50" fmla="*/ 575 w 602"/>
                <a:gd name="T51" fmla="*/ 58 h 82"/>
                <a:gd name="T52" fmla="*/ 555 w 602"/>
                <a:gd name="T53" fmla="*/ 64 h 82"/>
                <a:gd name="T54" fmla="*/ 529 w 602"/>
                <a:gd name="T55" fmla="*/ 67 h 82"/>
                <a:gd name="T56" fmla="*/ 498 w 602"/>
                <a:gd name="T57" fmla="*/ 72 h 82"/>
                <a:gd name="T58" fmla="*/ 464 w 602"/>
                <a:gd name="T59" fmla="*/ 76 h 82"/>
                <a:gd name="T60" fmla="*/ 426 w 602"/>
                <a:gd name="T61" fmla="*/ 79 h 82"/>
                <a:gd name="T62" fmla="*/ 385 w 602"/>
                <a:gd name="T63" fmla="*/ 81 h 82"/>
                <a:gd name="T64" fmla="*/ 344 w 602"/>
                <a:gd name="T65" fmla="*/ 82 h 82"/>
                <a:gd name="T66" fmla="*/ 300 w 602"/>
                <a:gd name="T67" fmla="*/ 82 h 82"/>
                <a:gd name="T68" fmla="*/ 258 w 602"/>
                <a:gd name="T69" fmla="*/ 82 h 82"/>
                <a:gd name="T70" fmla="*/ 215 w 602"/>
                <a:gd name="T71" fmla="*/ 81 h 82"/>
                <a:gd name="T72" fmla="*/ 176 w 602"/>
                <a:gd name="T73" fmla="*/ 79 h 82"/>
                <a:gd name="T74" fmla="*/ 137 w 602"/>
                <a:gd name="T75" fmla="*/ 76 h 82"/>
                <a:gd name="T76" fmla="*/ 103 w 602"/>
                <a:gd name="T77" fmla="*/ 72 h 82"/>
                <a:gd name="T78" fmla="*/ 73 w 602"/>
                <a:gd name="T79" fmla="*/ 67 h 82"/>
                <a:gd name="T80" fmla="*/ 47 w 602"/>
                <a:gd name="T81" fmla="*/ 64 h 82"/>
                <a:gd name="T82" fmla="*/ 26 w 602"/>
                <a:gd name="T83" fmla="*/ 58 h 82"/>
                <a:gd name="T84" fmla="*/ 11 w 602"/>
                <a:gd name="T85" fmla="*/ 53 h 82"/>
                <a:gd name="T86" fmla="*/ 3 w 602"/>
                <a:gd name="T87" fmla="*/ 48 h 82"/>
                <a:gd name="T88" fmla="*/ 0 w 602"/>
                <a:gd name="T89" fmla="*/ 41 h 8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02"/>
                <a:gd name="T136" fmla="*/ 0 h 82"/>
                <a:gd name="T137" fmla="*/ 602 w 602"/>
                <a:gd name="T138" fmla="*/ 82 h 8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02" h="82">
                  <a:moveTo>
                    <a:pt x="0" y="41"/>
                  </a:moveTo>
                  <a:lnTo>
                    <a:pt x="3" y="35"/>
                  </a:lnTo>
                  <a:lnTo>
                    <a:pt x="11" y="30"/>
                  </a:lnTo>
                  <a:lnTo>
                    <a:pt x="26" y="25"/>
                  </a:lnTo>
                  <a:lnTo>
                    <a:pt x="47" y="18"/>
                  </a:lnTo>
                  <a:lnTo>
                    <a:pt x="73" y="13"/>
                  </a:lnTo>
                  <a:lnTo>
                    <a:pt x="103" y="10"/>
                  </a:lnTo>
                  <a:lnTo>
                    <a:pt x="137" y="7"/>
                  </a:lnTo>
                  <a:lnTo>
                    <a:pt x="176" y="3"/>
                  </a:lnTo>
                  <a:lnTo>
                    <a:pt x="215" y="2"/>
                  </a:lnTo>
                  <a:lnTo>
                    <a:pt x="258" y="0"/>
                  </a:lnTo>
                  <a:lnTo>
                    <a:pt x="300" y="0"/>
                  </a:lnTo>
                  <a:lnTo>
                    <a:pt x="344" y="0"/>
                  </a:lnTo>
                  <a:lnTo>
                    <a:pt x="385" y="2"/>
                  </a:lnTo>
                  <a:lnTo>
                    <a:pt x="426" y="3"/>
                  </a:lnTo>
                  <a:lnTo>
                    <a:pt x="464" y="7"/>
                  </a:lnTo>
                  <a:lnTo>
                    <a:pt x="498" y="10"/>
                  </a:lnTo>
                  <a:lnTo>
                    <a:pt x="529" y="13"/>
                  </a:lnTo>
                  <a:lnTo>
                    <a:pt x="555" y="18"/>
                  </a:lnTo>
                  <a:lnTo>
                    <a:pt x="575" y="25"/>
                  </a:lnTo>
                  <a:lnTo>
                    <a:pt x="589" y="30"/>
                  </a:lnTo>
                  <a:lnTo>
                    <a:pt x="599" y="35"/>
                  </a:lnTo>
                  <a:lnTo>
                    <a:pt x="602" y="41"/>
                  </a:lnTo>
                  <a:lnTo>
                    <a:pt x="599" y="48"/>
                  </a:lnTo>
                  <a:lnTo>
                    <a:pt x="589" y="53"/>
                  </a:lnTo>
                  <a:lnTo>
                    <a:pt x="575" y="58"/>
                  </a:lnTo>
                  <a:lnTo>
                    <a:pt x="555" y="64"/>
                  </a:lnTo>
                  <a:lnTo>
                    <a:pt x="529" y="67"/>
                  </a:lnTo>
                  <a:lnTo>
                    <a:pt x="498" y="72"/>
                  </a:lnTo>
                  <a:lnTo>
                    <a:pt x="464" y="76"/>
                  </a:lnTo>
                  <a:lnTo>
                    <a:pt x="426" y="79"/>
                  </a:lnTo>
                  <a:lnTo>
                    <a:pt x="385" y="81"/>
                  </a:lnTo>
                  <a:lnTo>
                    <a:pt x="344" y="82"/>
                  </a:lnTo>
                  <a:lnTo>
                    <a:pt x="300" y="82"/>
                  </a:lnTo>
                  <a:lnTo>
                    <a:pt x="258" y="82"/>
                  </a:lnTo>
                  <a:lnTo>
                    <a:pt x="215" y="81"/>
                  </a:lnTo>
                  <a:lnTo>
                    <a:pt x="176" y="79"/>
                  </a:lnTo>
                  <a:lnTo>
                    <a:pt x="137" y="76"/>
                  </a:lnTo>
                  <a:lnTo>
                    <a:pt x="103" y="72"/>
                  </a:lnTo>
                  <a:lnTo>
                    <a:pt x="73" y="67"/>
                  </a:lnTo>
                  <a:lnTo>
                    <a:pt x="47" y="64"/>
                  </a:lnTo>
                  <a:lnTo>
                    <a:pt x="26" y="58"/>
                  </a:lnTo>
                  <a:lnTo>
                    <a:pt x="11" y="53"/>
                  </a:lnTo>
                  <a:lnTo>
                    <a:pt x="3" y="48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Rectangle 42"/>
            <p:cNvSpPr>
              <a:spLocks noChangeArrowheads="1"/>
            </p:cNvSpPr>
            <p:nvPr/>
          </p:nvSpPr>
          <p:spPr bwMode="auto">
            <a:xfrm>
              <a:off x="2851" y="3175"/>
              <a:ext cx="47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0">
                  <a:solidFill>
                    <a:srgbClr val="000000"/>
                  </a:solidFill>
                </a:rPr>
                <a:t>Chapters  1 - 3</a:t>
              </a:r>
              <a:endParaRPr lang="en-US"/>
            </a:p>
          </p:txBody>
        </p:sp>
        <p:sp>
          <p:nvSpPr>
            <p:cNvPr id="93" name="Line 43"/>
            <p:cNvSpPr>
              <a:spLocks noChangeShapeType="1"/>
            </p:cNvSpPr>
            <p:nvPr/>
          </p:nvSpPr>
          <p:spPr bwMode="auto">
            <a:xfrm>
              <a:off x="2735" y="3119"/>
              <a:ext cx="704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44"/>
            <p:cNvSpPr>
              <a:spLocks/>
            </p:cNvSpPr>
            <p:nvPr/>
          </p:nvSpPr>
          <p:spPr bwMode="auto">
            <a:xfrm>
              <a:off x="3432" y="3096"/>
              <a:ext cx="48" cy="47"/>
            </a:xfrm>
            <a:custGeom>
              <a:avLst/>
              <a:gdLst>
                <a:gd name="T0" fmla="*/ 0 w 48"/>
                <a:gd name="T1" fmla="*/ 0 h 47"/>
                <a:gd name="T2" fmla="*/ 48 w 48"/>
                <a:gd name="T3" fmla="*/ 23 h 47"/>
                <a:gd name="T4" fmla="*/ 0 w 48"/>
                <a:gd name="T5" fmla="*/ 47 h 47"/>
                <a:gd name="T6" fmla="*/ 0 w 48"/>
                <a:gd name="T7" fmla="*/ 0 h 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47"/>
                <a:gd name="T14" fmla="*/ 48 w 48"/>
                <a:gd name="T15" fmla="*/ 47 h 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47">
                  <a:moveTo>
                    <a:pt x="0" y="0"/>
                  </a:moveTo>
                  <a:lnTo>
                    <a:pt x="48" y="23"/>
                  </a:lnTo>
                  <a:lnTo>
                    <a:pt x="0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5" name="Group 45"/>
          <p:cNvGrpSpPr>
            <a:grpSpLocks/>
          </p:cNvGrpSpPr>
          <p:nvPr/>
        </p:nvGrpSpPr>
        <p:grpSpPr bwMode="auto">
          <a:xfrm>
            <a:off x="8180575" y="5678115"/>
            <a:ext cx="2347912" cy="833437"/>
            <a:chOff x="4233" y="3175"/>
            <a:chExt cx="1479" cy="525"/>
          </a:xfrm>
        </p:grpSpPr>
        <p:sp>
          <p:nvSpPr>
            <p:cNvPr id="96" name="Rectangle 46"/>
            <p:cNvSpPr>
              <a:spLocks noChangeArrowheads="1"/>
            </p:cNvSpPr>
            <p:nvPr/>
          </p:nvSpPr>
          <p:spPr bwMode="auto">
            <a:xfrm>
              <a:off x="4318" y="3179"/>
              <a:ext cx="610" cy="2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97" name="Rectangle 47"/>
            <p:cNvSpPr>
              <a:spLocks noChangeArrowheads="1"/>
            </p:cNvSpPr>
            <p:nvPr/>
          </p:nvSpPr>
          <p:spPr bwMode="auto">
            <a:xfrm>
              <a:off x="4345" y="3175"/>
              <a:ext cx="42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Electrical</a:t>
              </a:r>
              <a:endParaRPr lang="en-US"/>
            </a:p>
          </p:txBody>
        </p:sp>
        <p:sp>
          <p:nvSpPr>
            <p:cNvPr id="98" name="Rectangle 48"/>
            <p:cNvSpPr>
              <a:spLocks noChangeArrowheads="1"/>
            </p:cNvSpPr>
            <p:nvPr/>
          </p:nvSpPr>
          <p:spPr bwMode="auto">
            <a:xfrm>
              <a:off x="4345" y="3290"/>
              <a:ext cx="55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Engineering</a:t>
              </a:r>
              <a:endParaRPr lang="en-US"/>
            </a:p>
          </p:txBody>
        </p:sp>
        <p:sp>
          <p:nvSpPr>
            <p:cNvPr id="99" name="Freeform 49"/>
            <p:cNvSpPr>
              <a:spLocks/>
            </p:cNvSpPr>
            <p:nvPr/>
          </p:nvSpPr>
          <p:spPr bwMode="auto">
            <a:xfrm>
              <a:off x="5015" y="3322"/>
              <a:ext cx="697" cy="378"/>
            </a:xfrm>
            <a:custGeom>
              <a:avLst/>
              <a:gdLst>
                <a:gd name="T0" fmla="*/ 64 w 697"/>
                <a:gd name="T1" fmla="*/ 162 h 378"/>
                <a:gd name="T2" fmla="*/ 5 w 697"/>
                <a:gd name="T3" fmla="*/ 179 h 378"/>
                <a:gd name="T4" fmla="*/ 72 w 697"/>
                <a:gd name="T5" fmla="*/ 199 h 378"/>
                <a:gd name="T6" fmla="*/ 18 w 697"/>
                <a:gd name="T7" fmla="*/ 245 h 378"/>
                <a:gd name="T8" fmla="*/ 90 w 697"/>
                <a:gd name="T9" fmla="*/ 266 h 378"/>
                <a:gd name="T10" fmla="*/ 49 w 697"/>
                <a:gd name="T11" fmla="*/ 312 h 378"/>
                <a:gd name="T12" fmla="*/ 142 w 697"/>
                <a:gd name="T13" fmla="*/ 319 h 378"/>
                <a:gd name="T14" fmla="*/ 157 w 697"/>
                <a:gd name="T15" fmla="*/ 371 h 378"/>
                <a:gd name="T16" fmla="*/ 237 w 697"/>
                <a:gd name="T17" fmla="*/ 351 h 378"/>
                <a:gd name="T18" fmla="*/ 294 w 697"/>
                <a:gd name="T19" fmla="*/ 378 h 378"/>
                <a:gd name="T20" fmla="*/ 340 w 697"/>
                <a:gd name="T21" fmla="*/ 353 h 378"/>
                <a:gd name="T22" fmla="*/ 387 w 697"/>
                <a:gd name="T23" fmla="*/ 378 h 378"/>
                <a:gd name="T24" fmla="*/ 426 w 697"/>
                <a:gd name="T25" fmla="*/ 348 h 378"/>
                <a:gd name="T26" fmla="*/ 488 w 697"/>
                <a:gd name="T27" fmla="*/ 368 h 378"/>
                <a:gd name="T28" fmla="*/ 542 w 697"/>
                <a:gd name="T29" fmla="*/ 328 h 378"/>
                <a:gd name="T30" fmla="*/ 644 w 697"/>
                <a:gd name="T31" fmla="*/ 340 h 378"/>
                <a:gd name="T32" fmla="*/ 617 w 697"/>
                <a:gd name="T33" fmla="*/ 292 h 378"/>
                <a:gd name="T34" fmla="*/ 688 w 697"/>
                <a:gd name="T35" fmla="*/ 287 h 378"/>
                <a:gd name="T36" fmla="*/ 640 w 697"/>
                <a:gd name="T37" fmla="*/ 233 h 378"/>
                <a:gd name="T38" fmla="*/ 697 w 697"/>
                <a:gd name="T39" fmla="*/ 204 h 378"/>
                <a:gd name="T40" fmla="*/ 624 w 697"/>
                <a:gd name="T41" fmla="*/ 169 h 378"/>
                <a:gd name="T42" fmla="*/ 665 w 697"/>
                <a:gd name="T43" fmla="*/ 121 h 378"/>
                <a:gd name="T44" fmla="*/ 586 w 697"/>
                <a:gd name="T45" fmla="*/ 120 h 378"/>
                <a:gd name="T46" fmla="*/ 617 w 697"/>
                <a:gd name="T47" fmla="*/ 66 h 378"/>
                <a:gd name="T48" fmla="*/ 518 w 697"/>
                <a:gd name="T49" fmla="*/ 72 h 378"/>
                <a:gd name="T50" fmla="*/ 513 w 697"/>
                <a:gd name="T51" fmla="*/ 16 h 378"/>
                <a:gd name="T52" fmla="*/ 412 w 697"/>
                <a:gd name="T53" fmla="*/ 41 h 378"/>
                <a:gd name="T54" fmla="*/ 376 w 697"/>
                <a:gd name="T55" fmla="*/ 0 h 378"/>
                <a:gd name="T56" fmla="*/ 310 w 697"/>
                <a:gd name="T57" fmla="*/ 38 h 378"/>
                <a:gd name="T58" fmla="*/ 248 w 697"/>
                <a:gd name="T59" fmla="*/ 0 h 378"/>
                <a:gd name="T60" fmla="*/ 211 w 697"/>
                <a:gd name="T61" fmla="*/ 56 h 378"/>
                <a:gd name="T62" fmla="*/ 142 w 697"/>
                <a:gd name="T63" fmla="*/ 26 h 378"/>
                <a:gd name="T64" fmla="*/ 145 w 697"/>
                <a:gd name="T65" fmla="*/ 75 h 378"/>
                <a:gd name="T66" fmla="*/ 57 w 697"/>
                <a:gd name="T67" fmla="*/ 62 h 378"/>
                <a:gd name="T68" fmla="*/ 80 w 697"/>
                <a:gd name="T69" fmla="*/ 112 h 378"/>
                <a:gd name="T70" fmla="*/ 0 w 697"/>
                <a:gd name="T71" fmla="*/ 110 h 378"/>
                <a:gd name="T72" fmla="*/ 64 w 697"/>
                <a:gd name="T73" fmla="*/ 162 h 37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97"/>
                <a:gd name="T112" fmla="*/ 0 h 378"/>
                <a:gd name="T113" fmla="*/ 697 w 697"/>
                <a:gd name="T114" fmla="*/ 378 h 37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97" h="378">
                  <a:moveTo>
                    <a:pt x="64" y="162"/>
                  </a:moveTo>
                  <a:lnTo>
                    <a:pt x="5" y="179"/>
                  </a:lnTo>
                  <a:lnTo>
                    <a:pt x="72" y="199"/>
                  </a:lnTo>
                  <a:lnTo>
                    <a:pt x="18" y="245"/>
                  </a:lnTo>
                  <a:lnTo>
                    <a:pt x="90" y="266"/>
                  </a:lnTo>
                  <a:lnTo>
                    <a:pt x="49" y="312"/>
                  </a:lnTo>
                  <a:lnTo>
                    <a:pt x="142" y="319"/>
                  </a:lnTo>
                  <a:lnTo>
                    <a:pt x="157" y="371"/>
                  </a:lnTo>
                  <a:lnTo>
                    <a:pt x="237" y="351"/>
                  </a:lnTo>
                  <a:lnTo>
                    <a:pt x="294" y="378"/>
                  </a:lnTo>
                  <a:lnTo>
                    <a:pt x="340" y="353"/>
                  </a:lnTo>
                  <a:lnTo>
                    <a:pt x="387" y="378"/>
                  </a:lnTo>
                  <a:lnTo>
                    <a:pt x="426" y="348"/>
                  </a:lnTo>
                  <a:lnTo>
                    <a:pt x="488" y="368"/>
                  </a:lnTo>
                  <a:lnTo>
                    <a:pt x="542" y="328"/>
                  </a:lnTo>
                  <a:lnTo>
                    <a:pt x="644" y="340"/>
                  </a:lnTo>
                  <a:lnTo>
                    <a:pt x="617" y="292"/>
                  </a:lnTo>
                  <a:lnTo>
                    <a:pt x="688" y="287"/>
                  </a:lnTo>
                  <a:lnTo>
                    <a:pt x="640" y="233"/>
                  </a:lnTo>
                  <a:lnTo>
                    <a:pt x="697" y="204"/>
                  </a:lnTo>
                  <a:lnTo>
                    <a:pt x="624" y="169"/>
                  </a:lnTo>
                  <a:lnTo>
                    <a:pt x="665" y="121"/>
                  </a:lnTo>
                  <a:lnTo>
                    <a:pt x="586" y="120"/>
                  </a:lnTo>
                  <a:lnTo>
                    <a:pt x="617" y="66"/>
                  </a:lnTo>
                  <a:lnTo>
                    <a:pt x="518" y="72"/>
                  </a:lnTo>
                  <a:lnTo>
                    <a:pt x="513" y="16"/>
                  </a:lnTo>
                  <a:lnTo>
                    <a:pt x="412" y="41"/>
                  </a:lnTo>
                  <a:lnTo>
                    <a:pt x="376" y="0"/>
                  </a:lnTo>
                  <a:lnTo>
                    <a:pt x="310" y="38"/>
                  </a:lnTo>
                  <a:lnTo>
                    <a:pt x="248" y="0"/>
                  </a:lnTo>
                  <a:lnTo>
                    <a:pt x="211" y="56"/>
                  </a:lnTo>
                  <a:lnTo>
                    <a:pt x="142" y="26"/>
                  </a:lnTo>
                  <a:lnTo>
                    <a:pt x="145" y="75"/>
                  </a:lnTo>
                  <a:lnTo>
                    <a:pt x="57" y="62"/>
                  </a:lnTo>
                  <a:lnTo>
                    <a:pt x="80" y="112"/>
                  </a:lnTo>
                  <a:lnTo>
                    <a:pt x="0" y="110"/>
                  </a:lnTo>
                  <a:lnTo>
                    <a:pt x="64" y="1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50"/>
            <p:cNvSpPr>
              <a:spLocks/>
            </p:cNvSpPr>
            <p:nvPr/>
          </p:nvSpPr>
          <p:spPr bwMode="auto">
            <a:xfrm>
              <a:off x="5015" y="3322"/>
              <a:ext cx="697" cy="378"/>
            </a:xfrm>
            <a:custGeom>
              <a:avLst/>
              <a:gdLst>
                <a:gd name="T0" fmla="*/ 64 w 697"/>
                <a:gd name="T1" fmla="*/ 162 h 378"/>
                <a:gd name="T2" fmla="*/ 5 w 697"/>
                <a:gd name="T3" fmla="*/ 179 h 378"/>
                <a:gd name="T4" fmla="*/ 72 w 697"/>
                <a:gd name="T5" fmla="*/ 199 h 378"/>
                <a:gd name="T6" fmla="*/ 18 w 697"/>
                <a:gd name="T7" fmla="*/ 245 h 378"/>
                <a:gd name="T8" fmla="*/ 90 w 697"/>
                <a:gd name="T9" fmla="*/ 266 h 378"/>
                <a:gd name="T10" fmla="*/ 49 w 697"/>
                <a:gd name="T11" fmla="*/ 312 h 378"/>
                <a:gd name="T12" fmla="*/ 142 w 697"/>
                <a:gd name="T13" fmla="*/ 319 h 378"/>
                <a:gd name="T14" fmla="*/ 157 w 697"/>
                <a:gd name="T15" fmla="*/ 371 h 378"/>
                <a:gd name="T16" fmla="*/ 237 w 697"/>
                <a:gd name="T17" fmla="*/ 351 h 378"/>
                <a:gd name="T18" fmla="*/ 294 w 697"/>
                <a:gd name="T19" fmla="*/ 378 h 378"/>
                <a:gd name="T20" fmla="*/ 340 w 697"/>
                <a:gd name="T21" fmla="*/ 353 h 378"/>
                <a:gd name="T22" fmla="*/ 387 w 697"/>
                <a:gd name="T23" fmla="*/ 378 h 378"/>
                <a:gd name="T24" fmla="*/ 426 w 697"/>
                <a:gd name="T25" fmla="*/ 348 h 378"/>
                <a:gd name="T26" fmla="*/ 488 w 697"/>
                <a:gd name="T27" fmla="*/ 368 h 378"/>
                <a:gd name="T28" fmla="*/ 542 w 697"/>
                <a:gd name="T29" fmla="*/ 328 h 378"/>
                <a:gd name="T30" fmla="*/ 644 w 697"/>
                <a:gd name="T31" fmla="*/ 340 h 378"/>
                <a:gd name="T32" fmla="*/ 617 w 697"/>
                <a:gd name="T33" fmla="*/ 292 h 378"/>
                <a:gd name="T34" fmla="*/ 688 w 697"/>
                <a:gd name="T35" fmla="*/ 287 h 378"/>
                <a:gd name="T36" fmla="*/ 640 w 697"/>
                <a:gd name="T37" fmla="*/ 233 h 378"/>
                <a:gd name="T38" fmla="*/ 697 w 697"/>
                <a:gd name="T39" fmla="*/ 204 h 378"/>
                <a:gd name="T40" fmla="*/ 624 w 697"/>
                <a:gd name="T41" fmla="*/ 169 h 378"/>
                <a:gd name="T42" fmla="*/ 665 w 697"/>
                <a:gd name="T43" fmla="*/ 121 h 378"/>
                <a:gd name="T44" fmla="*/ 586 w 697"/>
                <a:gd name="T45" fmla="*/ 120 h 378"/>
                <a:gd name="T46" fmla="*/ 617 w 697"/>
                <a:gd name="T47" fmla="*/ 66 h 378"/>
                <a:gd name="T48" fmla="*/ 518 w 697"/>
                <a:gd name="T49" fmla="*/ 72 h 378"/>
                <a:gd name="T50" fmla="*/ 513 w 697"/>
                <a:gd name="T51" fmla="*/ 16 h 378"/>
                <a:gd name="T52" fmla="*/ 412 w 697"/>
                <a:gd name="T53" fmla="*/ 41 h 378"/>
                <a:gd name="T54" fmla="*/ 376 w 697"/>
                <a:gd name="T55" fmla="*/ 0 h 378"/>
                <a:gd name="T56" fmla="*/ 310 w 697"/>
                <a:gd name="T57" fmla="*/ 38 h 378"/>
                <a:gd name="T58" fmla="*/ 248 w 697"/>
                <a:gd name="T59" fmla="*/ 0 h 378"/>
                <a:gd name="T60" fmla="*/ 211 w 697"/>
                <a:gd name="T61" fmla="*/ 56 h 378"/>
                <a:gd name="T62" fmla="*/ 142 w 697"/>
                <a:gd name="T63" fmla="*/ 26 h 378"/>
                <a:gd name="T64" fmla="*/ 145 w 697"/>
                <a:gd name="T65" fmla="*/ 75 h 378"/>
                <a:gd name="T66" fmla="*/ 57 w 697"/>
                <a:gd name="T67" fmla="*/ 62 h 378"/>
                <a:gd name="T68" fmla="*/ 80 w 697"/>
                <a:gd name="T69" fmla="*/ 112 h 378"/>
                <a:gd name="T70" fmla="*/ 0 w 697"/>
                <a:gd name="T71" fmla="*/ 110 h 378"/>
                <a:gd name="T72" fmla="*/ 64 w 697"/>
                <a:gd name="T73" fmla="*/ 162 h 37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97"/>
                <a:gd name="T112" fmla="*/ 0 h 378"/>
                <a:gd name="T113" fmla="*/ 697 w 697"/>
                <a:gd name="T114" fmla="*/ 378 h 37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97" h="378">
                  <a:moveTo>
                    <a:pt x="64" y="162"/>
                  </a:moveTo>
                  <a:lnTo>
                    <a:pt x="5" y="179"/>
                  </a:lnTo>
                  <a:lnTo>
                    <a:pt x="72" y="199"/>
                  </a:lnTo>
                  <a:lnTo>
                    <a:pt x="18" y="245"/>
                  </a:lnTo>
                  <a:lnTo>
                    <a:pt x="90" y="266"/>
                  </a:lnTo>
                  <a:lnTo>
                    <a:pt x="49" y="312"/>
                  </a:lnTo>
                  <a:lnTo>
                    <a:pt x="142" y="319"/>
                  </a:lnTo>
                  <a:lnTo>
                    <a:pt x="157" y="371"/>
                  </a:lnTo>
                  <a:lnTo>
                    <a:pt x="237" y="351"/>
                  </a:lnTo>
                  <a:lnTo>
                    <a:pt x="294" y="378"/>
                  </a:lnTo>
                  <a:lnTo>
                    <a:pt x="340" y="353"/>
                  </a:lnTo>
                  <a:lnTo>
                    <a:pt x="387" y="378"/>
                  </a:lnTo>
                  <a:lnTo>
                    <a:pt x="426" y="348"/>
                  </a:lnTo>
                  <a:lnTo>
                    <a:pt x="488" y="368"/>
                  </a:lnTo>
                  <a:lnTo>
                    <a:pt x="542" y="328"/>
                  </a:lnTo>
                  <a:lnTo>
                    <a:pt x="644" y="340"/>
                  </a:lnTo>
                  <a:lnTo>
                    <a:pt x="617" y="292"/>
                  </a:lnTo>
                  <a:lnTo>
                    <a:pt x="688" y="287"/>
                  </a:lnTo>
                  <a:lnTo>
                    <a:pt x="640" y="233"/>
                  </a:lnTo>
                  <a:lnTo>
                    <a:pt x="697" y="204"/>
                  </a:lnTo>
                  <a:lnTo>
                    <a:pt x="624" y="169"/>
                  </a:lnTo>
                  <a:lnTo>
                    <a:pt x="665" y="121"/>
                  </a:lnTo>
                  <a:lnTo>
                    <a:pt x="586" y="120"/>
                  </a:lnTo>
                  <a:lnTo>
                    <a:pt x="617" y="66"/>
                  </a:lnTo>
                  <a:lnTo>
                    <a:pt x="518" y="72"/>
                  </a:lnTo>
                  <a:lnTo>
                    <a:pt x="513" y="16"/>
                  </a:lnTo>
                  <a:lnTo>
                    <a:pt x="412" y="41"/>
                  </a:lnTo>
                  <a:lnTo>
                    <a:pt x="376" y="0"/>
                  </a:lnTo>
                  <a:lnTo>
                    <a:pt x="310" y="38"/>
                  </a:lnTo>
                  <a:lnTo>
                    <a:pt x="248" y="0"/>
                  </a:lnTo>
                  <a:lnTo>
                    <a:pt x="211" y="56"/>
                  </a:lnTo>
                  <a:lnTo>
                    <a:pt x="142" y="26"/>
                  </a:lnTo>
                  <a:lnTo>
                    <a:pt x="145" y="75"/>
                  </a:lnTo>
                  <a:lnTo>
                    <a:pt x="57" y="62"/>
                  </a:lnTo>
                  <a:lnTo>
                    <a:pt x="80" y="112"/>
                  </a:lnTo>
                  <a:lnTo>
                    <a:pt x="0" y="110"/>
                  </a:lnTo>
                  <a:lnTo>
                    <a:pt x="64" y="16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51"/>
            <p:cNvSpPr>
              <a:spLocks/>
            </p:cNvSpPr>
            <p:nvPr/>
          </p:nvSpPr>
          <p:spPr bwMode="auto">
            <a:xfrm>
              <a:off x="4958" y="3264"/>
              <a:ext cx="697" cy="378"/>
            </a:xfrm>
            <a:custGeom>
              <a:avLst/>
              <a:gdLst>
                <a:gd name="T0" fmla="*/ 62 w 697"/>
                <a:gd name="T1" fmla="*/ 163 h 378"/>
                <a:gd name="T2" fmla="*/ 5 w 697"/>
                <a:gd name="T3" fmla="*/ 178 h 378"/>
                <a:gd name="T4" fmla="*/ 72 w 697"/>
                <a:gd name="T5" fmla="*/ 199 h 378"/>
                <a:gd name="T6" fmla="*/ 18 w 697"/>
                <a:gd name="T7" fmla="*/ 245 h 378"/>
                <a:gd name="T8" fmla="*/ 90 w 697"/>
                <a:gd name="T9" fmla="*/ 266 h 378"/>
                <a:gd name="T10" fmla="*/ 49 w 697"/>
                <a:gd name="T11" fmla="*/ 311 h 378"/>
                <a:gd name="T12" fmla="*/ 142 w 697"/>
                <a:gd name="T13" fmla="*/ 319 h 378"/>
                <a:gd name="T14" fmla="*/ 155 w 697"/>
                <a:gd name="T15" fmla="*/ 370 h 378"/>
                <a:gd name="T16" fmla="*/ 235 w 697"/>
                <a:gd name="T17" fmla="*/ 352 h 378"/>
                <a:gd name="T18" fmla="*/ 294 w 697"/>
                <a:gd name="T19" fmla="*/ 378 h 378"/>
                <a:gd name="T20" fmla="*/ 340 w 697"/>
                <a:gd name="T21" fmla="*/ 352 h 378"/>
                <a:gd name="T22" fmla="*/ 385 w 697"/>
                <a:gd name="T23" fmla="*/ 378 h 378"/>
                <a:gd name="T24" fmla="*/ 426 w 697"/>
                <a:gd name="T25" fmla="*/ 347 h 378"/>
                <a:gd name="T26" fmla="*/ 487 w 697"/>
                <a:gd name="T27" fmla="*/ 368 h 378"/>
                <a:gd name="T28" fmla="*/ 542 w 697"/>
                <a:gd name="T29" fmla="*/ 327 h 378"/>
                <a:gd name="T30" fmla="*/ 643 w 697"/>
                <a:gd name="T31" fmla="*/ 340 h 378"/>
                <a:gd name="T32" fmla="*/ 617 w 697"/>
                <a:gd name="T33" fmla="*/ 293 h 378"/>
                <a:gd name="T34" fmla="*/ 686 w 697"/>
                <a:gd name="T35" fmla="*/ 288 h 378"/>
                <a:gd name="T36" fmla="*/ 638 w 697"/>
                <a:gd name="T37" fmla="*/ 234 h 378"/>
                <a:gd name="T38" fmla="*/ 697 w 697"/>
                <a:gd name="T39" fmla="*/ 202 h 378"/>
                <a:gd name="T40" fmla="*/ 622 w 697"/>
                <a:gd name="T41" fmla="*/ 170 h 378"/>
                <a:gd name="T42" fmla="*/ 665 w 697"/>
                <a:gd name="T43" fmla="*/ 122 h 378"/>
                <a:gd name="T44" fmla="*/ 586 w 697"/>
                <a:gd name="T45" fmla="*/ 120 h 378"/>
                <a:gd name="T46" fmla="*/ 617 w 697"/>
                <a:gd name="T47" fmla="*/ 64 h 378"/>
                <a:gd name="T48" fmla="*/ 518 w 697"/>
                <a:gd name="T49" fmla="*/ 73 h 378"/>
                <a:gd name="T50" fmla="*/ 511 w 697"/>
                <a:gd name="T51" fmla="*/ 17 h 378"/>
                <a:gd name="T52" fmla="*/ 411 w 697"/>
                <a:gd name="T53" fmla="*/ 41 h 378"/>
                <a:gd name="T54" fmla="*/ 374 w 697"/>
                <a:gd name="T55" fmla="*/ 0 h 378"/>
                <a:gd name="T56" fmla="*/ 310 w 697"/>
                <a:gd name="T57" fmla="*/ 36 h 378"/>
                <a:gd name="T58" fmla="*/ 248 w 697"/>
                <a:gd name="T59" fmla="*/ 0 h 378"/>
                <a:gd name="T60" fmla="*/ 209 w 697"/>
                <a:gd name="T61" fmla="*/ 56 h 378"/>
                <a:gd name="T62" fmla="*/ 142 w 697"/>
                <a:gd name="T63" fmla="*/ 27 h 378"/>
                <a:gd name="T64" fmla="*/ 144 w 697"/>
                <a:gd name="T65" fmla="*/ 76 h 378"/>
                <a:gd name="T66" fmla="*/ 57 w 697"/>
                <a:gd name="T67" fmla="*/ 61 h 378"/>
                <a:gd name="T68" fmla="*/ 78 w 697"/>
                <a:gd name="T69" fmla="*/ 112 h 378"/>
                <a:gd name="T70" fmla="*/ 0 w 697"/>
                <a:gd name="T71" fmla="*/ 110 h 378"/>
                <a:gd name="T72" fmla="*/ 62 w 697"/>
                <a:gd name="T73" fmla="*/ 163 h 37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97"/>
                <a:gd name="T112" fmla="*/ 0 h 378"/>
                <a:gd name="T113" fmla="*/ 697 w 697"/>
                <a:gd name="T114" fmla="*/ 378 h 37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97" h="378">
                  <a:moveTo>
                    <a:pt x="62" y="163"/>
                  </a:moveTo>
                  <a:lnTo>
                    <a:pt x="5" y="178"/>
                  </a:lnTo>
                  <a:lnTo>
                    <a:pt x="72" y="199"/>
                  </a:lnTo>
                  <a:lnTo>
                    <a:pt x="18" y="245"/>
                  </a:lnTo>
                  <a:lnTo>
                    <a:pt x="90" y="266"/>
                  </a:lnTo>
                  <a:lnTo>
                    <a:pt x="49" y="311"/>
                  </a:lnTo>
                  <a:lnTo>
                    <a:pt x="142" y="319"/>
                  </a:lnTo>
                  <a:lnTo>
                    <a:pt x="155" y="370"/>
                  </a:lnTo>
                  <a:lnTo>
                    <a:pt x="235" y="352"/>
                  </a:lnTo>
                  <a:lnTo>
                    <a:pt x="294" y="378"/>
                  </a:lnTo>
                  <a:lnTo>
                    <a:pt x="340" y="352"/>
                  </a:lnTo>
                  <a:lnTo>
                    <a:pt x="385" y="378"/>
                  </a:lnTo>
                  <a:lnTo>
                    <a:pt x="426" y="347"/>
                  </a:lnTo>
                  <a:lnTo>
                    <a:pt x="487" y="368"/>
                  </a:lnTo>
                  <a:lnTo>
                    <a:pt x="542" y="327"/>
                  </a:lnTo>
                  <a:lnTo>
                    <a:pt x="643" y="340"/>
                  </a:lnTo>
                  <a:lnTo>
                    <a:pt x="617" y="293"/>
                  </a:lnTo>
                  <a:lnTo>
                    <a:pt x="686" y="288"/>
                  </a:lnTo>
                  <a:lnTo>
                    <a:pt x="638" y="234"/>
                  </a:lnTo>
                  <a:lnTo>
                    <a:pt x="697" y="202"/>
                  </a:lnTo>
                  <a:lnTo>
                    <a:pt x="622" y="170"/>
                  </a:lnTo>
                  <a:lnTo>
                    <a:pt x="665" y="122"/>
                  </a:lnTo>
                  <a:lnTo>
                    <a:pt x="586" y="120"/>
                  </a:lnTo>
                  <a:lnTo>
                    <a:pt x="617" y="64"/>
                  </a:lnTo>
                  <a:lnTo>
                    <a:pt x="518" y="73"/>
                  </a:lnTo>
                  <a:lnTo>
                    <a:pt x="511" y="17"/>
                  </a:lnTo>
                  <a:lnTo>
                    <a:pt x="411" y="41"/>
                  </a:lnTo>
                  <a:lnTo>
                    <a:pt x="374" y="0"/>
                  </a:lnTo>
                  <a:lnTo>
                    <a:pt x="310" y="36"/>
                  </a:lnTo>
                  <a:lnTo>
                    <a:pt x="248" y="0"/>
                  </a:lnTo>
                  <a:lnTo>
                    <a:pt x="209" y="56"/>
                  </a:lnTo>
                  <a:lnTo>
                    <a:pt x="142" y="27"/>
                  </a:lnTo>
                  <a:lnTo>
                    <a:pt x="144" y="76"/>
                  </a:lnTo>
                  <a:lnTo>
                    <a:pt x="57" y="61"/>
                  </a:lnTo>
                  <a:lnTo>
                    <a:pt x="78" y="112"/>
                  </a:lnTo>
                  <a:lnTo>
                    <a:pt x="0" y="110"/>
                  </a:lnTo>
                  <a:lnTo>
                    <a:pt x="62" y="163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Rectangle 52"/>
            <p:cNvSpPr>
              <a:spLocks noChangeArrowheads="1"/>
            </p:cNvSpPr>
            <p:nvPr/>
          </p:nvSpPr>
          <p:spPr bwMode="auto">
            <a:xfrm>
              <a:off x="5141" y="3394"/>
              <a:ext cx="36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Physics</a:t>
              </a:r>
              <a:endParaRPr lang="en-US"/>
            </a:p>
          </p:txBody>
        </p:sp>
        <p:sp>
          <p:nvSpPr>
            <p:cNvPr id="103" name="Line 53"/>
            <p:cNvSpPr>
              <a:spLocks noChangeShapeType="1"/>
            </p:cNvSpPr>
            <p:nvPr/>
          </p:nvSpPr>
          <p:spPr bwMode="auto">
            <a:xfrm>
              <a:off x="4233" y="3439"/>
              <a:ext cx="674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54"/>
            <p:cNvSpPr>
              <a:spLocks/>
            </p:cNvSpPr>
            <p:nvPr/>
          </p:nvSpPr>
          <p:spPr bwMode="auto">
            <a:xfrm>
              <a:off x="4901" y="3416"/>
              <a:ext cx="47" cy="48"/>
            </a:xfrm>
            <a:custGeom>
              <a:avLst/>
              <a:gdLst>
                <a:gd name="T0" fmla="*/ 0 w 47"/>
                <a:gd name="T1" fmla="*/ 0 h 48"/>
                <a:gd name="T2" fmla="*/ 47 w 47"/>
                <a:gd name="T3" fmla="*/ 23 h 48"/>
                <a:gd name="T4" fmla="*/ 0 w 47"/>
                <a:gd name="T5" fmla="*/ 48 h 48"/>
                <a:gd name="T6" fmla="*/ 0 w 47"/>
                <a:gd name="T7" fmla="*/ 0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"/>
                <a:gd name="T13" fmla="*/ 0 h 48"/>
                <a:gd name="T14" fmla="*/ 47 w 47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" h="48">
                  <a:moveTo>
                    <a:pt x="0" y="0"/>
                  </a:moveTo>
                  <a:lnTo>
                    <a:pt x="47" y="23"/>
                  </a:lnTo>
                  <a:lnTo>
                    <a:pt x="0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5" name="Group 55"/>
          <p:cNvGrpSpPr>
            <a:grpSpLocks/>
          </p:cNvGrpSpPr>
          <p:nvPr/>
        </p:nvGrpSpPr>
        <p:grpSpPr bwMode="auto">
          <a:xfrm>
            <a:off x="6477187" y="2384052"/>
            <a:ext cx="1195388" cy="1017588"/>
            <a:chOff x="3160" y="1100"/>
            <a:chExt cx="753" cy="641"/>
          </a:xfrm>
        </p:grpSpPr>
        <p:sp>
          <p:nvSpPr>
            <p:cNvPr id="106" name="Rectangle 56"/>
            <p:cNvSpPr>
              <a:spLocks noChangeArrowheads="1"/>
            </p:cNvSpPr>
            <p:nvPr/>
          </p:nvSpPr>
          <p:spPr bwMode="auto">
            <a:xfrm>
              <a:off x="3160" y="1255"/>
              <a:ext cx="753" cy="486"/>
            </a:xfrm>
            <a:prstGeom prst="rect">
              <a:avLst/>
            </a:prstGeom>
            <a:solidFill>
              <a:srgbClr val="EFEFE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107" name="Rectangle 57"/>
            <p:cNvSpPr>
              <a:spLocks noChangeArrowheads="1"/>
            </p:cNvSpPr>
            <p:nvPr/>
          </p:nvSpPr>
          <p:spPr bwMode="auto">
            <a:xfrm>
              <a:off x="3390" y="1372"/>
              <a:ext cx="29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A0"/>
                  </a:solidFill>
                </a:rPr>
                <a:t>Virtual</a:t>
              </a:r>
              <a:endParaRPr lang="en-US"/>
            </a:p>
          </p:txBody>
        </p:sp>
        <p:sp>
          <p:nvSpPr>
            <p:cNvPr id="108" name="Rectangle 58"/>
            <p:cNvSpPr>
              <a:spLocks noChangeArrowheads="1"/>
            </p:cNvSpPr>
            <p:nvPr/>
          </p:nvSpPr>
          <p:spPr bwMode="auto">
            <a:xfrm>
              <a:off x="3348" y="1503"/>
              <a:ext cx="38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A0"/>
                  </a:solidFill>
                </a:rPr>
                <a:t>Machine</a:t>
              </a:r>
              <a:endParaRPr lang="en-US"/>
            </a:p>
          </p:txBody>
        </p:sp>
        <p:sp>
          <p:nvSpPr>
            <p:cNvPr id="109" name="Rectangle 59"/>
            <p:cNvSpPr>
              <a:spLocks noChangeArrowheads="1"/>
            </p:cNvSpPr>
            <p:nvPr/>
          </p:nvSpPr>
          <p:spPr bwMode="auto">
            <a:xfrm>
              <a:off x="3160" y="1100"/>
              <a:ext cx="753" cy="155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110" name="Rectangle 60"/>
            <p:cNvSpPr>
              <a:spLocks noChangeArrowheads="1"/>
            </p:cNvSpPr>
            <p:nvPr/>
          </p:nvSpPr>
          <p:spPr bwMode="auto">
            <a:xfrm>
              <a:off x="3220" y="1126"/>
              <a:ext cx="61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</a:rPr>
                <a:t>abstract interface</a:t>
              </a:r>
              <a:endParaRPr lang="en-US"/>
            </a:p>
          </p:txBody>
        </p:sp>
      </p:grpSp>
      <p:grpSp>
        <p:nvGrpSpPr>
          <p:cNvPr id="111" name="Group 61"/>
          <p:cNvGrpSpPr>
            <a:grpSpLocks/>
          </p:cNvGrpSpPr>
          <p:nvPr/>
        </p:nvGrpSpPr>
        <p:grpSpPr bwMode="auto">
          <a:xfrm>
            <a:off x="7640825" y="1685552"/>
            <a:ext cx="2511425" cy="2225675"/>
            <a:chOff x="3893" y="660"/>
            <a:chExt cx="1582" cy="1402"/>
          </a:xfrm>
        </p:grpSpPr>
        <p:grpSp>
          <p:nvGrpSpPr>
            <p:cNvPr id="112" name="Group 62"/>
            <p:cNvGrpSpPr>
              <a:grpSpLocks/>
            </p:cNvGrpSpPr>
            <p:nvPr/>
          </p:nvGrpSpPr>
          <p:grpSpPr bwMode="auto">
            <a:xfrm>
              <a:off x="3893" y="660"/>
              <a:ext cx="810" cy="401"/>
              <a:chOff x="3893" y="660"/>
              <a:chExt cx="810" cy="401"/>
            </a:xfrm>
          </p:grpSpPr>
          <p:sp>
            <p:nvSpPr>
              <p:cNvPr id="119" name="Rectangle 63"/>
              <p:cNvSpPr>
                <a:spLocks noChangeArrowheads="1"/>
              </p:cNvSpPr>
              <p:nvPr/>
            </p:nvSpPr>
            <p:spPr bwMode="auto">
              <a:xfrm>
                <a:off x="3893" y="660"/>
                <a:ext cx="810" cy="40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120" name="Rectangle 64"/>
              <p:cNvSpPr>
                <a:spLocks noChangeArrowheads="1"/>
              </p:cNvSpPr>
              <p:nvPr/>
            </p:nvSpPr>
            <p:spPr bwMode="auto">
              <a:xfrm>
                <a:off x="4056" y="713"/>
                <a:ext cx="507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>
                    <a:solidFill>
                      <a:srgbClr val="990000"/>
                    </a:solidFill>
                  </a:rPr>
                  <a:t>Software</a:t>
                </a:r>
                <a:endParaRPr lang="en-US">
                  <a:solidFill>
                    <a:srgbClr val="990000"/>
                  </a:solidFill>
                </a:endParaRPr>
              </a:p>
            </p:txBody>
          </p:sp>
          <p:sp>
            <p:nvSpPr>
              <p:cNvPr id="121" name="Rectangle 65"/>
              <p:cNvSpPr>
                <a:spLocks noChangeArrowheads="1"/>
              </p:cNvSpPr>
              <p:nvPr/>
            </p:nvSpPr>
            <p:spPr bwMode="auto">
              <a:xfrm>
                <a:off x="4045" y="861"/>
                <a:ext cx="541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>
                    <a:solidFill>
                      <a:srgbClr val="990000"/>
                    </a:solidFill>
                  </a:rPr>
                  <a:t>hierarchy</a:t>
                </a:r>
                <a:endParaRPr lang="en-US">
                  <a:solidFill>
                    <a:srgbClr val="990000"/>
                  </a:solidFill>
                </a:endParaRPr>
              </a:p>
            </p:txBody>
          </p:sp>
        </p:grpSp>
        <p:grpSp>
          <p:nvGrpSpPr>
            <p:cNvPr id="113" name="Group 66"/>
            <p:cNvGrpSpPr>
              <a:grpSpLocks/>
            </p:cNvGrpSpPr>
            <p:nvPr/>
          </p:nvGrpSpPr>
          <p:grpSpPr bwMode="auto">
            <a:xfrm>
              <a:off x="4723" y="1421"/>
              <a:ext cx="752" cy="641"/>
              <a:chOff x="4723" y="1421"/>
              <a:chExt cx="752" cy="641"/>
            </a:xfrm>
          </p:grpSpPr>
          <p:sp>
            <p:nvSpPr>
              <p:cNvPr id="114" name="Rectangle 67"/>
              <p:cNvSpPr>
                <a:spLocks noChangeArrowheads="1"/>
              </p:cNvSpPr>
              <p:nvPr/>
            </p:nvSpPr>
            <p:spPr bwMode="auto">
              <a:xfrm>
                <a:off x="4723" y="1575"/>
                <a:ext cx="752" cy="487"/>
              </a:xfrm>
              <a:prstGeom prst="rect">
                <a:avLst/>
              </a:prstGeom>
              <a:solidFill>
                <a:srgbClr val="EFEFE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115" name="Rectangle 68"/>
              <p:cNvSpPr>
                <a:spLocks noChangeArrowheads="1"/>
              </p:cNvSpPr>
              <p:nvPr/>
            </p:nvSpPr>
            <p:spPr bwMode="auto">
              <a:xfrm>
                <a:off x="4879" y="1692"/>
                <a:ext cx="452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rgbClr val="0000A0"/>
                    </a:solidFill>
                  </a:rPr>
                  <a:t>Assembly</a:t>
                </a:r>
                <a:endParaRPr lang="en-US"/>
              </a:p>
            </p:txBody>
          </p:sp>
          <p:sp>
            <p:nvSpPr>
              <p:cNvPr id="116" name="Rectangle 69"/>
              <p:cNvSpPr>
                <a:spLocks noChangeArrowheads="1"/>
              </p:cNvSpPr>
              <p:nvPr/>
            </p:nvSpPr>
            <p:spPr bwMode="auto">
              <a:xfrm>
                <a:off x="4878" y="1824"/>
                <a:ext cx="454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rgbClr val="0000A0"/>
                    </a:solidFill>
                  </a:rPr>
                  <a:t>Language</a:t>
                </a:r>
                <a:endParaRPr lang="en-US"/>
              </a:p>
            </p:txBody>
          </p:sp>
          <p:sp>
            <p:nvSpPr>
              <p:cNvPr id="117" name="Rectangle 70"/>
              <p:cNvSpPr>
                <a:spLocks noChangeArrowheads="1"/>
              </p:cNvSpPr>
              <p:nvPr/>
            </p:nvSpPr>
            <p:spPr bwMode="auto">
              <a:xfrm>
                <a:off x="4723" y="1421"/>
                <a:ext cx="752" cy="154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118" name="Rectangle 71"/>
              <p:cNvSpPr>
                <a:spLocks noChangeArrowheads="1"/>
              </p:cNvSpPr>
              <p:nvPr/>
            </p:nvSpPr>
            <p:spPr bwMode="auto">
              <a:xfrm>
                <a:off x="4783" y="1447"/>
                <a:ext cx="610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b="0">
                    <a:solidFill>
                      <a:srgbClr val="000000"/>
                    </a:solidFill>
                  </a:rPr>
                  <a:t>abstract interface</a:t>
                </a:r>
                <a:endParaRPr lang="en-US"/>
              </a:p>
            </p:txBody>
          </p:sp>
        </p:grpSp>
      </p:grpSp>
      <p:grpSp>
        <p:nvGrpSpPr>
          <p:cNvPr id="122" name="Group 72"/>
          <p:cNvGrpSpPr>
            <a:grpSpLocks/>
          </p:cNvGrpSpPr>
          <p:nvPr/>
        </p:nvGrpSpPr>
        <p:grpSpPr bwMode="auto">
          <a:xfrm>
            <a:off x="2222687" y="4447802"/>
            <a:ext cx="2019300" cy="2017713"/>
            <a:chOff x="480" y="2400"/>
            <a:chExt cx="1272" cy="1271"/>
          </a:xfrm>
        </p:grpSpPr>
        <p:grpSp>
          <p:nvGrpSpPr>
            <p:cNvPr id="123" name="Group 73"/>
            <p:cNvGrpSpPr>
              <a:grpSpLocks/>
            </p:cNvGrpSpPr>
            <p:nvPr/>
          </p:nvGrpSpPr>
          <p:grpSpPr bwMode="auto">
            <a:xfrm>
              <a:off x="942" y="3294"/>
              <a:ext cx="810" cy="377"/>
              <a:chOff x="942" y="3294"/>
              <a:chExt cx="810" cy="377"/>
            </a:xfrm>
          </p:grpSpPr>
          <p:sp>
            <p:nvSpPr>
              <p:cNvPr id="130" name="Rectangle 74"/>
              <p:cNvSpPr>
                <a:spLocks noChangeArrowheads="1"/>
              </p:cNvSpPr>
              <p:nvPr/>
            </p:nvSpPr>
            <p:spPr bwMode="auto">
              <a:xfrm>
                <a:off x="942" y="3294"/>
                <a:ext cx="810" cy="3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131" name="Rectangle 75"/>
              <p:cNvSpPr>
                <a:spLocks noChangeArrowheads="1"/>
              </p:cNvSpPr>
              <p:nvPr/>
            </p:nvSpPr>
            <p:spPr bwMode="auto">
              <a:xfrm>
                <a:off x="1083" y="3336"/>
                <a:ext cx="54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>
                    <a:solidFill>
                      <a:srgbClr val="990000"/>
                    </a:solidFill>
                  </a:rPr>
                  <a:t>Hardware</a:t>
                </a:r>
                <a:endParaRPr lang="en-US">
                  <a:solidFill>
                    <a:srgbClr val="990000"/>
                  </a:solidFill>
                </a:endParaRPr>
              </a:p>
            </p:txBody>
          </p:sp>
          <p:sp>
            <p:nvSpPr>
              <p:cNvPr id="132" name="Rectangle 76"/>
              <p:cNvSpPr>
                <a:spLocks noChangeArrowheads="1"/>
              </p:cNvSpPr>
              <p:nvPr/>
            </p:nvSpPr>
            <p:spPr bwMode="auto">
              <a:xfrm>
                <a:off x="1094" y="3484"/>
                <a:ext cx="541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>
                    <a:solidFill>
                      <a:srgbClr val="990000"/>
                    </a:solidFill>
                  </a:rPr>
                  <a:t>hierarchy</a:t>
                </a:r>
                <a:endParaRPr lang="en-US">
                  <a:solidFill>
                    <a:srgbClr val="990000"/>
                  </a:solidFill>
                </a:endParaRPr>
              </a:p>
            </p:txBody>
          </p:sp>
        </p:grpSp>
        <p:grpSp>
          <p:nvGrpSpPr>
            <p:cNvPr id="124" name="Group 77"/>
            <p:cNvGrpSpPr>
              <a:grpSpLocks/>
            </p:cNvGrpSpPr>
            <p:nvPr/>
          </p:nvGrpSpPr>
          <p:grpSpPr bwMode="auto">
            <a:xfrm>
              <a:off x="480" y="2400"/>
              <a:ext cx="753" cy="641"/>
              <a:chOff x="480" y="2400"/>
              <a:chExt cx="753" cy="641"/>
            </a:xfrm>
          </p:grpSpPr>
          <p:sp>
            <p:nvSpPr>
              <p:cNvPr id="125" name="Rectangle 78"/>
              <p:cNvSpPr>
                <a:spLocks noChangeArrowheads="1"/>
              </p:cNvSpPr>
              <p:nvPr/>
            </p:nvSpPr>
            <p:spPr bwMode="auto">
              <a:xfrm>
                <a:off x="480" y="2556"/>
                <a:ext cx="753" cy="485"/>
              </a:xfrm>
              <a:prstGeom prst="rect">
                <a:avLst/>
              </a:prstGeom>
              <a:solidFill>
                <a:srgbClr val="EFEFE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126" name="Rectangle 79"/>
              <p:cNvSpPr>
                <a:spLocks noChangeArrowheads="1"/>
              </p:cNvSpPr>
              <p:nvPr/>
            </p:nvSpPr>
            <p:spPr bwMode="auto">
              <a:xfrm>
                <a:off x="668" y="2672"/>
                <a:ext cx="384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rgbClr val="0000A0"/>
                    </a:solidFill>
                  </a:rPr>
                  <a:t>Machine</a:t>
                </a:r>
                <a:endParaRPr lang="en-US"/>
              </a:p>
            </p:txBody>
          </p:sp>
          <p:sp>
            <p:nvSpPr>
              <p:cNvPr id="127" name="Rectangle 80"/>
              <p:cNvSpPr>
                <a:spLocks noChangeArrowheads="1"/>
              </p:cNvSpPr>
              <p:nvPr/>
            </p:nvSpPr>
            <p:spPr bwMode="auto">
              <a:xfrm>
                <a:off x="635" y="2803"/>
                <a:ext cx="454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rgbClr val="0000A0"/>
                    </a:solidFill>
                  </a:rPr>
                  <a:t>Language</a:t>
                </a:r>
                <a:endParaRPr lang="en-US"/>
              </a:p>
            </p:txBody>
          </p:sp>
          <p:sp>
            <p:nvSpPr>
              <p:cNvPr id="128" name="Rectangle 81"/>
              <p:cNvSpPr>
                <a:spLocks noChangeArrowheads="1"/>
              </p:cNvSpPr>
              <p:nvPr/>
            </p:nvSpPr>
            <p:spPr bwMode="auto">
              <a:xfrm>
                <a:off x="480" y="2400"/>
                <a:ext cx="753" cy="156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129" name="Rectangle 82"/>
              <p:cNvSpPr>
                <a:spLocks noChangeArrowheads="1"/>
              </p:cNvSpPr>
              <p:nvPr/>
            </p:nvSpPr>
            <p:spPr bwMode="auto">
              <a:xfrm>
                <a:off x="541" y="2428"/>
                <a:ext cx="610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b="0">
                    <a:solidFill>
                      <a:srgbClr val="000000"/>
                    </a:solidFill>
                  </a:rPr>
                  <a:t>abstract interface</a:t>
                </a:r>
                <a:endParaRPr lang="en-US"/>
              </a:p>
            </p:txBody>
          </p:sp>
        </p:grpSp>
      </p:grpSp>
      <p:grpSp>
        <p:nvGrpSpPr>
          <p:cNvPr id="133" name="Group 83"/>
          <p:cNvGrpSpPr>
            <a:grpSpLocks/>
          </p:cNvGrpSpPr>
          <p:nvPr/>
        </p:nvGrpSpPr>
        <p:grpSpPr bwMode="auto">
          <a:xfrm>
            <a:off x="4610287" y="4957390"/>
            <a:ext cx="1192213" cy="1017587"/>
            <a:chOff x="1984" y="2721"/>
            <a:chExt cx="751" cy="641"/>
          </a:xfrm>
        </p:grpSpPr>
        <p:sp>
          <p:nvSpPr>
            <p:cNvPr id="134" name="Rectangle 84"/>
            <p:cNvSpPr>
              <a:spLocks noChangeArrowheads="1"/>
            </p:cNvSpPr>
            <p:nvPr/>
          </p:nvSpPr>
          <p:spPr bwMode="auto">
            <a:xfrm>
              <a:off x="1984" y="2877"/>
              <a:ext cx="751" cy="485"/>
            </a:xfrm>
            <a:prstGeom prst="rect">
              <a:avLst/>
            </a:prstGeom>
            <a:solidFill>
              <a:srgbClr val="EFEFE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135" name="Rectangle 85"/>
            <p:cNvSpPr>
              <a:spLocks noChangeArrowheads="1"/>
            </p:cNvSpPr>
            <p:nvPr/>
          </p:nvSpPr>
          <p:spPr bwMode="auto">
            <a:xfrm>
              <a:off x="2144" y="2992"/>
              <a:ext cx="43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A0"/>
                  </a:solidFill>
                </a:rPr>
                <a:t>Hardware</a:t>
              </a:r>
              <a:endParaRPr lang="en-US"/>
            </a:p>
          </p:txBody>
        </p:sp>
        <p:sp>
          <p:nvSpPr>
            <p:cNvPr id="136" name="Rectangle 86"/>
            <p:cNvSpPr>
              <a:spLocks noChangeArrowheads="1"/>
            </p:cNvSpPr>
            <p:nvPr/>
          </p:nvSpPr>
          <p:spPr bwMode="auto">
            <a:xfrm>
              <a:off x="2169" y="3124"/>
              <a:ext cx="38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A0"/>
                  </a:solidFill>
                </a:rPr>
                <a:t>Platform</a:t>
              </a:r>
              <a:endParaRPr lang="en-US"/>
            </a:p>
          </p:txBody>
        </p:sp>
        <p:sp>
          <p:nvSpPr>
            <p:cNvPr id="137" name="Rectangle 87"/>
            <p:cNvSpPr>
              <a:spLocks noChangeArrowheads="1"/>
            </p:cNvSpPr>
            <p:nvPr/>
          </p:nvSpPr>
          <p:spPr bwMode="auto">
            <a:xfrm>
              <a:off x="1984" y="2721"/>
              <a:ext cx="751" cy="15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138" name="Rectangle 88"/>
            <p:cNvSpPr>
              <a:spLocks noChangeArrowheads="1"/>
            </p:cNvSpPr>
            <p:nvPr/>
          </p:nvSpPr>
          <p:spPr bwMode="auto">
            <a:xfrm>
              <a:off x="2044" y="2747"/>
              <a:ext cx="61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</a:rPr>
                <a:t>abstract interface</a:t>
              </a:r>
              <a:endParaRPr lang="en-US"/>
            </a:p>
          </p:txBody>
        </p:sp>
      </p:grpSp>
      <p:grpSp>
        <p:nvGrpSpPr>
          <p:cNvPr id="139" name="Group 89"/>
          <p:cNvGrpSpPr>
            <a:grpSpLocks/>
          </p:cNvGrpSpPr>
          <p:nvPr/>
        </p:nvGrpSpPr>
        <p:grpSpPr bwMode="auto">
          <a:xfrm>
            <a:off x="6985187" y="5465390"/>
            <a:ext cx="1195388" cy="1017587"/>
            <a:chOff x="3480" y="3041"/>
            <a:chExt cx="753" cy="641"/>
          </a:xfrm>
        </p:grpSpPr>
        <p:sp>
          <p:nvSpPr>
            <p:cNvPr id="140" name="Rectangle 90"/>
            <p:cNvSpPr>
              <a:spLocks noChangeArrowheads="1"/>
            </p:cNvSpPr>
            <p:nvPr/>
          </p:nvSpPr>
          <p:spPr bwMode="auto">
            <a:xfrm>
              <a:off x="3480" y="3197"/>
              <a:ext cx="753" cy="485"/>
            </a:xfrm>
            <a:prstGeom prst="rect">
              <a:avLst/>
            </a:prstGeom>
            <a:solidFill>
              <a:srgbClr val="EFEFE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141" name="Rectangle 91"/>
            <p:cNvSpPr>
              <a:spLocks noChangeArrowheads="1"/>
            </p:cNvSpPr>
            <p:nvPr/>
          </p:nvSpPr>
          <p:spPr bwMode="auto">
            <a:xfrm>
              <a:off x="3677" y="3313"/>
              <a:ext cx="36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A0"/>
                  </a:solidFill>
                </a:rPr>
                <a:t>Chips &amp;</a:t>
              </a:r>
              <a:endParaRPr lang="en-US"/>
            </a:p>
          </p:txBody>
        </p:sp>
        <p:sp>
          <p:nvSpPr>
            <p:cNvPr id="142" name="Rectangle 92"/>
            <p:cNvSpPr>
              <a:spLocks noChangeArrowheads="1"/>
            </p:cNvSpPr>
            <p:nvPr/>
          </p:nvSpPr>
          <p:spPr bwMode="auto">
            <a:xfrm>
              <a:off x="3588" y="3444"/>
              <a:ext cx="55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A0"/>
                  </a:solidFill>
                </a:rPr>
                <a:t>Logic Gates</a:t>
              </a:r>
              <a:endParaRPr lang="en-US"/>
            </a:p>
          </p:txBody>
        </p:sp>
        <p:sp>
          <p:nvSpPr>
            <p:cNvPr id="143" name="Rectangle 93"/>
            <p:cNvSpPr>
              <a:spLocks noChangeArrowheads="1"/>
            </p:cNvSpPr>
            <p:nvPr/>
          </p:nvSpPr>
          <p:spPr bwMode="auto">
            <a:xfrm>
              <a:off x="3480" y="3041"/>
              <a:ext cx="753" cy="15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144" name="Rectangle 94"/>
            <p:cNvSpPr>
              <a:spLocks noChangeArrowheads="1"/>
            </p:cNvSpPr>
            <p:nvPr/>
          </p:nvSpPr>
          <p:spPr bwMode="auto">
            <a:xfrm>
              <a:off x="3540" y="3067"/>
              <a:ext cx="61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</a:rPr>
                <a:t>abstract interface</a:t>
              </a:r>
              <a:endParaRPr lang="en-US"/>
            </a:p>
          </p:txBody>
        </p:sp>
      </p:grpSp>
      <p:grpSp>
        <p:nvGrpSpPr>
          <p:cNvPr id="145" name="Group 95"/>
          <p:cNvGrpSpPr>
            <a:grpSpLocks/>
          </p:cNvGrpSpPr>
          <p:nvPr/>
        </p:nvGrpSpPr>
        <p:grpSpPr bwMode="auto">
          <a:xfrm>
            <a:off x="1719450" y="1644277"/>
            <a:ext cx="2522537" cy="798513"/>
            <a:chOff x="163" y="634"/>
            <a:chExt cx="1589" cy="503"/>
          </a:xfrm>
        </p:grpSpPr>
        <p:sp>
          <p:nvSpPr>
            <p:cNvPr id="146" name="Freeform 96"/>
            <p:cNvSpPr>
              <a:spLocks/>
            </p:cNvSpPr>
            <p:nvPr/>
          </p:nvSpPr>
          <p:spPr bwMode="auto">
            <a:xfrm>
              <a:off x="220" y="693"/>
              <a:ext cx="748" cy="444"/>
            </a:xfrm>
            <a:custGeom>
              <a:avLst/>
              <a:gdLst>
                <a:gd name="T0" fmla="*/ 67 w 748"/>
                <a:gd name="T1" fmla="*/ 190 h 444"/>
                <a:gd name="T2" fmla="*/ 7 w 748"/>
                <a:gd name="T3" fmla="*/ 209 h 444"/>
                <a:gd name="T4" fmla="*/ 79 w 748"/>
                <a:gd name="T5" fmla="*/ 233 h 444"/>
                <a:gd name="T6" fmla="*/ 20 w 748"/>
                <a:gd name="T7" fmla="*/ 287 h 444"/>
                <a:gd name="T8" fmla="*/ 97 w 748"/>
                <a:gd name="T9" fmla="*/ 312 h 444"/>
                <a:gd name="T10" fmla="*/ 53 w 748"/>
                <a:gd name="T11" fmla="*/ 366 h 444"/>
                <a:gd name="T12" fmla="*/ 152 w 748"/>
                <a:gd name="T13" fmla="*/ 375 h 444"/>
                <a:gd name="T14" fmla="*/ 167 w 748"/>
                <a:gd name="T15" fmla="*/ 435 h 444"/>
                <a:gd name="T16" fmla="*/ 254 w 748"/>
                <a:gd name="T17" fmla="*/ 412 h 444"/>
                <a:gd name="T18" fmla="*/ 316 w 748"/>
                <a:gd name="T19" fmla="*/ 444 h 444"/>
                <a:gd name="T20" fmla="*/ 365 w 748"/>
                <a:gd name="T21" fmla="*/ 414 h 444"/>
                <a:gd name="T22" fmla="*/ 415 w 748"/>
                <a:gd name="T23" fmla="*/ 444 h 444"/>
                <a:gd name="T24" fmla="*/ 458 w 748"/>
                <a:gd name="T25" fmla="*/ 409 h 444"/>
                <a:gd name="T26" fmla="*/ 523 w 748"/>
                <a:gd name="T27" fmla="*/ 432 h 444"/>
                <a:gd name="T28" fmla="*/ 582 w 748"/>
                <a:gd name="T29" fmla="*/ 384 h 444"/>
                <a:gd name="T30" fmla="*/ 690 w 748"/>
                <a:gd name="T31" fmla="*/ 399 h 444"/>
                <a:gd name="T32" fmla="*/ 662 w 748"/>
                <a:gd name="T33" fmla="*/ 343 h 444"/>
                <a:gd name="T34" fmla="*/ 737 w 748"/>
                <a:gd name="T35" fmla="*/ 338 h 444"/>
                <a:gd name="T36" fmla="*/ 686 w 748"/>
                <a:gd name="T37" fmla="*/ 274 h 444"/>
                <a:gd name="T38" fmla="*/ 748 w 748"/>
                <a:gd name="T39" fmla="*/ 238 h 444"/>
                <a:gd name="T40" fmla="*/ 668 w 748"/>
                <a:gd name="T41" fmla="*/ 199 h 444"/>
                <a:gd name="T42" fmla="*/ 714 w 748"/>
                <a:gd name="T43" fmla="*/ 143 h 444"/>
                <a:gd name="T44" fmla="*/ 629 w 748"/>
                <a:gd name="T45" fmla="*/ 141 h 444"/>
                <a:gd name="T46" fmla="*/ 662 w 748"/>
                <a:gd name="T47" fmla="*/ 77 h 444"/>
                <a:gd name="T48" fmla="*/ 556 w 748"/>
                <a:gd name="T49" fmla="*/ 85 h 444"/>
                <a:gd name="T50" fmla="*/ 549 w 748"/>
                <a:gd name="T51" fmla="*/ 18 h 444"/>
                <a:gd name="T52" fmla="*/ 441 w 748"/>
                <a:gd name="T53" fmla="*/ 47 h 444"/>
                <a:gd name="T54" fmla="*/ 402 w 748"/>
                <a:gd name="T55" fmla="*/ 0 h 444"/>
                <a:gd name="T56" fmla="*/ 334 w 748"/>
                <a:gd name="T57" fmla="*/ 44 h 444"/>
                <a:gd name="T58" fmla="*/ 267 w 748"/>
                <a:gd name="T59" fmla="*/ 0 h 444"/>
                <a:gd name="T60" fmla="*/ 226 w 748"/>
                <a:gd name="T61" fmla="*/ 66 h 444"/>
                <a:gd name="T62" fmla="*/ 154 w 748"/>
                <a:gd name="T63" fmla="*/ 31 h 444"/>
                <a:gd name="T64" fmla="*/ 156 w 748"/>
                <a:gd name="T65" fmla="*/ 89 h 444"/>
                <a:gd name="T66" fmla="*/ 63 w 748"/>
                <a:gd name="T67" fmla="*/ 72 h 444"/>
                <a:gd name="T68" fmla="*/ 85 w 748"/>
                <a:gd name="T69" fmla="*/ 131 h 444"/>
                <a:gd name="T70" fmla="*/ 0 w 748"/>
                <a:gd name="T71" fmla="*/ 130 h 444"/>
                <a:gd name="T72" fmla="*/ 67 w 748"/>
                <a:gd name="T73" fmla="*/ 190 h 44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48"/>
                <a:gd name="T112" fmla="*/ 0 h 444"/>
                <a:gd name="T113" fmla="*/ 748 w 748"/>
                <a:gd name="T114" fmla="*/ 444 h 44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48" h="444">
                  <a:moveTo>
                    <a:pt x="67" y="190"/>
                  </a:moveTo>
                  <a:lnTo>
                    <a:pt x="7" y="209"/>
                  </a:lnTo>
                  <a:lnTo>
                    <a:pt x="79" y="233"/>
                  </a:lnTo>
                  <a:lnTo>
                    <a:pt x="20" y="287"/>
                  </a:lnTo>
                  <a:lnTo>
                    <a:pt x="97" y="312"/>
                  </a:lnTo>
                  <a:lnTo>
                    <a:pt x="53" y="366"/>
                  </a:lnTo>
                  <a:lnTo>
                    <a:pt x="152" y="375"/>
                  </a:lnTo>
                  <a:lnTo>
                    <a:pt x="167" y="435"/>
                  </a:lnTo>
                  <a:lnTo>
                    <a:pt x="254" y="412"/>
                  </a:lnTo>
                  <a:lnTo>
                    <a:pt x="316" y="444"/>
                  </a:lnTo>
                  <a:lnTo>
                    <a:pt x="365" y="414"/>
                  </a:lnTo>
                  <a:lnTo>
                    <a:pt x="415" y="444"/>
                  </a:lnTo>
                  <a:lnTo>
                    <a:pt x="458" y="409"/>
                  </a:lnTo>
                  <a:lnTo>
                    <a:pt x="523" y="432"/>
                  </a:lnTo>
                  <a:lnTo>
                    <a:pt x="582" y="384"/>
                  </a:lnTo>
                  <a:lnTo>
                    <a:pt x="690" y="399"/>
                  </a:lnTo>
                  <a:lnTo>
                    <a:pt x="662" y="343"/>
                  </a:lnTo>
                  <a:lnTo>
                    <a:pt x="737" y="338"/>
                  </a:lnTo>
                  <a:lnTo>
                    <a:pt x="686" y="274"/>
                  </a:lnTo>
                  <a:lnTo>
                    <a:pt x="748" y="238"/>
                  </a:lnTo>
                  <a:lnTo>
                    <a:pt x="668" y="199"/>
                  </a:lnTo>
                  <a:lnTo>
                    <a:pt x="714" y="143"/>
                  </a:lnTo>
                  <a:lnTo>
                    <a:pt x="629" y="141"/>
                  </a:lnTo>
                  <a:lnTo>
                    <a:pt x="662" y="77"/>
                  </a:lnTo>
                  <a:lnTo>
                    <a:pt x="556" y="85"/>
                  </a:lnTo>
                  <a:lnTo>
                    <a:pt x="549" y="18"/>
                  </a:lnTo>
                  <a:lnTo>
                    <a:pt x="441" y="47"/>
                  </a:lnTo>
                  <a:lnTo>
                    <a:pt x="402" y="0"/>
                  </a:lnTo>
                  <a:lnTo>
                    <a:pt x="334" y="44"/>
                  </a:lnTo>
                  <a:lnTo>
                    <a:pt x="267" y="0"/>
                  </a:lnTo>
                  <a:lnTo>
                    <a:pt x="226" y="66"/>
                  </a:lnTo>
                  <a:lnTo>
                    <a:pt x="154" y="31"/>
                  </a:lnTo>
                  <a:lnTo>
                    <a:pt x="156" y="89"/>
                  </a:lnTo>
                  <a:lnTo>
                    <a:pt x="63" y="72"/>
                  </a:lnTo>
                  <a:lnTo>
                    <a:pt x="85" y="131"/>
                  </a:lnTo>
                  <a:lnTo>
                    <a:pt x="0" y="130"/>
                  </a:lnTo>
                  <a:lnTo>
                    <a:pt x="67" y="1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97"/>
            <p:cNvSpPr>
              <a:spLocks/>
            </p:cNvSpPr>
            <p:nvPr/>
          </p:nvSpPr>
          <p:spPr bwMode="auto">
            <a:xfrm>
              <a:off x="220" y="693"/>
              <a:ext cx="748" cy="444"/>
            </a:xfrm>
            <a:custGeom>
              <a:avLst/>
              <a:gdLst>
                <a:gd name="T0" fmla="*/ 67 w 748"/>
                <a:gd name="T1" fmla="*/ 190 h 444"/>
                <a:gd name="T2" fmla="*/ 7 w 748"/>
                <a:gd name="T3" fmla="*/ 209 h 444"/>
                <a:gd name="T4" fmla="*/ 79 w 748"/>
                <a:gd name="T5" fmla="*/ 233 h 444"/>
                <a:gd name="T6" fmla="*/ 20 w 748"/>
                <a:gd name="T7" fmla="*/ 287 h 444"/>
                <a:gd name="T8" fmla="*/ 97 w 748"/>
                <a:gd name="T9" fmla="*/ 312 h 444"/>
                <a:gd name="T10" fmla="*/ 53 w 748"/>
                <a:gd name="T11" fmla="*/ 366 h 444"/>
                <a:gd name="T12" fmla="*/ 152 w 748"/>
                <a:gd name="T13" fmla="*/ 375 h 444"/>
                <a:gd name="T14" fmla="*/ 167 w 748"/>
                <a:gd name="T15" fmla="*/ 435 h 444"/>
                <a:gd name="T16" fmla="*/ 254 w 748"/>
                <a:gd name="T17" fmla="*/ 412 h 444"/>
                <a:gd name="T18" fmla="*/ 316 w 748"/>
                <a:gd name="T19" fmla="*/ 444 h 444"/>
                <a:gd name="T20" fmla="*/ 365 w 748"/>
                <a:gd name="T21" fmla="*/ 414 h 444"/>
                <a:gd name="T22" fmla="*/ 415 w 748"/>
                <a:gd name="T23" fmla="*/ 444 h 444"/>
                <a:gd name="T24" fmla="*/ 458 w 748"/>
                <a:gd name="T25" fmla="*/ 409 h 444"/>
                <a:gd name="T26" fmla="*/ 523 w 748"/>
                <a:gd name="T27" fmla="*/ 432 h 444"/>
                <a:gd name="T28" fmla="*/ 582 w 748"/>
                <a:gd name="T29" fmla="*/ 384 h 444"/>
                <a:gd name="T30" fmla="*/ 690 w 748"/>
                <a:gd name="T31" fmla="*/ 399 h 444"/>
                <a:gd name="T32" fmla="*/ 662 w 748"/>
                <a:gd name="T33" fmla="*/ 343 h 444"/>
                <a:gd name="T34" fmla="*/ 737 w 748"/>
                <a:gd name="T35" fmla="*/ 338 h 444"/>
                <a:gd name="T36" fmla="*/ 686 w 748"/>
                <a:gd name="T37" fmla="*/ 274 h 444"/>
                <a:gd name="T38" fmla="*/ 748 w 748"/>
                <a:gd name="T39" fmla="*/ 238 h 444"/>
                <a:gd name="T40" fmla="*/ 668 w 748"/>
                <a:gd name="T41" fmla="*/ 199 h 444"/>
                <a:gd name="T42" fmla="*/ 714 w 748"/>
                <a:gd name="T43" fmla="*/ 143 h 444"/>
                <a:gd name="T44" fmla="*/ 629 w 748"/>
                <a:gd name="T45" fmla="*/ 141 h 444"/>
                <a:gd name="T46" fmla="*/ 662 w 748"/>
                <a:gd name="T47" fmla="*/ 77 h 444"/>
                <a:gd name="T48" fmla="*/ 556 w 748"/>
                <a:gd name="T49" fmla="*/ 85 h 444"/>
                <a:gd name="T50" fmla="*/ 549 w 748"/>
                <a:gd name="T51" fmla="*/ 18 h 444"/>
                <a:gd name="T52" fmla="*/ 441 w 748"/>
                <a:gd name="T53" fmla="*/ 47 h 444"/>
                <a:gd name="T54" fmla="*/ 402 w 748"/>
                <a:gd name="T55" fmla="*/ 0 h 444"/>
                <a:gd name="T56" fmla="*/ 334 w 748"/>
                <a:gd name="T57" fmla="*/ 44 h 444"/>
                <a:gd name="T58" fmla="*/ 267 w 748"/>
                <a:gd name="T59" fmla="*/ 0 h 444"/>
                <a:gd name="T60" fmla="*/ 226 w 748"/>
                <a:gd name="T61" fmla="*/ 66 h 444"/>
                <a:gd name="T62" fmla="*/ 154 w 748"/>
                <a:gd name="T63" fmla="*/ 31 h 444"/>
                <a:gd name="T64" fmla="*/ 156 w 748"/>
                <a:gd name="T65" fmla="*/ 89 h 444"/>
                <a:gd name="T66" fmla="*/ 63 w 748"/>
                <a:gd name="T67" fmla="*/ 72 h 444"/>
                <a:gd name="T68" fmla="*/ 85 w 748"/>
                <a:gd name="T69" fmla="*/ 131 h 444"/>
                <a:gd name="T70" fmla="*/ 0 w 748"/>
                <a:gd name="T71" fmla="*/ 130 h 444"/>
                <a:gd name="T72" fmla="*/ 67 w 748"/>
                <a:gd name="T73" fmla="*/ 190 h 44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48"/>
                <a:gd name="T112" fmla="*/ 0 h 444"/>
                <a:gd name="T113" fmla="*/ 748 w 748"/>
                <a:gd name="T114" fmla="*/ 444 h 44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48" h="444">
                  <a:moveTo>
                    <a:pt x="67" y="190"/>
                  </a:moveTo>
                  <a:lnTo>
                    <a:pt x="7" y="209"/>
                  </a:lnTo>
                  <a:lnTo>
                    <a:pt x="79" y="233"/>
                  </a:lnTo>
                  <a:lnTo>
                    <a:pt x="20" y="287"/>
                  </a:lnTo>
                  <a:lnTo>
                    <a:pt x="97" y="312"/>
                  </a:lnTo>
                  <a:lnTo>
                    <a:pt x="53" y="366"/>
                  </a:lnTo>
                  <a:lnTo>
                    <a:pt x="152" y="375"/>
                  </a:lnTo>
                  <a:lnTo>
                    <a:pt x="167" y="435"/>
                  </a:lnTo>
                  <a:lnTo>
                    <a:pt x="254" y="412"/>
                  </a:lnTo>
                  <a:lnTo>
                    <a:pt x="316" y="444"/>
                  </a:lnTo>
                  <a:lnTo>
                    <a:pt x="365" y="414"/>
                  </a:lnTo>
                  <a:lnTo>
                    <a:pt x="415" y="444"/>
                  </a:lnTo>
                  <a:lnTo>
                    <a:pt x="458" y="409"/>
                  </a:lnTo>
                  <a:lnTo>
                    <a:pt x="523" y="432"/>
                  </a:lnTo>
                  <a:lnTo>
                    <a:pt x="582" y="384"/>
                  </a:lnTo>
                  <a:lnTo>
                    <a:pt x="690" y="399"/>
                  </a:lnTo>
                  <a:lnTo>
                    <a:pt x="662" y="343"/>
                  </a:lnTo>
                  <a:lnTo>
                    <a:pt x="737" y="338"/>
                  </a:lnTo>
                  <a:lnTo>
                    <a:pt x="686" y="274"/>
                  </a:lnTo>
                  <a:lnTo>
                    <a:pt x="748" y="238"/>
                  </a:lnTo>
                  <a:lnTo>
                    <a:pt x="668" y="199"/>
                  </a:lnTo>
                  <a:lnTo>
                    <a:pt x="714" y="143"/>
                  </a:lnTo>
                  <a:lnTo>
                    <a:pt x="629" y="141"/>
                  </a:lnTo>
                  <a:lnTo>
                    <a:pt x="662" y="77"/>
                  </a:lnTo>
                  <a:lnTo>
                    <a:pt x="556" y="85"/>
                  </a:lnTo>
                  <a:lnTo>
                    <a:pt x="549" y="18"/>
                  </a:lnTo>
                  <a:lnTo>
                    <a:pt x="441" y="47"/>
                  </a:lnTo>
                  <a:lnTo>
                    <a:pt x="402" y="0"/>
                  </a:lnTo>
                  <a:lnTo>
                    <a:pt x="334" y="44"/>
                  </a:lnTo>
                  <a:lnTo>
                    <a:pt x="267" y="0"/>
                  </a:lnTo>
                  <a:lnTo>
                    <a:pt x="226" y="66"/>
                  </a:lnTo>
                  <a:lnTo>
                    <a:pt x="154" y="31"/>
                  </a:lnTo>
                  <a:lnTo>
                    <a:pt x="156" y="89"/>
                  </a:lnTo>
                  <a:lnTo>
                    <a:pt x="63" y="72"/>
                  </a:lnTo>
                  <a:lnTo>
                    <a:pt x="85" y="131"/>
                  </a:lnTo>
                  <a:lnTo>
                    <a:pt x="0" y="130"/>
                  </a:lnTo>
                  <a:lnTo>
                    <a:pt x="67" y="19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Freeform 98"/>
            <p:cNvSpPr>
              <a:spLocks/>
            </p:cNvSpPr>
            <p:nvPr/>
          </p:nvSpPr>
          <p:spPr bwMode="auto">
            <a:xfrm>
              <a:off x="163" y="634"/>
              <a:ext cx="748" cy="445"/>
            </a:xfrm>
            <a:custGeom>
              <a:avLst/>
              <a:gdLst>
                <a:gd name="T0" fmla="*/ 67 w 748"/>
                <a:gd name="T1" fmla="*/ 192 h 445"/>
                <a:gd name="T2" fmla="*/ 5 w 748"/>
                <a:gd name="T3" fmla="*/ 210 h 445"/>
                <a:gd name="T4" fmla="*/ 77 w 748"/>
                <a:gd name="T5" fmla="*/ 235 h 445"/>
                <a:gd name="T6" fmla="*/ 18 w 748"/>
                <a:gd name="T7" fmla="*/ 289 h 445"/>
                <a:gd name="T8" fmla="*/ 97 w 748"/>
                <a:gd name="T9" fmla="*/ 314 h 445"/>
                <a:gd name="T10" fmla="*/ 53 w 748"/>
                <a:gd name="T11" fmla="*/ 366 h 445"/>
                <a:gd name="T12" fmla="*/ 152 w 748"/>
                <a:gd name="T13" fmla="*/ 376 h 445"/>
                <a:gd name="T14" fmla="*/ 167 w 748"/>
                <a:gd name="T15" fmla="*/ 437 h 445"/>
                <a:gd name="T16" fmla="*/ 252 w 748"/>
                <a:gd name="T17" fmla="*/ 414 h 445"/>
                <a:gd name="T18" fmla="*/ 316 w 748"/>
                <a:gd name="T19" fmla="*/ 445 h 445"/>
                <a:gd name="T20" fmla="*/ 363 w 748"/>
                <a:gd name="T21" fmla="*/ 415 h 445"/>
                <a:gd name="T22" fmla="*/ 413 w 748"/>
                <a:gd name="T23" fmla="*/ 445 h 445"/>
                <a:gd name="T24" fmla="*/ 458 w 748"/>
                <a:gd name="T25" fmla="*/ 409 h 445"/>
                <a:gd name="T26" fmla="*/ 523 w 748"/>
                <a:gd name="T27" fmla="*/ 434 h 445"/>
                <a:gd name="T28" fmla="*/ 582 w 748"/>
                <a:gd name="T29" fmla="*/ 386 h 445"/>
                <a:gd name="T30" fmla="*/ 689 w 748"/>
                <a:gd name="T31" fmla="*/ 401 h 445"/>
                <a:gd name="T32" fmla="*/ 662 w 748"/>
                <a:gd name="T33" fmla="*/ 345 h 445"/>
                <a:gd name="T34" fmla="*/ 735 w 748"/>
                <a:gd name="T35" fmla="*/ 338 h 445"/>
                <a:gd name="T36" fmla="*/ 685 w 748"/>
                <a:gd name="T37" fmla="*/ 274 h 445"/>
                <a:gd name="T38" fmla="*/ 748 w 748"/>
                <a:gd name="T39" fmla="*/ 240 h 445"/>
                <a:gd name="T40" fmla="*/ 667 w 748"/>
                <a:gd name="T41" fmla="*/ 200 h 445"/>
                <a:gd name="T42" fmla="*/ 712 w 748"/>
                <a:gd name="T43" fmla="*/ 144 h 445"/>
                <a:gd name="T44" fmla="*/ 627 w 748"/>
                <a:gd name="T45" fmla="*/ 141 h 445"/>
                <a:gd name="T46" fmla="*/ 662 w 748"/>
                <a:gd name="T47" fmla="*/ 77 h 445"/>
                <a:gd name="T48" fmla="*/ 556 w 748"/>
                <a:gd name="T49" fmla="*/ 85 h 445"/>
                <a:gd name="T50" fmla="*/ 549 w 748"/>
                <a:gd name="T51" fmla="*/ 19 h 445"/>
                <a:gd name="T52" fmla="*/ 441 w 748"/>
                <a:gd name="T53" fmla="*/ 49 h 445"/>
                <a:gd name="T54" fmla="*/ 402 w 748"/>
                <a:gd name="T55" fmla="*/ 0 h 445"/>
                <a:gd name="T56" fmla="*/ 333 w 748"/>
                <a:gd name="T57" fmla="*/ 44 h 445"/>
                <a:gd name="T58" fmla="*/ 267 w 748"/>
                <a:gd name="T59" fmla="*/ 0 h 445"/>
                <a:gd name="T60" fmla="*/ 226 w 748"/>
                <a:gd name="T61" fmla="*/ 67 h 445"/>
                <a:gd name="T62" fmla="*/ 152 w 748"/>
                <a:gd name="T63" fmla="*/ 31 h 445"/>
                <a:gd name="T64" fmla="*/ 155 w 748"/>
                <a:gd name="T65" fmla="*/ 90 h 445"/>
                <a:gd name="T66" fmla="*/ 62 w 748"/>
                <a:gd name="T67" fmla="*/ 72 h 445"/>
                <a:gd name="T68" fmla="*/ 85 w 748"/>
                <a:gd name="T69" fmla="*/ 133 h 445"/>
                <a:gd name="T70" fmla="*/ 0 w 748"/>
                <a:gd name="T71" fmla="*/ 129 h 445"/>
                <a:gd name="T72" fmla="*/ 67 w 748"/>
                <a:gd name="T73" fmla="*/ 192 h 44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48"/>
                <a:gd name="T112" fmla="*/ 0 h 445"/>
                <a:gd name="T113" fmla="*/ 748 w 748"/>
                <a:gd name="T114" fmla="*/ 445 h 44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48" h="445">
                  <a:moveTo>
                    <a:pt x="67" y="192"/>
                  </a:moveTo>
                  <a:lnTo>
                    <a:pt x="5" y="210"/>
                  </a:lnTo>
                  <a:lnTo>
                    <a:pt x="77" y="235"/>
                  </a:lnTo>
                  <a:lnTo>
                    <a:pt x="18" y="289"/>
                  </a:lnTo>
                  <a:lnTo>
                    <a:pt x="97" y="314"/>
                  </a:lnTo>
                  <a:lnTo>
                    <a:pt x="53" y="366"/>
                  </a:lnTo>
                  <a:lnTo>
                    <a:pt x="152" y="376"/>
                  </a:lnTo>
                  <a:lnTo>
                    <a:pt x="167" y="437"/>
                  </a:lnTo>
                  <a:lnTo>
                    <a:pt x="252" y="414"/>
                  </a:lnTo>
                  <a:lnTo>
                    <a:pt x="316" y="445"/>
                  </a:lnTo>
                  <a:lnTo>
                    <a:pt x="363" y="415"/>
                  </a:lnTo>
                  <a:lnTo>
                    <a:pt x="413" y="445"/>
                  </a:lnTo>
                  <a:lnTo>
                    <a:pt x="458" y="409"/>
                  </a:lnTo>
                  <a:lnTo>
                    <a:pt x="523" y="434"/>
                  </a:lnTo>
                  <a:lnTo>
                    <a:pt x="582" y="386"/>
                  </a:lnTo>
                  <a:lnTo>
                    <a:pt x="689" y="401"/>
                  </a:lnTo>
                  <a:lnTo>
                    <a:pt x="662" y="345"/>
                  </a:lnTo>
                  <a:lnTo>
                    <a:pt x="735" y="338"/>
                  </a:lnTo>
                  <a:lnTo>
                    <a:pt x="685" y="274"/>
                  </a:lnTo>
                  <a:lnTo>
                    <a:pt x="748" y="240"/>
                  </a:lnTo>
                  <a:lnTo>
                    <a:pt x="667" y="200"/>
                  </a:lnTo>
                  <a:lnTo>
                    <a:pt x="712" y="144"/>
                  </a:lnTo>
                  <a:lnTo>
                    <a:pt x="627" y="141"/>
                  </a:lnTo>
                  <a:lnTo>
                    <a:pt x="662" y="77"/>
                  </a:lnTo>
                  <a:lnTo>
                    <a:pt x="556" y="85"/>
                  </a:lnTo>
                  <a:lnTo>
                    <a:pt x="549" y="19"/>
                  </a:lnTo>
                  <a:lnTo>
                    <a:pt x="441" y="49"/>
                  </a:lnTo>
                  <a:lnTo>
                    <a:pt x="402" y="0"/>
                  </a:lnTo>
                  <a:lnTo>
                    <a:pt x="333" y="44"/>
                  </a:lnTo>
                  <a:lnTo>
                    <a:pt x="267" y="0"/>
                  </a:lnTo>
                  <a:lnTo>
                    <a:pt x="226" y="67"/>
                  </a:lnTo>
                  <a:lnTo>
                    <a:pt x="152" y="31"/>
                  </a:lnTo>
                  <a:lnTo>
                    <a:pt x="155" y="90"/>
                  </a:lnTo>
                  <a:lnTo>
                    <a:pt x="62" y="72"/>
                  </a:lnTo>
                  <a:lnTo>
                    <a:pt x="85" y="133"/>
                  </a:lnTo>
                  <a:lnTo>
                    <a:pt x="0" y="129"/>
                  </a:lnTo>
                  <a:lnTo>
                    <a:pt x="67" y="192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Rectangle 99"/>
            <p:cNvSpPr>
              <a:spLocks noChangeArrowheads="1"/>
            </p:cNvSpPr>
            <p:nvPr/>
          </p:nvSpPr>
          <p:spPr bwMode="auto">
            <a:xfrm>
              <a:off x="389" y="741"/>
              <a:ext cx="32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Human</a:t>
              </a:r>
              <a:endParaRPr lang="en-US"/>
            </a:p>
          </p:txBody>
        </p:sp>
        <p:sp>
          <p:nvSpPr>
            <p:cNvPr id="150" name="Rectangle 100"/>
            <p:cNvSpPr>
              <a:spLocks noChangeArrowheads="1"/>
            </p:cNvSpPr>
            <p:nvPr/>
          </p:nvSpPr>
          <p:spPr bwMode="auto">
            <a:xfrm>
              <a:off x="363" y="856"/>
              <a:ext cx="38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Thought</a:t>
              </a:r>
              <a:endParaRPr lang="en-US"/>
            </a:p>
          </p:txBody>
        </p:sp>
        <p:sp>
          <p:nvSpPr>
            <p:cNvPr id="151" name="Rectangle 101"/>
            <p:cNvSpPr>
              <a:spLocks noChangeArrowheads="1"/>
            </p:cNvSpPr>
            <p:nvPr/>
          </p:nvSpPr>
          <p:spPr bwMode="auto">
            <a:xfrm>
              <a:off x="962" y="673"/>
              <a:ext cx="771" cy="1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52" name="Rectangle 102"/>
            <p:cNvSpPr>
              <a:spLocks noChangeArrowheads="1"/>
            </p:cNvSpPr>
            <p:nvPr/>
          </p:nvSpPr>
          <p:spPr bwMode="auto">
            <a:xfrm>
              <a:off x="990" y="696"/>
              <a:ext cx="72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Abstract design</a:t>
              </a:r>
              <a:endParaRPr lang="en-US"/>
            </a:p>
          </p:txBody>
        </p:sp>
        <p:sp>
          <p:nvSpPr>
            <p:cNvPr id="153" name="Freeform 103"/>
            <p:cNvSpPr>
              <a:spLocks/>
            </p:cNvSpPr>
            <p:nvPr/>
          </p:nvSpPr>
          <p:spPr bwMode="auto">
            <a:xfrm>
              <a:off x="942" y="936"/>
              <a:ext cx="578" cy="95"/>
            </a:xfrm>
            <a:custGeom>
              <a:avLst/>
              <a:gdLst>
                <a:gd name="T0" fmla="*/ 0 w 578"/>
                <a:gd name="T1" fmla="*/ 48 h 95"/>
                <a:gd name="T2" fmla="*/ 4 w 578"/>
                <a:gd name="T3" fmla="*/ 41 h 95"/>
                <a:gd name="T4" fmla="*/ 13 w 578"/>
                <a:gd name="T5" fmla="*/ 33 h 95"/>
                <a:gd name="T6" fmla="*/ 28 w 578"/>
                <a:gd name="T7" fmla="*/ 26 h 95"/>
                <a:gd name="T8" fmla="*/ 51 w 578"/>
                <a:gd name="T9" fmla="*/ 20 h 95"/>
                <a:gd name="T10" fmla="*/ 77 w 578"/>
                <a:gd name="T11" fmla="*/ 15 h 95"/>
                <a:gd name="T12" fmla="*/ 108 w 578"/>
                <a:gd name="T13" fmla="*/ 10 h 95"/>
                <a:gd name="T14" fmla="*/ 144 w 578"/>
                <a:gd name="T15" fmla="*/ 5 h 95"/>
                <a:gd name="T16" fmla="*/ 183 w 578"/>
                <a:gd name="T17" fmla="*/ 2 h 95"/>
                <a:gd name="T18" fmla="*/ 226 w 578"/>
                <a:gd name="T19" fmla="*/ 0 h 95"/>
                <a:gd name="T20" fmla="*/ 268 w 578"/>
                <a:gd name="T21" fmla="*/ 0 h 95"/>
                <a:gd name="T22" fmla="*/ 311 w 578"/>
                <a:gd name="T23" fmla="*/ 0 h 95"/>
                <a:gd name="T24" fmla="*/ 353 w 578"/>
                <a:gd name="T25" fmla="*/ 0 h 95"/>
                <a:gd name="T26" fmla="*/ 395 w 578"/>
                <a:gd name="T27" fmla="*/ 2 h 95"/>
                <a:gd name="T28" fmla="*/ 435 w 578"/>
                <a:gd name="T29" fmla="*/ 5 h 95"/>
                <a:gd name="T30" fmla="*/ 469 w 578"/>
                <a:gd name="T31" fmla="*/ 10 h 95"/>
                <a:gd name="T32" fmla="*/ 502 w 578"/>
                <a:gd name="T33" fmla="*/ 15 h 95"/>
                <a:gd name="T34" fmla="*/ 528 w 578"/>
                <a:gd name="T35" fmla="*/ 20 h 95"/>
                <a:gd name="T36" fmla="*/ 551 w 578"/>
                <a:gd name="T37" fmla="*/ 26 h 95"/>
                <a:gd name="T38" fmla="*/ 565 w 578"/>
                <a:gd name="T39" fmla="*/ 33 h 95"/>
                <a:gd name="T40" fmla="*/ 575 w 578"/>
                <a:gd name="T41" fmla="*/ 41 h 95"/>
                <a:gd name="T42" fmla="*/ 578 w 578"/>
                <a:gd name="T43" fmla="*/ 48 h 95"/>
                <a:gd name="T44" fmla="*/ 575 w 578"/>
                <a:gd name="T45" fmla="*/ 54 h 95"/>
                <a:gd name="T46" fmla="*/ 565 w 578"/>
                <a:gd name="T47" fmla="*/ 62 h 95"/>
                <a:gd name="T48" fmla="*/ 551 w 578"/>
                <a:gd name="T49" fmla="*/ 69 h 95"/>
                <a:gd name="T50" fmla="*/ 528 w 578"/>
                <a:gd name="T51" fmla="*/ 76 h 95"/>
                <a:gd name="T52" fmla="*/ 502 w 578"/>
                <a:gd name="T53" fmla="*/ 81 h 95"/>
                <a:gd name="T54" fmla="*/ 469 w 578"/>
                <a:gd name="T55" fmla="*/ 85 h 95"/>
                <a:gd name="T56" fmla="*/ 435 w 578"/>
                <a:gd name="T57" fmla="*/ 90 h 95"/>
                <a:gd name="T58" fmla="*/ 395 w 578"/>
                <a:gd name="T59" fmla="*/ 92 h 95"/>
                <a:gd name="T60" fmla="*/ 353 w 578"/>
                <a:gd name="T61" fmla="*/ 95 h 95"/>
                <a:gd name="T62" fmla="*/ 311 w 578"/>
                <a:gd name="T63" fmla="*/ 95 h 95"/>
                <a:gd name="T64" fmla="*/ 268 w 578"/>
                <a:gd name="T65" fmla="*/ 95 h 95"/>
                <a:gd name="T66" fmla="*/ 226 w 578"/>
                <a:gd name="T67" fmla="*/ 95 h 95"/>
                <a:gd name="T68" fmla="*/ 183 w 578"/>
                <a:gd name="T69" fmla="*/ 92 h 95"/>
                <a:gd name="T70" fmla="*/ 144 w 578"/>
                <a:gd name="T71" fmla="*/ 90 h 95"/>
                <a:gd name="T72" fmla="*/ 108 w 578"/>
                <a:gd name="T73" fmla="*/ 85 h 95"/>
                <a:gd name="T74" fmla="*/ 77 w 578"/>
                <a:gd name="T75" fmla="*/ 81 h 95"/>
                <a:gd name="T76" fmla="*/ 51 w 578"/>
                <a:gd name="T77" fmla="*/ 76 h 95"/>
                <a:gd name="T78" fmla="*/ 28 w 578"/>
                <a:gd name="T79" fmla="*/ 69 h 95"/>
                <a:gd name="T80" fmla="*/ 13 w 578"/>
                <a:gd name="T81" fmla="*/ 62 h 95"/>
                <a:gd name="T82" fmla="*/ 4 w 578"/>
                <a:gd name="T83" fmla="*/ 54 h 95"/>
                <a:gd name="T84" fmla="*/ 0 w 578"/>
                <a:gd name="T85" fmla="*/ 48 h 9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78"/>
                <a:gd name="T130" fmla="*/ 0 h 95"/>
                <a:gd name="T131" fmla="*/ 578 w 578"/>
                <a:gd name="T132" fmla="*/ 95 h 9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78" h="95">
                  <a:moveTo>
                    <a:pt x="0" y="48"/>
                  </a:moveTo>
                  <a:lnTo>
                    <a:pt x="4" y="41"/>
                  </a:lnTo>
                  <a:lnTo>
                    <a:pt x="13" y="33"/>
                  </a:lnTo>
                  <a:lnTo>
                    <a:pt x="28" y="26"/>
                  </a:lnTo>
                  <a:lnTo>
                    <a:pt x="51" y="20"/>
                  </a:lnTo>
                  <a:lnTo>
                    <a:pt x="77" y="15"/>
                  </a:lnTo>
                  <a:lnTo>
                    <a:pt x="108" y="10"/>
                  </a:lnTo>
                  <a:lnTo>
                    <a:pt x="144" y="5"/>
                  </a:lnTo>
                  <a:lnTo>
                    <a:pt x="183" y="2"/>
                  </a:lnTo>
                  <a:lnTo>
                    <a:pt x="226" y="0"/>
                  </a:lnTo>
                  <a:lnTo>
                    <a:pt x="268" y="0"/>
                  </a:lnTo>
                  <a:lnTo>
                    <a:pt x="311" y="0"/>
                  </a:lnTo>
                  <a:lnTo>
                    <a:pt x="353" y="0"/>
                  </a:lnTo>
                  <a:lnTo>
                    <a:pt x="395" y="2"/>
                  </a:lnTo>
                  <a:lnTo>
                    <a:pt x="435" y="5"/>
                  </a:lnTo>
                  <a:lnTo>
                    <a:pt x="469" y="10"/>
                  </a:lnTo>
                  <a:lnTo>
                    <a:pt x="502" y="15"/>
                  </a:lnTo>
                  <a:lnTo>
                    <a:pt x="528" y="20"/>
                  </a:lnTo>
                  <a:lnTo>
                    <a:pt x="551" y="26"/>
                  </a:lnTo>
                  <a:lnTo>
                    <a:pt x="565" y="33"/>
                  </a:lnTo>
                  <a:lnTo>
                    <a:pt x="575" y="41"/>
                  </a:lnTo>
                  <a:lnTo>
                    <a:pt x="578" y="48"/>
                  </a:lnTo>
                  <a:lnTo>
                    <a:pt x="575" y="54"/>
                  </a:lnTo>
                  <a:lnTo>
                    <a:pt x="565" y="62"/>
                  </a:lnTo>
                  <a:lnTo>
                    <a:pt x="551" y="69"/>
                  </a:lnTo>
                  <a:lnTo>
                    <a:pt x="528" y="76"/>
                  </a:lnTo>
                  <a:lnTo>
                    <a:pt x="502" y="81"/>
                  </a:lnTo>
                  <a:lnTo>
                    <a:pt x="469" y="85"/>
                  </a:lnTo>
                  <a:lnTo>
                    <a:pt x="435" y="90"/>
                  </a:lnTo>
                  <a:lnTo>
                    <a:pt x="395" y="92"/>
                  </a:lnTo>
                  <a:lnTo>
                    <a:pt x="353" y="95"/>
                  </a:lnTo>
                  <a:lnTo>
                    <a:pt x="311" y="95"/>
                  </a:lnTo>
                  <a:lnTo>
                    <a:pt x="268" y="95"/>
                  </a:lnTo>
                  <a:lnTo>
                    <a:pt x="226" y="95"/>
                  </a:lnTo>
                  <a:lnTo>
                    <a:pt x="183" y="92"/>
                  </a:lnTo>
                  <a:lnTo>
                    <a:pt x="144" y="90"/>
                  </a:lnTo>
                  <a:lnTo>
                    <a:pt x="108" y="85"/>
                  </a:lnTo>
                  <a:lnTo>
                    <a:pt x="77" y="81"/>
                  </a:lnTo>
                  <a:lnTo>
                    <a:pt x="51" y="76"/>
                  </a:lnTo>
                  <a:lnTo>
                    <a:pt x="28" y="69"/>
                  </a:lnTo>
                  <a:lnTo>
                    <a:pt x="13" y="62"/>
                  </a:lnTo>
                  <a:lnTo>
                    <a:pt x="4" y="54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Rectangle 104"/>
            <p:cNvSpPr>
              <a:spLocks noChangeArrowheads="1"/>
            </p:cNvSpPr>
            <p:nvPr/>
          </p:nvSpPr>
          <p:spPr bwMode="auto">
            <a:xfrm>
              <a:off x="1009" y="941"/>
              <a:ext cx="4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0">
                  <a:solidFill>
                    <a:srgbClr val="000000"/>
                  </a:solidFill>
                </a:rPr>
                <a:t>Chapters 9, 12</a:t>
              </a:r>
              <a:endParaRPr lang="en-US"/>
            </a:p>
          </p:txBody>
        </p:sp>
        <p:sp>
          <p:nvSpPr>
            <p:cNvPr id="155" name="Line 105"/>
            <p:cNvSpPr>
              <a:spLocks noChangeShapeType="1"/>
            </p:cNvSpPr>
            <p:nvPr/>
          </p:nvSpPr>
          <p:spPr bwMode="auto">
            <a:xfrm>
              <a:off x="980" y="855"/>
              <a:ext cx="73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Freeform 106"/>
            <p:cNvSpPr>
              <a:spLocks/>
            </p:cNvSpPr>
            <p:nvPr/>
          </p:nvSpPr>
          <p:spPr bwMode="auto">
            <a:xfrm>
              <a:off x="1705" y="832"/>
              <a:ext cx="47" cy="48"/>
            </a:xfrm>
            <a:custGeom>
              <a:avLst/>
              <a:gdLst>
                <a:gd name="T0" fmla="*/ 0 w 47"/>
                <a:gd name="T1" fmla="*/ 0 h 48"/>
                <a:gd name="T2" fmla="*/ 47 w 47"/>
                <a:gd name="T3" fmla="*/ 23 h 48"/>
                <a:gd name="T4" fmla="*/ 0 w 47"/>
                <a:gd name="T5" fmla="*/ 48 h 48"/>
                <a:gd name="T6" fmla="*/ 0 w 47"/>
                <a:gd name="T7" fmla="*/ 0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"/>
                <a:gd name="T13" fmla="*/ 0 h 48"/>
                <a:gd name="T14" fmla="*/ 47 w 47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" h="48">
                  <a:moveTo>
                    <a:pt x="0" y="0"/>
                  </a:moveTo>
                  <a:lnTo>
                    <a:pt x="47" y="23"/>
                  </a:lnTo>
                  <a:lnTo>
                    <a:pt x="0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9678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95913" y="25946"/>
            <a:ext cx="11996087" cy="2171034"/>
          </a:xfrm>
          <a:prstGeom prst="rect">
            <a:avLst/>
          </a:prstGeom>
        </p:spPr>
        <p:txBody>
          <a:bodyPr vert="horz" lIns="91370" tIns="45687" rIns="91370" bIns="45687" rtlCol="0">
            <a:normAutofit fontScale="92500" lnSpcReduction="2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687" indent="0">
              <a:buNone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华文细黑"/>
                <a:ea typeface="华文细黑"/>
                <a:cs typeface="华文细黑"/>
              </a:rPr>
              <a:t>“Education systems in many countries are not yet relevant to fast-changing </a:t>
            </a:r>
            <a:r>
              <a:rPr lang="en-US" altLang="zh-CN" sz="44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华文细黑"/>
                <a:ea typeface="华文细黑"/>
                <a:cs typeface="华文细黑"/>
              </a:rPr>
              <a:t>labour</a:t>
            </a: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华文细黑"/>
                <a:ea typeface="华文细黑"/>
                <a:cs typeface="华文细黑"/>
              </a:rPr>
              <a:t> market opportunities”</a:t>
            </a:r>
            <a:endParaRPr lang="en-US" altLang="zh-CN" sz="44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华文细黑"/>
              <a:ea typeface="华文细黑"/>
              <a:cs typeface="华文细黑"/>
            </a:endParaRPr>
          </a:p>
          <a:p>
            <a:pPr marL="45687" indent="0" algn="r">
              <a:buNone/>
            </a:pPr>
            <a:r>
              <a:rPr lang="en-US" sz="2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华文细黑"/>
                <a:ea typeface="华文细黑"/>
                <a:cs typeface="华文细黑"/>
              </a:rPr>
              <a:t>on </a:t>
            </a:r>
            <a:r>
              <a:rPr lang="en-US" sz="2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华文细黑"/>
                <a:ea typeface="华文细黑"/>
                <a:cs typeface="华文细黑"/>
              </a:rPr>
              <a:t>UNESCO Education Strategy 2014-2021 page </a:t>
            </a:r>
            <a:r>
              <a:rPr lang="en-US" sz="2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华文细黑"/>
                <a:ea typeface="华文细黑"/>
                <a:cs typeface="华文细黑"/>
              </a:rPr>
              <a:t>15</a:t>
            </a:r>
          </a:p>
          <a:p>
            <a:pPr marL="45687" indent="0">
              <a:buNone/>
            </a:pPr>
            <a:endParaRPr lang="en-US" altLang="zh-CN" sz="4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华文细黑"/>
              <a:ea typeface="华文细黑"/>
              <a:cs typeface="华文细黑"/>
            </a:endParaRPr>
          </a:p>
        </p:txBody>
      </p:sp>
    </p:spTree>
    <p:extLst>
      <p:ext uri="{BB962C8B-B14F-4D97-AF65-F5344CB8AC3E}">
        <p14:creationId xmlns:p14="http://schemas.microsoft.com/office/powerpoint/2010/main" val="157458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5999" y="324038"/>
            <a:ext cx="6925859" cy="37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717177" y="3914589"/>
            <a:ext cx="10363200" cy="2649538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Arial Black" charset="0"/>
                <a:ea typeface="ＭＳ Ｐゴシック" charset="0"/>
                <a:cs typeface="Arial Black" charset="0"/>
              </a:rPr>
              <a:t>Before you </a:t>
            </a:r>
            <a:r>
              <a:rPr lang="en-US" altLang="zh-CN" sz="3200" dirty="0" smtClean="0">
                <a:latin typeface="Arial Black" charset="0"/>
                <a:ea typeface="ＭＳ Ｐゴシック" charset="0"/>
                <a:cs typeface="Arial Black" charset="0"/>
              </a:rPr>
              <a:t>take Nand2Tetris:</a:t>
            </a:r>
            <a:br>
              <a:rPr lang="en-US" altLang="zh-CN" sz="3200" dirty="0" smtClean="0">
                <a:latin typeface="Arial Black" charset="0"/>
                <a:ea typeface="ＭＳ Ｐゴシック" charset="0"/>
                <a:cs typeface="Arial Black" charset="0"/>
              </a:rPr>
            </a:br>
            <a:r>
              <a:rPr lang="en-US" altLang="zh-CN" sz="3200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Arial Black" charset="0"/>
              </a:rPr>
              <a:t>“The two entries slots .. CS</a:t>
            </a:r>
            <a:r>
              <a:rPr lang="en-US" altLang="zh-CN" sz="3200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Arial Black" charset="0"/>
              </a:rPr>
              <a:t>-2”—immediately after learning programming, and “CS-199”—a capstone course coming at the end of the program.</a:t>
            </a:r>
            <a:r>
              <a:rPr lang="en-US" altLang="zh-CN" sz="3200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Arial Black" charset="0"/>
              </a:rPr>
              <a:t>”</a:t>
            </a:r>
            <a:endParaRPr lang="en-US" sz="3200" dirty="0">
              <a:latin typeface="Arial Black" charset="0"/>
              <a:ea typeface="ＭＳ Ｐゴシック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846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ck计算机内部逻辑结构讲解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9181" y="1105646"/>
            <a:ext cx="9190487" cy="51696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7084" y="4492252"/>
            <a:ext cx="1040521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</a:rPr>
              <a:t>5 Week on Hardware?</a:t>
            </a:r>
            <a:endParaRPr lang="en-US" sz="8800" dirty="0">
              <a:solidFill>
                <a:srgbClr val="FF000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06824" y="228600"/>
            <a:ext cx="10802470" cy="11430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dirty="0" smtClean="0">
                <a:latin typeface="Arial Black" charset="0"/>
                <a:ea typeface="ＭＳ Ｐゴシック" charset="0"/>
                <a:cs typeface="Arial Black" charset="0"/>
              </a:rPr>
              <a:t>An 8 year old teach other teens the first 5 weeks </a:t>
            </a:r>
            <a:br>
              <a:rPr lang="en-US" altLang="zh-CN" sz="3200" dirty="0" smtClean="0">
                <a:latin typeface="Arial Black" charset="0"/>
                <a:ea typeface="ＭＳ Ｐゴシック" charset="0"/>
                <a:cs typeface="Arial Black" charset="0"/>
              </a:rPr>
            </a:br>
            <a:r>
              <a:rPr lang="en-US" altLang="zh-CN" sz="3200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Arial Black" charset="0"/>
              </a:rPr>
              <a:t>in 5 Days</a:t>
            </a:r>
            <a:endParaRPr lang="en-US" sz="3200" dirty="0">
              <a:solidFill>
                <a:srgbClr val="FF0000"/>
              </a:solidFill>
              <a:latin typeface="Arial Black" charset="0"/>
              <a:ea typeface="ＭＳ Ｐゴシック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982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06824" y="228600"/>
            <a:ext cx="1080247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dirty="0" smtClean="0">
                <a:latin typeface="Arial Black" charset="0"/>
                <a:ea typeface="ＭＳ Ｐゴシック" charset="0"/>
                <a:cs typeface="Arial Black" charset="0"/>
              </a:rPr>
              <a:t>Computational Thinking </a:t>
            </a:r>
            <a:r>
              <a:rPr lang="en-US" altLang="zh-CN" sz="3200" dirty="0" err="1" smtClean="0">
                <a:latin typeface="Arial Black" charset="0"/>
                <a:ea typeface="ＭＳ Ｐゴシック" charset="0"/>
                <a:cs typeface="Arial Black" charset="0"/>
              </a:rPr>
              <a:t>homeworks</a:t>
            </a:r>
            <a:r>
              <a:rPr lang="en-US" altLang="zh-CN" sz="3200" dirty="0" smtClean="0">
                <a:latin typeface="Arial Black" charset="0"/>
                <a:ea typeface="ＭＳ Ｐゴシック" charset="0"/>
                <a:cs typeface="Arial Black" charset="0"/>
              </a:rPr>
              <a:t> are all </a:t>
            </a:r>
            <a:endParaRPr lang="en-US" altLang="zh-CN" sz="3200" dirty="0" smtClean="0">
              <a:solidFill>
                <a:srgbClr val="FF0000"/>
              </a:solidFill>
              <a:latin typeface="Arial Black" charset="0"/>
              <a:ea typeface="ＭＳ Ｐゴシック" charset="0"/>
              <a:cs typeface="Arial Black" charset="0"/>
            </a:endParaRPr>
          </a:p>
          <a:p>
            <a:pPr algn="ctr"/>
            <a:r>
              <a:rPr lang="en-US" altLang="zh-CN" sz="3200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Arial Black" charset="0"/>
              </a:rPr>
              <a:t>Code Translation (compiler-implementation) assignments</a:t>
            </a:r>
            <a:endParaRPr lang="en-US" sz="3200" dirty="0">
              <a:solidFill>
                <a:srgbClr val="FF0000"/>
              </a:solidFill>
              <a:latin typeface="Arial Black" charset="0"/>
              <a:ea typeface="ＭＳ Ｐゴシック" charset="0"/>
              <a:cs typeface="Arial Black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80" y="1882588"/>
            <a:ext cx="2407664" cy="4213412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2803732" y="3615764"/>
            <a:ext cx="976400" cy="73211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812" y="3167529"/>
            <a:ext cx="1549613" cy="16270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5959" y="3167529"/>
            <a:ext cx="2576863" cy="17645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0415" y="3167529"/>
            <a:ext cx="2220786" cy="1437342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5483425" y="3615764"/>
            <a:ext cx="976400" cy="73211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8531201" y="3615764"/>
            <a:ext cx="976400" cy="73211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995816" y="2769490"/>
            <a:ext cx="34640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BooleanFunction</a:t>
            </a:r>
            <a:r>
              <a:rPr lang="en-US" sz="3200" dirty="0" smtClean="0"/>
              <a:t>[..]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14" y="2030826"/>
            <a:ext cx="1954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BooleanConvert</a:t>
            </a:r>
            <a:r>
              <a:rPr lang="en-US" dirty="0" smtClean="0"/>
              <a:t>[..]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429943" y="2769490"/>
            <a:ext cx="2679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TraverseExpressionTree</a:t>
            </a:r>
            <a:r>
              <a:rPr lang="en-US" dirty="0" smtClean="0"/>
              <a:t>[..]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654060" y="2115102"/>
            <a:ext cx="1521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FullSimplify</a:t>
            </a:r>
            <a:r>
              <a:rPr lang="en-US" dirty="0" smtClean="0"/>
              <a:t>[..]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841177" y="2441389"/>
            <a:ext cx="1439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HDLExport</a:t>
            </a:r>
            <a:r>
              <a:rPr lang="en-US" dirty="0" smtClean="0"/>
              <a:t>[..]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503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06824" y="228600"/>
            <a:ext cx="1080247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dirty="0" smtClean="0">
                <a:latin typeface="Arial Black" charset="0"/>
                <a:ea typeface="ＭＳ Ｐゴシック" charset="0"/>
                <a:cs typeface="Arial Black" charset="0"/>
              </a:rPr>
              <a:t>Industry Frontier and Cognitive Foundation</a:t>
            </a:r>
            <a:br>
              <a:rPr lang="en-US" altLang="zh-CN" sz="3200" dirty="0" smtClean="0">
                <a:latin typeface="Arial Black" charset="0"/>
                <a:ea typeface="ＭＳ Ｐゴシック" charset="0"/>
                <a:cs typeface="Arial Black" charset="0"/>
              </a:rPr>
            </a:br>
            <a:r>
              <a:rPr lang="en-US" altLang="zh-CN" sz="3200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Arial Black" charset="0"/>
              </a:rPr>
              <a:t>are report compilation processes</a:t>
            </a:r>
            <a:endParaRPr lang="en-US" sz="3200" dirty="0">
              <a:solidFill>
                <a:srgbClr val="FF0000"/>
              </a:solidFill>
              <a:latin typeface="Arial Black" charset="0"/>
              <a:ea typeface="ＭＳ Ｐゴシック" charset="0"/>
              <a:cs typeface="Arial Black" charset="0"/>
            </a:endParaRPr>
          </a:p>
        </p:txBody>
      </p:sp>
      <p:pic>
        <p:nvPicPr>
          <p:cNvPr id="19" name="Picture 18" descr="IMG_187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0969" y="1946588"/>
            <a:ext cx="8483515" cy="453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31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06824" y="228600"/>
            <a:ext cx="1080247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dirty="0" smtClean="0">
                <a:latin typeface="Arial Black" charset="0"/>
                <a:ea typeface="ＭＳ Ｐゴシック" charset="0"/>
                <a:cs typeface="Arial Black" charset="0"/>
              </a:rPr>
              <a:t>Transforming Hardware Design Problems</a:t>
            </a:r>
            <a:br>
              <a:rPr lang="en-US" altLang="zh-CN" sz="3200" dirty="0" smtClean="0">
                <a:latin typeface="Arial Black" charset="0"/>
                <a:ea typeface="ＭＳ Ｐゴシック" charset="0"/>
                <a:cs typeface="Arial Black" charset="0"/>
              </a:rPr>
            </a:br>
            <a:r>
              <a:rPr lang="en-US" altLang="zh-CN" sz="3200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Arial Black" charset="0"/>
              </a:rPr>
              <a:t>into Code Translation (compiler-implementation) problems</a:t>
            </a:r>
            <a:endParaRPr lang="en-US" sz="3200" dirty="0">
              <a:solidFill>
                <a:srgbClr val="FF0000"/>
              </a:solidFill>
              <a:latin typeface="Arial Black" charset="0"/>
              <a:ea typeface="ＭＳ Ｐゴシック" charset="0"/>
              <a:cs typeface="Arial Black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470" y="1669309"/>
            <a:ext cx="5380152" cy="3784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388" y="1669309"/>
            <a:ext cx="5887704" cy="35451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0190" y="5761922"/>
            <a:ext cx="10810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Provide Interactive Notebooks as Learning Aides from the first 5 weeks, so that they can be prepared to deal with </a:t>
            </a:r>
          </a:p>
          <a:p>
            <a:r>
              <a:rPr lang="en-US" dirty="0" smtClean="0"/>
              <a:t>The Software Aspect of the Computational Thinking Course later.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419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06824" y="228600"/>
            <a:ext cx="1080247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dirty="0" smtClean="0">
                <a:latin typeface="Arial Black" charset="0"/>
                <a:ea typeface="ＭＳ Ｐゴシック" charset="0"/>
                <a:cs typeface="Arial Black" charset="0"/>
              </a:rPr>
              <a:t>Sample Industry Analysis Report</a:t>
            </a:r>
            <a:br>
              <a:rPr lang="en-US" altLang="zh-CN" sz="3200" dirty="0" smtClean="0">
                <a:latin typeface="Arial Black" charset="0"/>
                <a:ea typeface="ＭＳ Ｐゴシック" charset="0"/>
                <a:cs typeface="Arial Black" charset="0"/>
              </a:rPr>
            </a:br>
            <a:r>
              <a:rPr lang="en-US" altLang="zh-CN" sz="3200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Arial Black" charset="0"/>
              </a:rPr>
              <a:t>product cycles are Digital Publishing Workflows</a:t>
            </a:r>
            <a:endParaRPr lang="en-US" sz="3200" dirty="0">
              <a:solidFill>
                <a:srgbClr val="FF0000"/>
              </a:solidFill>
              <a:latin typeface="Arial Black" charset="0"/>
              <a:ea typeface="ＭＳ Ｐゴシック" charset="0"/>
              <a:cs typeface="Arial Black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066" y="1371600"/>
            <a:ext cx="8485640" cy="5234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65" y="1928104"/>
            <a:ext cx="2557419" cy="328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58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00" y="2159001"/>
            <a:ext cx="2235200" cy="336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4473" y="2159001"/>
            <a:ext cx="2317180" cy="3559832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06824" y="228600"/>
            <a:ext cx="1080247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dirty="0" smtClean="0">
                <a:latin typeface="Arial Black" charset="0"/>
                <a:ea typeface="ＭＳ Ｐゴシック" charset="0"/>
                <a:cs typeface="Arial Black" charset="0"/>
              </a:rPr>
              <a:t>The classic literature for </a:t>
            </a:r>
            <a:r>
              <a:rPr lang="en-US" altLang="zh-CN" sz="3200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Arial Black" charset="0"/>
              </a:rPr>
              <a:t>ABC</a:t>
            </a:r>
            <a:r>
              <a:rPr lang="en-US" altLang="zh-CN" sz="3200" dirty="0" smtClean="0">
                <a:latin typeface="Arial Black" charset="0"/>
                <a:ea typeface="ＭＳ Ｐゴシック" charset="0"/>
                <a:cs typeface="Arial Black" charset="0"/>
              </a:rPr>
              <a:t> curriculum?</a:t>
            </a:r>
            <a:endParaRPr lang="en-US" sz="3200" dirty="0">
              <a:solidFill>
                <a:srgbClr val="FF0000"/>
              </a:solidFill>
              <a:latin typeface="Arial Black" charset="0"/>
              <a:ea typeface="ＭＳ Ｐゴシック" charset="0"/>
              <a:cs typeface="Arial Black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4753" y="1952812"/>
            <a:ext cx="3186766" cy="38929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75600" y="1371600"/>
            <a:ext cx="3032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</a:t>
            </a:r>
            <a:r>
              <a:rPr lang="en-US" sz="2800" dirty="0" smtClean="0"/>
              <a:t>. Industry Frontier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350869" y="1186934"/>
            <a:ext cx="4051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B</a:t>
            </a:r>
            <a:r>
              <a:rPr lang="en-US" sz="2800" b="1" dirty="0" smtClean="0"/>
              <a:t>. </a:t>
            </a:r>
            <a:r>
              <a:rPr lang="en-US" sz="2800" dirty="0" smtClean="0"/>
              <a:t>Computational Thinking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8402755" y="1371600"/>
            <a:ext cx="3659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</a:t>
            </a:r>
            <a:r>
              <a:rPr lang="en-US" sz="2800" dirty="0" smtClean="0"/>
              <a:t>. Cognitive Foundation</a:t>
            </a:r>
            <a:endParaRPr lang="en-US" sz="28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0629" y="4572000"/>
            <a:ext cx="1277659" cy="1434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8293" y="4572000"/>
            <a:ext cx="945611" cy="1434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600" y="4572000"/>
            <a:ext cx="966754" cy="143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62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382" y="3511647"/>
            <a:ext cx="1644923" cy="100125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3200" dirty="0" smtClean="0">
                <a:solidFill>
                  <a:srgbClr val="800000"/>
                </a:solidFill>
              </a:rPr>
              <a:t>Group </a:t>
            </a:r>
            <a:r>
              <a:rPr kumimoji="1" lang="en-US" altLang="zh-CN" sz="3200" dirty="0">
                <a:solidFill>
                  <a:srgbClr val="800000"/>
                </a:solidFill>
              </a:rPr>
              <a:t>L</a:t>
            </a:r>
            <a:r>
              <a:rPr kumimoji="1" lang="en-US" altLang="zh-CN" sz="3200" dirty="0" smtClean="0">
                <a:solidFill>
                  <a:srgbClr val="800000"/>
                </a:solidFill>
              </a:rPr>
              <a:t>earning </a:t>
            </a:r>
            <a:r>
              <a:rPr kumimoji="1" lang="en-US" altLang="zh-CN" sz="3200" dirty="0" smtClean="0">
                <a:solidFill>
                  <a:srgbClr val="800000"/>
                </a:solidFill>
              </a:rPr>
              <a:t>W</a:t>
            </a:r>
            <a:r>
              <a:rPr kumimoji="1" lang="en-US" altLang="zh-CN" sz="3200" dirty="0" smtClean="0">
                <a:solidFill>
                  <a:srgbClr val="800000"/>
                </a:solidFill>
              </a:rPr>
              <a:t>orkflows are </a:t>
            </a:r>
            <a:r>
              <a:rPr kumimoji="1" lang="en-US" altLang="zh-CN" sz="3200" dirty="0">
                <a:solidFill>
                  <a:srgbClr val="800000"/>
                </a:solidFill>
              </a:rPr>
              <a:t>C</a:t>
            </a:r>
            <a:r>
              <a:rPr kumimoji="1" lang="en-US" altLang="zh-CN" sz="3200" dirty="0" smtClean="0">
                <a:solidFill>
                  <a:srgbClr val="800000"/>
                </a:solidFill>
              </a:rPr>
              <a:t>ontent </a:t>
            </a:r>
            <a:r>
              <a:rPr kumimoji="1" lang="en-US" altLang="zh-CN" sz="3200" dirty="0" smtClean="0">
                <a:solidFill>
                  <a:srgbClr val="FF0000"/>
                </a:solidFill>
              </a:rPr>
              <a:t>Compilation</a:t>
            </a:r>
            <a:r>
              <a:rPr kumimoji="1" lang="en-US" altLang="zh-CN" sz="3200" dirty="0" smtClean="0">
                <a:solidFill>
                  <a:srgbClr val="800000"/>
                </a:solidFill>
              </a:rPr>
              <a:t> Processes</a:t>
            </a:r>
            <a:r>
              <a:rPr kumimoji="1" lang="is-IS" altLang="zh-CN" sz="3200" dirty="0" smtClean="0">
                <a:solidFill>
                  <a:srgbClr val="800000"/>
                </a:solidFill>
              </a:rPr>
              <a:t>…</a:t>
            </a:r>
            <a:endParaRPr kumimoji="1" lang="zh-CN" altLang="en-US" sz="3200" dirty="0">
              <a:solidFill>
                <a:srgbClr val="8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777" y="4288118"/>
            <a:ext cx="2325714" cy="1413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80" y="5894606"/>
            <a:ext cx="4185844" cy="705307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976854" y="3055494"/>
            <a:ext cx="1028440" cy="56026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8841652" y="3615764"/>
            <a:ext cx="705760" cy="44823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0096" y="4199141"/>
            <a:ext cx="5701904" cy="2121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8417" y="3600153"/>
            <a:ext cx="2049329" cy="463847"/>
          </a:xfrm>
          <a:prstGeom prst="rect">
            <a:avLst/>
          </a:prstGeom>
        </p:spPr>
      </p:pic>
      <p:pic>
        <p:nvPicPr>
          <p:cNvPr id="19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6124" y="2025544"/>
            <a:ext cx="3136060" cy="272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077" y="1369217"/>
            <a:ext cx="743556" cy="111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0692" y="2423583"/>
            <a:ext cx="708247" cy="10880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2763" y="4813666"/>
            <a:ext cx="1761391" cy="1977411"/>
          </a:xfrm>
          <a:prstGeom prst="rect">
            <a:avLst/>
          </a:prstGeom>
        </p:spPr>
      </p:pic>
      <p:sp>
        <p:nvSpPr>
          <p:cNvPr id="26" name="Right Arrow 25"/>
          <p:cNvSpPr/>
          <p:nvPr/>
        </p:nvSpPr>
        <p:spPr>
          <a:xfrm rot="8473747">
            <a:off x="8381955" y="5080432"/>
            <a:ext cx="742652" cy="44823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12487973">
            <a:off x="3804569" y="5075182"/>
            <a:ext cx="866870" cy="44823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48450" y="6121939"/>
            <a:ext cx="393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Knowing what and how to write (code)?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72111" y="1328591"/>
            <a:ext cx="1041702" cy="156847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183132" y="2910281"/>
            <a:ext cx="3136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knowing what is worth writing?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839664" y="2009428"/>
            <a:ext cx="3417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Knowing how to draw metaphors?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288498" y="1014566"/>
            <a:ext cx="2652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knowing how to organize?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859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Box 4"/>
          <p:cNvSpPr txBox="1">
            <a:spLocks noChangeArrowheads="1"/>
          </p:cNvSpPr>
          <p:nvPr/>
        </p:nvSpPr>
        <p:spPr bwMode="auto">
          <a:xfrm>
            <a:off x="2998293" y="1298576"/>
            <a:ext cx="636900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dirty="0" smtClean="0"/>
              <a:t>All Building Blocks </a:t>
            </a:r>
            <a:r>
              <a:rPr lang="en-US" sz="4000" dirty="0"/>
              <a:t>in </a:t>
            </a:r>
            <a:r>
              <a:rPr lang="en-US" sz="4000" dirty="0" smtClean="0"/>
              <a:t>the 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ABC</a:t>
            </a:r>
            <a:r>
              <a:rPr lang="en-US" sz="4000" dirty="0" smtClean="0"/>
              <a:t> course series</a:t>
            </a:r>
            <a:endParaRPr lang="en-US" sz="4000" dirty="0"/>
          </a:p>
          <a:p>
            <a:pPr algn="ctr"/>
            <a:r>
              <a:rPr lang="en-US" sz="4000" dirty="0"/>
              <a:t>a</a:t>
            </a:r>
            <a:r>
              <a:rPr lang="en-US" sz="4000" dirty="0" smtClean="0"/>
              <a:t>re some </a:t>
            </a:r>
            <a:r>
              <a:rPr lang="en-US" sz="4000" dirty="0"/>
              <a:t>kind of </a:t>
            </a:r>
          </a:p>
          <a:p>
            <a:pPr algn="ctr"/>
            <a:r>
              <a:rPr lang="en-US" sz="4000" dirty="0"/>
              <a:t>“</a:t>
            </a:r>
            <a:r>
              <a:rPr lang="en-US" altLang="ja-JP" sz="4000" dirty="0" smtClean="0">
                <a:solidFill>
                  <a:srgbClr val="FF0000"/>
                </a:solidFill>
              </a:rPr>
              <a:t>Functions</a:t>
            </a:r>
            <a:r>
              <a:rPr lang="en-US" sz="4000" dirty="0" smtClean="0"/>
              <a:t>”</a:t>
            </a:r>
            <a:r>
              <a:rPr lang="en-US" altLang="ja-JP" sz="4000" dirty="0"/>
              <a:t>!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642471" y="4391004"/>
            <a:ext cx="2635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Morphism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07437" y="5381766"/>
            <a:ext cx="2108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Functor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70411" y="5915003"/>
            <a:ext cx="58282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Natural Transformation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15177" y="4861769"/>
            <a:ext cx="2483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Workflow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" name="Straight Arrow Connector 4"/>
          <p:cNvCxnSpPr>
            <a:stCxn id="136194" idx="2"/>
            <a:endCxn id="8" idx="1"/>
          </p:cNvCxnSpPr>
          <p:nvPr/>
        </p:nvCxnSpPr>
        <p:spPr>
          <a:xfrm>
            <a:off x="6182794" y="3853121"/>
            <a:ext cx="2632383" cy="136259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36194" idx="2"/>
            <a:endCxn id="7" idx="0"/>
          </p:cNvCxnSpPr>
          <p:nvPr/>
        </p:nvCxnSpPr>
        <p:spPr>
          <a:xfrm>
            <a:off x="6182794" y="3853121"/>
            <a:ext cx="2201736" cy="2061882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36194" idx="2"/>
            <a:endCxn id="6" idx="0"/>
          </p:cNvCxnSpPr>
          <p:nvPr/>
        </p:nvCxnSpPr>
        <p:spPr>
          <a:xfrm flipH="1">
            <a:off x="3961572" y="3853121"/>
            <a:ext cx="2221222" cy="1528645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6194" idx="2"/>
            <a:endCxn id="3" idx="3"/>
          </p:cNvCxnSpPr>
          <p:nvPr/>
        </p:nvCxnSpPr>
        <p:spPr>
          <a:xfrm flipH="1">
            <a:off x="3277978" y="3853121"/>
            <a:ext cx="2904816" cy="891826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967577" y="3819109"/>
            <a:ext cx="2180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Process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5" name="Straight Arrow Connector 24"/>
          <p:cNvCxnSpPr>
            <a:stCxn id="136194" idx="2"/>
            <a:endCxn id="23" idx="1"/>
          </p:cNvCxnSpPr>
          <p:nvPr/>
        </p:nvCxnSpPr>
        <p:spPr>
          <a:xfrm>
            <a:off x="6182794" y="3853121"/>
            <a:ext cx="2784783" cy="31993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36194" idx="2"/>
            <a:endCxn id="33" idx="3"/>
          </p:cNvCxnSpPr>
          <p:nvPr/>
        </p:nvCxnSpPr>
        <p:spPr>
          <a:xfrm flipH="1">
            <a:off x="2581092" y="3853121"/>
            <a:ext cx="3601702" cy="183759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14400" y="3682937"/>
            <a:ext cx="16666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Arrow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25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66506" cy="1325563"/>
          </a:xfrm>
        </p:spPr>
        <p:txBody>
          <a:bodyPr>
            <a:normAutofit/>
          </a:bodyPr>
          <a:lstStyle/>
          <a:p>
            <a:r>
              <a:rPr kumimoji="1" lang="en-US" altLang="zh-CN" sz="3200" dirty="0">
                <a:solidFill>
                  <a:srgbClr val="800000"/>
                </a:solidFill>
              </a:rPr>
              <a:t>Mapping </a:t>
            </a:r>
            <a:r>
              <a:rPr kumimoji="1" lang="en-US" altLang="zh-CN" sz="3200" dirty="0" smtClean="0">
                <a:solidFill>
                  <a:srgbClr val="800000"/>
                </a:solidFill>
              </a:rPr>
              <a:t>Course Content Across </a:t>
            </a:r>
            <a:r>
              <a:rPr kumimoji="1" lang="en-US" altLang="zh-CN" sz="3200" dirty="0">
                <a:solidFill>
                  <a:srgbClr val="800000"/>
                </a:solidFill>
              </a:rPr>
              <a:t>Abstraction Levels</a:t>
            </a:r>
            <a:endParaRPr kumimoji="1" lang="zh-CN" altLang="en-US" sz="3200" dirty="0">
              <a:solidFill>
                <a:srgbClr val="800000"/>
              </a:solidFill>
            </a:endParaRPr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069362"/>
              </p:ext>
            </p:extLst>
          </p:nvPr>
        </p:nvGraphicFramePr>
        <p:xfrm>
          <a:off x="531906" y="1571159"/>
          <a:ext cx="10972800" cy="5030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/>
                <a:gridCol w="2194560"/>
                <a:gridCol w="2194560"/>
                <a:gridCol w="2194560"/>
                <a:gridCol w="2194560"/>
              </a:tblGrid>
              <a:tr h="67167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Category </a:t>
                      </a:r>
                    </a:p>
                    <a:p>
                      <a:pPr algn="ctr"/>
                      <a:r>
                        <a:rPr lang="en-US" dirty="0" smtClean="0"/>
                        <a:t>Theory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C.</a:t>
                      </a:r>
                      <a:r>
                        <a:rPr lang="en-US" dirty="0" smtClean="0"/>
                        <a:t> Cognitive Foundation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B.</a:t>
                      </a:r>
                      <a:r>
                        <a:rPr lang="en-US" dirty="0" smtClean="0"/>
                        <a:t> Computational Thinking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A. </a:t>
                      </a:r>
                      <a:r>
                        <a:rPr lang="en-US" dirty="0" smtClean="0"/>
                        <a:t>Industry </a:t>
                      </a:r>
                    </a:p>
                    <a:p>
                      <a:pPr algn="ctr"/>
                      <a:r>
                        <a:rPr lang="en-US" dirty="0" smtClean="0"/>
                        <a:t>Frontier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Learning</a:t>
                      </a:r>
                      <a:r>
                        <a:rPr lang="en-US" baseline="0" dirty="0" smtClean="0"/>
                        <a:t> Workflow </a:t>
                      </a:r>
                    </a:p>
                    <a:p>
                      <a:pPr algn="ctr"/>
                      <a:r>
                        <a:rPr lang="en-US" dirty="0" smtClean="0"/>
                        <a:t>Tool Stack</a:t>
                      </a:r>
                      <a:endParaRPr lang="en-US" dirty="0"/>
                    </a:p>
                  </a:txBody>
                  <a:tcPr/>
                </a:tc>
              </a:tr>
              <a:tr h="142884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Morphism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Ontological Metaphors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Functional Programming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Name Space Management for Computable </a:t>
                      </a:r>
                      <a:r>
                        <a:rPr lang="en-US" sz="2400" baseline="0" dirty="0" smtClean="0"/>
                        <a:t>Knowledge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</a:tr>
              <a:tr h="12494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Functor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Orientation Metaphors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Parser for Complex Structures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System (Compiler)</a:t>
                      </a:r>
                    </a:p>
                    <a:p>
                      <a:pPr algn="ctr"/>
                      <a:r>
                        <a:rPr lang="en-US" sz="2400" dirty="0" smtClean="0"/>
                        <a:t>Engineering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</a:tr>
              <a:tr h="142884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Natural Transformation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System/Structural Metaphors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Code Generators for Implementing</a:t>
                      </a:r>
                      <a:r>
                        <a:rPr lang="en-US" sz="2400" baseline="0" dirty="0" smtClean="0"/>
                        <a:t> Solutions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Digital Publishing Workflow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6881" y="2444501"/>
            <a:ext cx="1644923" cy="10012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6881" y="5319058"/>
            <a:ext cx="1830052" cy="10879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5175" y="3929527"/>
            <a:ext cx="1233169" cy="106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46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70" tIns="45687" rIns="91370" bIns="45687" rtlCol="0" anchor="ctr"/>
          <a:lstStyle/>
          <a:p>
            <a:pPr algn="ctr"/>
            <a:endParaRPr lang="en-US" dirty="0">
              <a:latin typeface="Century Gothic" panose="020B0502020202020204" pitchFamily="34" charset="0"/>
              <a:ea typeface="Adobe 繁黑體 Std B"/>
              <a:cs typeface="Adobe 繁黑體 Std B"/>
            </a:endParaRPr>
          </a:p>
        </p:txBody>
      </p:sp>
      <p:pic>
        <p:nvPicPr>
          <p:cNvPr id="8" name="Picture 7" descr="IMG_53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95913" y="3742235"/>
            <a:ext cx="11996087" cy="2915851"/>
          </a:xfrm>
          <a:prstGeom prst="rect">
            <a:avLst/>
          </a:prstGeom>
        </p:spPr>
        <p:txBody>
          <a:bodyPr vert="horz" lIns="91370" tIns="45687" rIns="91370" bIns="45687" rtlCol="0">
            <a:normAutofit lnSpcReduction="1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687" indent="0">
              <a:buNone/>
            </a:pPr>
            <a:r>
              <a:rPr lang="en-US" altLang="zh-CN" sz="4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华文细黑"/>
                <a:ea typeface="华文细黑"/>
                <a:cs typeface="华文细黑"/>
              </a:rPr>
              <a:t>“Artificial Intelligence and Robot Technologies are changing Educational Needs</a:t>
            </a:r>
            <a:r>
              <a:rPr lang="is-IS" altLang="zh-CN" sz="4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华文细黑"/>
                <a:ea typeface="华文细黑"/>
                <a:cs typeface="华文细黑"/>
              </a:rPr>
              <a:t>…</a:t>
            </a:r>
            <a:r>
              <a:rPr lang="en-US" altLang="zh-CN" sz="4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华文细黑"/>
                <a:ea typeface="华文细黑"/>
                <a:cs typeface="华文细黑"/>
              </a:rPr>
              <a:t>”</a:t>
            </a:r>
            <a:endParaRPr lang="en-US" altLang="zh-CN" sz="4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华文细黑"/>
              <a:ea typeface="华文细黑"/>
              <a:cs typeface="华文细黑"/>
            </a:endParaRPr>
          </a:p>
          <a:p>
            <a:pPr marL="45687" indent="0" algn="r">
              <a:buNone/>
            </a:pP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/>
                <a:ea typeface="华文细黑"/>
                <a:cs typeface="Arial"/>
              </a:rPr>
              <a:t>Andreas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/>
                <a:ea typeface="华文细黑"/>
                <a:cs typeface="Arial"/>
              </a:rPr>
              <a:t>Schleicker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/>
                <a:ea typeface="华文细黑"/>
                <a:cs typeface="Arial"/>
              </a:rPr>
              <a:t> 2016 June</a:t>
            </a:r>
          </a:p>
          <a:p>
            <a:pPr marL="45687" indent="0" algn="r">
              <a:buNone/>
            </a:pPr>
            <a:r>
              <a:rPr lang="en-US" altLang="zh-CN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/>
                <a:ea typeface="华文细黑"/>
                <a:cs typeface="Arial"/>
              </a:rPr>
              <a:t>Director of Education</a:t>
            </a:r>
            <a:endParaRPr lang="en-US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"/>
              <a:ea typeface="华文细黑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750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Box 4"/>
          <p:cNvSpPr txBox="1">
            <a:spLocks noChangeArrowheads="1"/>
          </p:cNvSpPr>
          <p:nvPr/>
        </p:nvSpPr>
        <p:spPr bwMode="auto">
          <a:xfrm>
            <a:off x="4694476" y="1208928"/>
            <a:ext cx="297664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4000" dirty="0">
                <a:solidFill>
                  <a:schemeClr val="bg2">
                    <a:lumMod val="75000"/>
                  </a:schemeClr>
                </a:solidFill>
              </a:rPr>
              <a:t>Cognitive </a:t>
            </a:r>
          </a:p>
          <a:p>
            <a:pPr algn="ctr"/>
            <a:r>
              <a:rPr lang="en-US" altLang="ja-JP" sz="4000" dirty="0">
                <a:solidFill>
                  <a:schemeClr val="bg2">
                    <a:lumMod val="75000"/>
                  </a:schemeClr>
                </a:solidFill>
              </a:rPr>
              <a:t>Foundation</a:t>
            </a:r>
            <a:endParaRPr lang="en-US" sz="4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001" y="5157189"/>
            <a:ext cx="45961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Industrial Frontier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37338" y="5214792"/>
            <a:ext cx="60546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Computational Thinking</a:t>
            </a:r>
          </a:p>
        </p:txBody>
      </p:sp>
      <p:cxnSp>
        <p:nvCxnSpPr>
          <p:cNvPr id="5" name="Straight Arrow Connector 4"/>
          <p:cNvCxnSpPr>
            <a:stCxn id="3" idx="0"/>
            <a:endCxn id="136194" idx="1"/>
          </p:cNvCxnSpPr>
          <p:nvPr/>
        </p:nvCxnSpPr>
        <p:spPr>
          <a:xfrm flipV="1">
            <a:off x="2522066" y="1870648"/>
            <a:ext cx="2172410" cy="328654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36194" idx="3"/>
            <a:endCxn id="4" idx="0"/>
          </p:cNvCxnSpPr>
          <p:nvPr/>
        </p:nvCxnSpPr>
        <p:spPr>
          <a:xfrm>
            <a:off x="7671122" y="1870648"/>
            <a:ext cx="1493547" cy="3344144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3210" y="1907546"/>
            <a:ext cx="3108851" cy="2137335"/>
          </a:xfrm>
          <a:prstGeom prst="rect">
            <a:avLst/>
          </a:prstGeom>
        </p:spPr>
      </p:pic>
      <p:pic>
        <p:nvPicPr>
          <p:cNvPr id="12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126" y="3178382"/>
            <a:ext cx="2529841" cy="1771415"/>
          </a:xfrm>
          <a:prstGeom prst="rect">
            <a:avLst/>
          </a:prstGeom>
        </p:spPr>
      </p:pic>
      <p:pic>
        <p:nvPicPr>
          <p:cNvPr id="13" name="Picture 4" descr="Bann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6641" y="1080458"/>
            <a:ext cx="973667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735" y="1162797"/>
            <a:ext cx="2571232" cy="171281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25126" y="5865075"/>
            <a:ext cx="2758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Lacking Data and Report </a:t>
            </a:r>
          </a:p>
          <a:p>
            <a:pPr algn="ctr"/>
            <a:r>
              <a:rPr lang="en-US" dirty="0" smtClean="0"/>
              <a:t>Generating Tools and Skills.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4" idx="1"/>
            <a:endCxn id="3" idx="3"/>
          </p:cNvCxnSpPr>
          <p:nvPr/>
        </p:nvCxnSpPr>
        <p:spPr>
          <a:xfrm flipH="1" flipV="1">
            <a:off x="4820131" y="5511132"/>
            <a:ext cx="1317207" cy="57603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990027" y="5922678"/>
            <a:ext cx="2349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Lacking Network </a:t>
            </a:r>
          </a:p>
          <a:p>
            <a:pPr algn="ctr"/>
            <a:r>
              <a:rPr lang="en-US" dirty="0" smtClean="0"/>
              <a:t>And Security elements.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512268" y="434127"/>
            <a:ext cx="5250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Lacking a Comprehensive  </a:t>
            </a:r>
          </a:p>
          <a:p>
            <a:pPr algn="ctr"/>
            <a:r>
              <a:rPr lang="en-US" dirty="0" smtClean="0"/>
              <a:t>Product System to </a:t>
            </a:r>
            <a:r>
              <a:rPr lang="en-US" b="1" i="1" dirty="0" smtClean="0">
                <a:solidFill>
                  <a:srgbClr val="FF0000"/>
                </a:solidFill>
              </a:rPr>
              <a:t>Verify and </a:t>
            </a:r>
            <a:r>
              <a:rPr lang="en-US" b="1" i="1" dirty="0">
                <a:solidFill>
                  <a:srgbClr val="FF0000"/>
                </a:solidFill>
              </a:rPr>
              <a:t>V</a:t>
            </a:r>
            <a:r>
              <a:rPr lang="en-US" b="1" i="1" dirty="0" smtClean="0">
                <a:solidFill>
                  <a:srgbClr val="FF0000"/>
                </a:solidFill>
              </a:rPr>
              <a:t>alidate</a:t>
            </a:r>
            <a:r>
              <a:rPr lang="en-US" dirty="0" smtClean="0"/>
              <a:t> the Metaphors</a:t>
            </a:r>
            <a:endParaRPr lang="en-US" dirty="0"/>
          </a:p>
        </p:txBody>
      </p:sp>
      <p:graphicFrame>
        <p:nvGraphicFramePr>
          <p:cNvPr id="136197" name="Table 1361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799345"/>
              </p:ext>
            </p:extLst>
          </p:nvPr>
        </p:nvGraphicFramePr>
        <p:xfrm>
          <a:off x="3776615" y="2793244"/>
          <a:ext cx="4646706" cy="1617397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012643"/>
                <a:gridCol w="2634063"/>
              </a:tblGrid>
              <a:tr h="301338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Metaphors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Category Theory</a:t>
                      </a:r>
                      <a:endParaRPr lang="en-US" dirty="0"/>
                    </a:p>
                  </a:txBody>
                  <a:tcPr/>
                </a:tc>
              </a:tr>
              <a:tr h="301338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Ontology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Objects and </a:t>
                      </a:r>
                      <a:r>
                        <a:rPr lang="en-US" dirty="0" err="1" smtClean="0"/>
                        <a:t>Morphisms</a:t>
                      </a:r>
                      <a:endParaRPr lang="en-US" dirty="0"/>
                    </a:p>
                  </a:txBody>
                  <a:tcPr/>
                </a:tc>
              </a:tr>
              <a:tr h="301338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Orientation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Functor</a:t>
                      </a:r>
                      <a:endParaRPr lang="en-US" dirty="0"/>
                    </a:p>
                  </a:txBody>
                  <a:tcPr/>
                </a:tc>
              </a:tr>
              <a:tr h="52011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Natural</a:t>
                      </a:r>
                      <a:r>
                        <a:rPr lang="en-US" baseline="0" dirty="0" smtClean="0"/>
                        <a:t> Transformation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810532" y="460190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Smart Contracts</a:t>
            </a:r>
          </a:p>
          <a:p>
            <a:pPr algn="ctr"/>
            <a:r>
              <a:rPr lang="en-US" dirty="0"/>
              <a:t>f</a:t>
            </a:r>
            <a:r>
              <a:rPr lang="en-US" dirty="0" smtClean="0"/>
              <a:t>or IOT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359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Deliver Computational Thinking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Metaphors helps </a:t>
            </a:r>
            <a:r>
              <a:rPr lang="en-US" b="1" i="1" dirty="0" smtClean="0">
                <a:solidFill>
                  <a:srgbClr val="FF0000"/>
                </a:solidFill>
              </a:rPr>
              <a:t>Thinking take place</a:t>
            </a:r>
            <a:r>
              <a:rPr lang="en-US" dirty="0" smtClean="0"/>
              <a:t> in a Rich Contexts</a:t>
            </a:r>
          </a:p>
          <a:p>
            <a:pPr lvl="2"/>
            <a:r>
              <a:rPr lang="en-US" dirty="0" smtClean="0"/>
              <a:t>There are 3 basic types of metaphors/analogies/functions</a:t>
            </a:r>
          </a:p>
          <a:p>
            <a:pPr lvl="2"/>
            <a:r>
              <a:rPr lang="en-US" dirty="0" smtClean="0"/>
              <a:t>Industry Frontier course provides the social contexts for the Masses</a:t>
            </a:r>
          </a:p>
          <a:p>
            <a:r>
              <a:rPr lang="en-US" dirty="0" smtClean="0"/>
              <a:t>Learning takes place by </a:t>
            </a:r>
            <a:r>
              <a:rPr lang="en-US" b="1" i="1" dirty="0" smtClean="0">
                <a:solidFill>
                  <a:srgbClr val="FF0000"/>
                </a:solidFill>
              </a:rPr>
              <a:t>Refining Social Contracts</a:t>
            </a:r>
          </a:p>
          <a:p>
            <a:pPr lvl="2"/>
            <a:r>
              <a:rPr lang="en-US" dirty="0" smtClean="0"/>
              <a:t>Abstract Contract Templates are available and can be computationally generated</a:t>
            </a:r>
          </a:p>
          <a:p>
            <a:pPr lvl="2"/>
            <a:r>
              <a:rPr lang="en-US" dirty="0" smtClean="0"/>
              <a:t>Contract generation and refinement are about “</a:t>
            </a:r>
            <a:r>
              <a:rPr lang="en-US" b="1" dirty="0" smtClean="0">
                <a:solidFill>
                  <a:srgbClr val="FF0000"/>
                </a:solidFill>
              </a:rPr>
              <a:t>writing code</a:t>
            </a:r>
            <a:r>
              <a:rPr lang="en-US" dirty="0" smtClean="0"/>
              <a:t>” (nand2tetris)</a:t>
            </a:r>
          </a:p>
          <a:p>
            <a:r>
              <a:rPr lang="en-US" dirty="0" smtClean="0"/>
              <a:t>Learning Process Data and Verifiable/Validation workflows makes </a:t>
            </a:r>
            <a:r>
              <a:rPr lang="en-US" b="1" i="1" dirty="0" smtClean="0">
                <a:solidFill>
                  <a:srgbClr val="FF0000"/>
                </a:solidFill>
              </a:rPr>
              <a:t>Thinking Computable</a:t>
            </a:r>
          </a:p>
          <a:p>
            <a:pPr lvl="2"/>
            <a:r>
              <a:rPr lang="en-US" dirty="0" smtClean="0"/>
              <a:t>It is necessary to use modern digital infrastructure to enable adequate feedback</a:t>
            </a:r>
          </a:p>
          <a:p>
            <a:pPr lvl="2"/>
            <a:r>
              <a:rPr lang="en-US" dirty="0" smtClean="0"/>
              <a:t>Organization’s learning potentials are bounded by its computational capacity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089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095" y="3198580"/>
            <a:ext cx="3959168" cy="197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11480800" cy="1143000"/>
          </a:xfrm>
        </p:spPr>
        <p:txBody>
          <a:bodyPr/>
          <a:lstStyle/>
          <a:p>
            <a:r>
              <a:rPr lang="en-US" altLang="zh-CN" sz="5400" dirty="0" smtClean="0">
                <a:latin typeface="Arial Black" charset="0"/>
                <a:ea typeface="Arial Black" charset="0"/>
                <a:cs typeface="Arial Black" charset="0"/>
              </a:rPr>
              <a:t>Delivering to the Masses</a:t>
            </a:r>
            <a:endParaRPr lang="zh-CN" altLang="en-US" sz="5400" dirty="0">
              <a:latin typeface="Arial Black" charset="0"/>
              <a:ea typeface="黑体" charset="0"/>
            </a:endParaRPr>
          </a:p>
        </p:txBody>
      </p:sp>
      <p:pic>
        <p:nvPicPr>
          <p:cNvPr id="35844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417" y="2131312"/>
            <a:ext cx="2499783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184" y="3354388"/>
            <a:ext cx="2377016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8577" y="3379978"/>
            <a:ext cx="2617023" cy="155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图片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6812" y="5498352"/>
            <a:ext cx="2085869" cy="124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35848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1858" y="2357205"/>
            <a:ext cx="840317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6167" y="1969060"/>
            <a:ext cx="1788997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0244" y="2988235"/>
            <a:ext cx="1875250" cy="26677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1577" y="2131312"/>
            <a:ext cx="2667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5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83213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zh-CN" sz="3200" dirty="0" smtClean="0">
                <a:solidFill>
                  <a:srgbClr val="800000"/>
                </a:solidFill>
              </a:rPr>
              <a:t>Working </a:t>
            </a:r>
            <a:r>
              <a:rPr kumimoji="1" lang="en-US" altLang="zh-CN" sz="3200" dirty="0" smtClean="0">
                <a:solidFill>
                  <a:srgbClr val="800000"/>
                </a:solidFill>
              </a:rPr>
              <a:t>with OECE and </a:t>
            </a:r>
            <a:r>
              <a:rPr kumimoji="1" lang="en-US" altLang="zh-CN" sz="3200" dirty="0" smtClean="0">
                <a:solidFill>
                  <a:srgbClr val="800000"/>
                </a:solidFill>
              </a:rPr>
              <a:t>UNESCO to refine policies</a:t>
            </a:r>
            <a:endParaRPr kumimoji="1" lang="zh-CN" altLang="en-US" sz="3200" dirty="0">
              <a:solidFill>
                <a:srgbClr val="80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8957" y="1408776"/>
            <a:ext cx="6477000" cy="3619500"/>
            <a:chOff x="328957" y="1408776"/>
            <a:chExt cx="6477000" cy="36195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957" y="1408776"/>
              <a:ext cx="6477000" cy="36195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732641" y="3784412"/>
              <a:ext cx="3416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latin typeface="黑体"/>
                  <a:ea typeface="黑体"/>
                  <a:cs typeface="黑体"/>
                </a:rPr>
                <a:t>Author: John Cha and Ben Koo</a:t>
              </a:r>
              <a:endParaRPr lang="en-US" dirty="0">
                <a:latin typeface="黑体"/>
                <a:ea typeface="黑体"/>
                <a:cs typeface="黑体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087280" y="6411284"/>
            <a:ext cx="10802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ea typeface="黑体"/>
                <a:cs typeface="Arial"/>
              </a:rPr>
              <a:t>On November 10</a:t>
            </a:r>
            <a:r>
              <a:rPr lang="en-US" baseline="30000" dirty="0" smtClean="0">
                <a:latin typeface="Arial"/>
                <a:ea typeface="黑体"/>
                <a:cs typeface="Arial"/>
              </a:rPr>
              <a:t>th</a:t>
            </a:r>
            <a:r>
              <a:rPr lang="en-US" dirty="0" smtClean="0">
                <a:latin typeface="Arial"/>
                <a:ea typeface="黑体"/>
                <a:cs typeface="Arial"/>
              </a:rPr>
              <a:t>, 2016,</a:t>
            </a:r>
            <a:r>
              <a:rPr lang="en-US" dirty="0" smtClean="0">
                <a:latin typeface="Arial"/>
                <a:ea typeface="黑体"/>
                <a:cs typeface="Arial"/>
              </a:rPr>
              <a:t>OECD’s 2030 Future Education Summit (50+ Countries) @ Tsinghua </a:t>
            </a:r>
            <a:r>
              <a:rPr lang="en-US" dirty="0" err="1" smtClean="0">
                <a:latin typeface="Arial"/>
                <a:ea typeface="黑体"/>
                <a:cs typeface="Arial"/>
              </a:rPr>
              <a:t>Unviersity</a:t>
            </a:r>
            <a:endParaRPr lang="en-US" dirty="0">
              <a:latin typeface="黑体"/>
              <a:ea typeface="黑体"/>
              <a:cs typeface="黑体"/>
            </a:endParaRPr>
          </a:p>
        </p:txBody>
      </p:sp>
      <p:pic>
        <p:nvPicPr>
          <p:cNvPr id="11" name="Picture 10" descr="IMG_532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8759" y="3272116"/>
            <a:ext cx="4373476" cy="3048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5211" y="1076461"/>
            <a:ext cx="2397139" cy="219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80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>
                <a:solidFill>
                  <a:srgbClr val="FF0000"/>
                </a:solidFill>
              </a:rPr>
              <a:t>Paradigm Shift</a:t>
            </a:r>
            <a:br>
              <a:rPr kumimoji="1" lang="en-US" altLang="zh-TW" dirty="0" smtClean="0">
                <a:solidFill>
                  <a:srgbClr val="FF0000"/>
                </a:solidFill>
              </a:rPr>
            </a:br>
            <a:r>
              <a:rPr kumimoji="1" lang="en-US" altLang="zh-TW" sz="3200" dirty="0" smtClean="0">
                <a:solidFill>
                  <a:srgbClr val="FF0000"/>
                </a:solidFill>
              </a:rPr>
              <a:t>Schools</a:t>
            </a:r>
            <a:r>
              <a:rPr kumimoji="1" lang="en-US" altLang="zh-TW" sz="3200" dirty="0" smtClean="0">
                <a:solidFill>
                  <a:srgbClr val="FF0000"/>
                </a:solidFill>
              </a:rPr>
              <a:t>? Incubators?</a:t>
            </a:r>
            <a:endParaRPr kumimoji="1" lang="zh-CN" altLang="en-US" sz="32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8284" y="1825625"/>
            <a:ext cx="7217423" cy="2870669"/>
          </a:xfrm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607" y="743219"/>
            <a:ext cx="3398392" cy="21648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81" y="1690688"/>
            <a:ext cx="3112303" cy="17050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81" y="4886510"/>
            <a:ext cx="3112303" cy="17428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1542" y="7885558"/>
            <a:ext cx="3341585" cy="18478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0" y="4495800"/>
            <a:ext cx="3810000" cy="21336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447111" y="4253931"/>
            <a:ext cx="5116016" cy="2433479"/>
            <a:chOff x="3447111" y="4253931"/>
            <a:chExt cx="5116016" cy="2433479"/>
          </a:xfrm>
        </p:grpSpPr>
        <p:pic>
          <p:nvPicPr>
            <p:cNvPr id="19" name="Picture 18" descr="E85625FB-2505-4536-B07D-A3B484A1F14C.jp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66625" y="4253931"/>
              <a:ext cx="4048134" cy="1752488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3447111" y="6041079"/>
              <a:ext cx="511601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dirty="0" smtClean="0">
                  <a:latin typeface="黑体"/>
                  <a:ea typeface="黑体"/>
                  <a:cs typeface="黑体"/>
                </a:rPr>
                <a:t>A Totally Free Professional Education that</a:t>
              </a:r>
            </a:p>
            <a:p>
              <a:pPr algn="ctr"/>
              <a:r>
                <a:rPr lang="en-US" dirty="0" smtClean="0">
                  <a:latin typeface="黑体"/>
                  <a:ea typeface="黑体"/>
                  <a:cs typeface="黑体"/>
                </a:rPr>
                <a:t>Challenges Degreed Programs</a:t>
              </a:r>
              <a:endParaRPr lang="en-US" dirty="0">
                <a:latin typeface="黑体"/>
                <a:ea typeface="黑体"/>
                <a:cs typeface="黑体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41463" y="4253931"/>
              <a:ext cx="1232173" cy="98672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4224052" y="1367522"/>
            <a:ext cx="3993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>
                <a:latin typeface="黑体"/>
                <a:ea typeface="黑体"/>
                <a:cs typeface="黑体"/>
              </a:rPr>
              <a:t>Technologies are transforming the </a:t>
            </a:r>
          </a:p>
          <a:p>
            <a:pPr algn="ctr"/>
            <a:r>
              <a:rPr lang="en-US" altLang="zh-CN" dirty="0" smtClean="0">
                <a:latin typeface="黑体"/>
                <a:ea typeface="黑体"/>
                <a:cs typeface="黑体"/>
              </a:rPr>
              <a:t>social function of schools</a:t>
            </a:r>
            <a:endParaRPr lang="en-US" dirty="0">
              <a:latin typeface="黑体"/>
              <a:ea typeface="黑体"/>
              <a:cs typeface="黑体"/>
            </a:endParaRPr>
          </a:p>
        </p:txBody>
      </p:sp>
    </p:spTree>
    <p:extLst>
      <p:ext uri="{BB962C8B-B14F-4D97-AF65-F5344CB8AC3E}">
        <p14:creationId xmlns:p14="http://schemas.microsoft.com/office/powerpoint/2010/main" val="2062729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Historical Accounts of Computational Thinking (as a Course)</a:t>
            </a:r>
            <a:endParaRPr lang="en-US" dirty="0"/>
          </a:p>
        </p:txBody>
      </p:sp>
      <p:pic>
        <p:nvPicPr>
          <p:cNvPr id="1638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707" y="2281484"/>
            <a:ext cx="6559176" cy="397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6321" y="1394831"/>
            <a:ext cx="1911175" cy="143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6887" y="1762031"/>
            <a:ext cx="4610302" cy="431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8862" y="2760755"/>
            <a:ext cx="4649256" cy="390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68353" y="3221826"/>
            <a:ext cx="3006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March 2006, CACM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02431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29682" cy="1325563"/>
          </a:xfrm>
        </p:spPr>
        <p:txBody>
          <a:bodyPr/>
          <a:lstStyle/>
          <a:p>
            <a:r>
              <a:rPr lang="en-US" altLang="zh-CN" dirty="0" smtClean="0"/>
              <a:t>Social Demand for Computational Thinking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882" y="4495800"/>
            <a:ext cx="5080000" cy="2133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246" y="1464234"/>
            <a:ext cx="3979453" cy="28537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6201" y="1812027"/>
            <a:ext cx="2644587" cy="8815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2352" y="1901675"/>
            <a:ext cx="3443941" cy="19613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142" y="5005294"/>
            <a:ext cx="2350504" cy="15195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45" y="2693556"/>
            <a:ext cx="3353901" cy="13743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501" y="4213412"/>
            <a:ext cx="2534287" cy="24540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6987" y="2512697"/>
            <a:ext cx="2915196" cy="18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95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3200" dirty="0" smtClean="0">
                <a:solidFill>
                  <a:srgbClr val="800000"/>
                </a:solidFill>
              </a:rPr>
              <a:t>The </a:t>
            </a:r>
            <a:r>
              <a:rPr kumimoji="1" lang="en-US" altLang="zh-CN" sz="3200" dirty="0" smtClean="0">
                <a:solidFill>
                  <a:srgbClr val="800000"/>
                </a:solidFill>
              </a:rPr>
              <a:t>Masses </a:t>
            </a:r>
            <a:r>
              <a:rPr kumimoji="1" lang="en-US" altLang="zh-CN" sz="3200" dirty="0" smtClean="0">
                <a:solidFill>
                  <a:srgbClr val="800000"/>
                </a:solidFill>
              </a:rPr>
              <a:t>is already using Scalable Knowledge Management Tools</a:t>
            </a:r>
            <a:endParaRPr kumimoji="1" lang="zh-CN" altLang="en-US" sz="3200" dirty="0">
              <a:solidFill>
                <a:srgbClr val="8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77524" y="4401154"/>
            <a:ext cx="491447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Arial"/>
                <a:ea typeface="黑体"/>
                <a:cs typeface="Arial"/>
              </a:rPr>
              <a:t>by Prof. Delmar S. Larsen@ UC Davis</a:t>
            </a:r>
          </a:p>
          <a:p>
            <a:r>
              <a:rPr lang="en-US" altLang="zh-CN" dirty="0" smtClean="0">
                <a:latin typeface="Arial"/>
                <a:ea typeface="黑体"/>
                <a:cs typeface="Arial"/>
              </a:rPr>
              <a:t>The world’s largest open-source</a:t>
            </a:r>
          </a:p>
          <a:p>
            <a:r>
              <a:rPr lang="en-US" altLang="zh-CN" dirty="0" smtClean="0">
                <a:latin typeface="Arial"/>
                <a:ea typeface="黑体"/>
                <a:cs typeface="Arial"/>
              </a:rPr>
              <a:t>STEM</a:t>
            </a:r>
            <a:r>
              <a:rPr lang="en-US" altLang="zh-CN" dirty="0">
                <a:latin typeface="Arial"/>
                <a:ea typeface="黑体"/>
                <a:cs typeface="Arial"/>
              </a:rPr>
              <a:t> </a:t>
            </a:r>
            <a:r>
              <a:rPr lang="en-US" altLang="zh-CN" dirty="0" smtClean="0">
                <a:latin typeface="Arial"/>
                <a:ea typeface="黑体"/>
                <a:cs typeface="Arial"/>
              </a:rPr>
              <a:t>Content Production Workflow</a:t>
            </a:r>
            <a:r>
              <a:rPr lang="en-US" altLang="zh-CN" dirty="0" smtClean="0">
                <a:latin typeface="Arial"/>
                <a:ea typeface="黑体"/>
                <a:cs typeface="Arial"/>
              </a:rPr>
              <a:t>.</a:t>
            </a:r>
            <a:endParaRPr lang="en-US" altLang="zh-CN" dirty="0" smtClean="0">
              <a:latin typeface="Arial"/>
              <a:ea typeface="黑体"/>
              <a:cs typeface="Arial"/>
            </a:endParaRPr>
          </a:p>
          <a:p>
            <a:r>
              <a:rPr lang="zh-CN" altLang="en-US" dirty="0" smtClean="0">
                <a:latin typeface="Arial"/>
                <a:ea typeface="黑体"/>
                <a:cs typeface="Arial"/>
              </a:rPr>
              <a:t>（</a:t>
            </a:r>
            <a:r>
              <a:rPr lang="en-US" altLang="zh-CN" dirty="0" smtClean="0">
                <a:latin typeface="Arial"/>
                <a:ea typeface="黑体"/>
                <a:cs typeface="Arial"/>
              </a:rPr>
              <a:t>Students write their own Textbook on Wiki</a:t>
            </a:r>
            <a:r>
              <a:rPr lang="zh-CN" altLang="en-US" dirty="0" smtClean="0">
                <a:latin typeface="Arial"/>
                <a:ea typeface="黑体"/>
                <a:cs typeface="Arial"/>
              </a:rPr>
              <a:t>）</a:t>
            </a:r>
            <a:endParaRPr lang="en-US" altLang="zh-CN" dirty="0" smtClean="0">
              <a:latin typeface="Arial"/>
              <a:ea typeface="黑体"/>
              <a:cs typeface="Arial"/>
            </a:endParaRPr>
          </a:p>
          <a:p>
            <a:r>
              <a:rPr lang="en-US" altLang="zh-CN" dirty="0" smtClean="0">
                <a:latin typeface="Arial"/>
                <a:ea typeface="黑体"/>
                <a:cs typeface="Arial"/>
              </a:rPr>
              <a:t>40+ Universities</a:t>
            </a:r>
            <a:r>
              <a:rPr lang="zh-CN" altLang="en-US" dirty="0" smtClean="0">
                <a:latin typeface="Arial"/>
                <a:ea typeface="黑体"/>
                <a:cs typeface="Arial"/>
              </a:rPr>
              <a:t>，</a:t>
            </a:r>
            <a:r>
              <a:rPr lang="en-US" altLang="zh-CN" dirty="0" smtClean="0">
                <a:latin typeface="Arial"/>
                <a:ea typeface="黑体"/>
                <a:cs typeface="Arial"/>
              </a:rPr>
              <a:t>7000+students involved.</a:t>
            </a:r>
            <a:endParaRPr lang="en-US" altLang="zh-CN" dirty="0">
              <a:latin typeface="Arial"/>
              <a:ea typeface="黑体"/>
              <a:cs typeface="Arial"/>
            </a:endParaRPr>
          </a:p>
          <a:p>
            <a:r>
              <a:rPr lang="en-US" altLang="zh-CN" dirty="0" smtClean="0">
                <a:latin typeface="Arial"/>
                <a:ea typeface="黑体"/>
                <a:cs typeface="Arial"/>
              </a:rPr>
              <a:t>5 Million/Per Month Individual Visits</a:t>
            </a:r>
            <a:endParaRPr lang="en-US" altLang="zh-CN" dirty="0" smtClean="0">
              <a:latin typeface="Arial"/>
              <a:ea typeface="黑体"/>
              <a:cs typeface="Arial"/>
            </a:endParaRPr>
          </a:p>
        </p:txBody>
      </p:sp>
      <p:pic>
        <p:nvPicPr>
          <p:cNvPr id="29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300" y="4401154"/>
            <a:ext cx="1938224" cy="195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006" y="1690688"/>
            <a:ext cx="4597400" cy="1955800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3729129" y="5147524"/>
            <a:ext cx="642470" cy="47063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22229" y="5094942"/>
            <a:ext cx="1282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Funded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700" y="3546894"/>
            <a:ext cx="11899900" cy="3079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3754" y="1314823"/>
            <a:ext cx="2314371" cy="22320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5723" y="4460081"/>
            <a:ext cx="2851801" cy="16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2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3200" dirty="0" smtClean="0">
                <a:solidFill>
                  <a:srgbClr val="800000"/>
                </a:solidFill>
              </a:rPr>
              <a:t>Collaboration with the </a:t>
            </a:r>
            <a:r>
              <a:rPr kumimoji="1" lang="en-US" altLang="zh-CN" sz="3200" dirty="0" err="1" smtClean="0">
                <a:solidFill>
                  <a:srgbClr val="800000"/>
                </a:solidFill>
              </a:rPr>
              <a:t>LibreTexts</a:t>
            </a:r>
            <a:r>
              <a:rPr kumimoji="1" lang="en-US" altLang="zh-CN" sz="3200" dirty="0">
                <a:solidFill>
                  <a:srgbClr val="80000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800000"/>
                </a:solidFill>
              </a:rPr>
              <a:t>(</a:t>
            </a:r>
            <a:r>
              <a:rPr kumimoji="1" lang="en-US" altLang="zh-CN" sz="3200" dirty="0" err="1" smtClean="0">
                <a:solidFill>
                  <a:srgbClr val="800000"/>
                </a:solidFill>
              </a:rPr>
              <a:t>ChemWiki</a:t>
            </a:r>
            <a:r>
              <a:rPr kumimoji="1" lang="en-US" altLang="zh-CN" sz="3200" dirty="0" smtClean="0">
                <a:solidFill>
                  <a:srgbClr val="800000"/>
                </a:solidFill>
              </a:rPr>
              <a:t>) team</a:t>
            </a:r>
            <a:endParaRPr kumimoji="1" lang="zh-CN" altLang="en-US" sz="3200" dirty="0">
              <a:solidFill>
                <a:srgbClr val="8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293" y="1669676"/>
            <a:ext cx="6917765" cy="518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56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zh-CN" sz="4800" dirty="0" smtClean="0">
                <a:solidFill>
                  <a:srgbClr val="800000"/>
                </a:solidFill>
              </a:rPr>
              <a:t>How do we know that we know?</a:t>
            </a:r>
            <a:endParaRPr kumimoji="1" lang="zh-CN" altLang="en-US" sz="4800" dirty="0">
              <a:solidFill>
                <a:srgbClr val="8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022" y="2542383"/>
            <a:ext cx="5793778" cy="32580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412" y="3568038"/>
            <a:ext cx="41784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B</a:t>
            </a:r>
            <a:r>
              <a:rPr lang="en-US" sz="2800" dirty="0" smtClean="0"/>
              <a:t>. Writing Design Contracts</a:t>
            </a:r>
          </a:p>
          <a:p>
            <a:r>
              <a:rPr lang="en-US" sz="2800" dirty="0" smtClean="0"/>
              <a:t>(Rigorous Tools to enable </a:t>
            </a:r>
          </a:p>
          <a:p>
            <a:r>
              <a:rPr lang="en-US" sz="2800" dirty="0" smtClean="0"/>
              <a:t>documentation)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03412" y="5240010"/>
            <a:ext cx="45224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</a:t>
            </a:r>
            <a:r>
              <a:rPr lang="en-US" sz="2800" dirty="0" smtClean="0"/>
              <a:t>. Automated Test Cases</a:t>
            </a:r>
          </a:p>
          <a:p>
            <a:r>
              <a:rPr lang="en-US" sz="2800" dirty="0" smtClean="0"/>
              <a:t>(Provide Interactive Feedback</a:t>
            </a:r>
          </a:p>
          <a:p>
            <a:r>
              <a:rPr lang="en-US" sz="2800" dirty="0" smtClean="0"/>
              <a:t>To individual students)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403412" y="1975501"/>
            <a:ext cx="371367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</a:t>
            </a:r>
            <a:r>
              <a:rPr lang="en-US" sz="2800" dirty="0" smtClean="0"/>
              <a:t>. Creating Rich Context</a:t>
            </a:r>
          </a:p>
          <a:p>
            <a:r>
              <a:rPr lang="en-US" sz="2800" dirty="0" smtClean="0"/>
              <a:t>(Build a complete stack </a:t>
            </a:r>
          </a:p>
          <a:p>
            <a:r>
              <a:rPr lang="en-US" sz="2800" dirty="0" smtClean="0"/>
              <a:t>of computing systems)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562515" y="5988859"/>
            <a:ext cx="5486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Verification and Validation in Software Engineering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515" y="1956608"/>
            <a:ext cx="2633840" cy="646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6843" y="1956607"/>
            <a:ext cx="2874203" cy="5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31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AKE Mountain智造局介绍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办公室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MAKE Mountain智造局介绍.potx</Template>
  <TotalTime>26543</TotalTime>
  <Words>1170</Words>
  <Application>Microsoft Macintosh PowerPoint</Application>
  <PresentationFormat>Custom</PresentationFormat>
  <Paragraphs>287</Paragraphs>
  <Slides>33</Slides>
  <Notes>16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MAKE Mountain智造局介绍</vt:lpstr>
      <vt:lpstr>Computational Thinking for the Masses</vt:lpstr>
      <vt:lpstr>PowerPoint Presentation</vt:lpstr>
      <vt:lpstr>PowerPoint Presentation</vt:lpstr>
      <vt:lpstr>Paradigm Shift Schools? Incubators?</vt:lpstr>
      <vt:lpstr>Historical Accounts of Computational Thinking (as a Course)</vt:lpstr>
      <vt:lpstr>Social Demand for Computational Thinking</vt:lpstr>
      <vt:lpstr>The Masses is already using Scalable Knowledge Management Tools</vt:lpstr>
      <vt:lpstr>Collaboration with the LibreTexts (ChemWiki) team</vt:lpstr>
      <vt:lpstr>How do we know that we know?</vt:lpstr>
      <vt:lpstr>An Overview of ABC School</vt:lpstr>
      <vt:lpstr>2016 example: 130+ Incoming Masters in Engineering Management Students Translated “Holacracy Constitution 4.1” to Chinese in 24 hours (during their first week XLP-based orientation program)</vt:lpstr>
      <vt:lpstr>Writing Smart/Flat/Governance  Contracts</vt:lpstr>
      <vt:lpstr>The Leading Blockchain NGO in China (DACA) invited 10 leading Ethereum Developers to help develop ABC Course Content</vt:lpstr>
      <vt:lpstr>ABC Course Process Data Verifying Learning Actions</vt:lpstr>
      <vt:lpstr>Process Data Validates Content Data, so that we know students knows</vt:lpstr>
      <vt:lpstr>Mathematica and Wolfram Alpha is integrated as a part of homework assignments</vt:lpstr>
      <vt:lpstr>PowerPoint Presentation</vt:lpstr>
      <vt:lpstr>From Gates to CPU in 5 Weeks</vt:lpstr>
      <vt:lpstr>Assembly to High Level Language Compiler  in the remaining 7 Weeks</vt:lpstr>
      <vt:lpstr>Before you take Nand2Tetris: “The two entries slots .. CS-2”—immediately after learning programming, and “CS-199”—a capstone course coming at the end of the program.”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Group Learning Workflows are Content Compilation Processes…</vt:lpstr>
      <vt:lpstr>PowerPoint Presentation</vt:lpstr>
      <vt:lpstr>Mapping Course Content Across Abstraction Levels</vt:lpstr>
      <vt:lpstr>PowerPoint Presentation</vt:lpstr>
      <vt:lpstr>To Deliver Computational Thinking</vt:lpstr>
      <vt:lpstr>Delivering to the Masses</vt:lpstr>
      <vt:lpstr>Working with OECE and UNESCO to refine policies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天安数码城 运营方案</dc:title>
  <dc:creator>文凯 卢</dc:creator>
  <cp:lastModifiedBy>benkoo</cp:lastModifiedBy>
  <cp:revision>1550</cp:revision>
  <cp:lastPrinted>2016-07-28T02:30:51Z</cp:lastPrinted>
  <dcterms:created xsi:type="dcterms:W3CDTF">2015-01-20T08:18:50Z</dcterms:created>
  <dcterms:modified xsi:type="dcterms:W3CDTF">2016-10-20T12:26:24Z</dcterms:modified>
</cp:coreProperties>
</file>