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0" r:id="rId4"/>
    <p:sldId id="281" r:id="rId5"/>
    <p:sldId id="291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300" r:id="rId14"/>
    <p:sldId id="301" r:id="rId1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DB4367F-D864-3041-A9ED-691EEBCA5DD9}">
          <p14:sldIdLst>
            <p14:sldId id="257"/>
            <p14:sldId id="258"/>
            <p14:sldId id="290"/>
            <p14:sldId id="281"/>
            <p14:sldId id="291"/>
            <p14:sldId id="293"/>
            <p14:sldId id="294"/>
            <p14:sldId id="295"/>
            <p14:sldId id="296"/>
            <p14:sldId id="297"/>
            <p14:sldId id="299"/>
            <p14:sldId id="298"/>
            <p14:sldId id="300"/>
            <p14:sldId id="301"/>
          </p14:sldIdLst>
        </p14:section>
        <p14:section name="无标题的节" id="{AAE79651-E53A-2744-89D5-6EFC9BC3C1A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/>
    <p:restoredTop sz="95794" autoAdjust="0"/>
  </p:normalViewPr>
  <p:slideViewPr>
    <p:cSldViewPr snapToGrid="0" snapToObjects="1">
      <p:cViewPr>
        <p:scale>
          <a:sx n="120" d="100"/>
          <a:sy n="120" d="100"/>
        </p:scale>
        <p:origin x="3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09C4C-4DAA-794A-96EC-C5330F8B896E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34D3-E9F3-1D47-A905-822CA09E66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050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Elastic</a:t>
            </a:r>
            <a:r>
              <a:rPr lang="en-US" altLang="zh-CN" baseline="0" dirty="0" smtClean="0">
                <a:latin typeface="Calibri" charset="0"/>
              </a:rPr>
              <a:t> response</a:t>
            </a:r>
            <a:endParaRPr lang="zh-CN" altLang="en-US" dirty="0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33B57B-56E5-6149-A459-554185BF3632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Introduction: why/what/how</a:t>
            </a: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Motivation </a:t>
            </a: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citation</a:t>
            </a: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Experiments</a:t>
            </a:r>
          </a:p>
          <a:p>
            <a:pPr>
              <a:spcBef>
                <a:spcPct val="0"/>
              </a:spcBef>
            </a:pPr>
            <a:r>
              <a:rPr lang="en-US" altLang="zh-CN" dirty="0" smtClean="0">
                <a:latin typeface="Calibri" charset="0"/>
              </a:rPr>
              <a:t>Tell</a:t>
            </a:r>
            <a:r>
              <a:rPr lang="en-US" altLang="zh-CN" baseline="0" dirty="0" smtClean="0">
                <a:latin typeface="Calibri" charset="0"/>
              </a:rPr>
              <a:t> </a:t>
            </a:r>
            <a:r>
              <a:rPr lang="en-US" altLang="zh-CN" baseline="0" smtClean="0">
                <a:latin typeface="Calibri" charset="0"/>
              </a:rPr>
              <a:t>a story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zh-CN" altLang="en-US" dirty="0">
              <a:latin typeface="Calibri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667A07-095A-6D4E-975B-2EA9D75DD7A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 pressure and High</a:t>
            </a:r>
            <a:r>
              <a:rPr lang="en-US" baseline="0" dirty="0"/>
              <a:t> pressure </a:t>
            </a:r>
          </a:p>
          <a:p>
            <a:r>
              <a:rPr lang="en-US" baseline="0" dirty="0"/>
              <a:t>This part is a bit confusing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FB31A-F2E1-4846-AFA1-611FBE91A8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4D3-E9F3-1D47-A905-822CA09E660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078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4D3-E9F3-1D47-A905-822CA09E660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776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34D3-E9F3-1D47-A905-822CA09E660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487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291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448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656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1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079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276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18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44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638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306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99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93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E620-6BBF-464A-AD8C-8AE8D57351AB}" type="datetimeFigureOut">
              <a:rPr kumimoji="1" lang="zh-CN" altLang="en-US" smtClean="0"/>
              <a:t>16/10/20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499C-B580-AD45-A08C-354D5217F8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529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50.png"/><Relationship Id="rId5" Type="http://schemas.openxmlformats.org/officeDocument/2006/relationships/image" Target="../media/image51.tiff"/><Relationship Id="rId6" Type="http://schemas.openxmlformats.org/officeDocument/2006/relationships/image" Target="../media/image52.tiff"/><Relationship Id="rId7" Type="http://schemas.openxmlformats.org/officeDocument/2006/relationships/image" Target="../media/image53.tiff"/><Relationship Id="rId8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tiff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5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tiff"/><Relationship Id="rId5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f"/><Relationship Id="rId3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NULL"/><Relationship Id="rId7" Type="http://schemas.openxmlformats.org/officeDocument/2006/relationships/image" Target="NULL"/><Relationship Id="rId8" Type="http://schemas.openxmlformats.org/officeDocument/2006/relationships/image" Target="NULL"/><Relationship Id="rId9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NULL"/><Relationship Id="rId9" Type="http://schemas.openxmlformats.org/officeDocument/2006/relationships/image" Target="NULL"/><Relationship Id="rId10" Type="http://schemas.openxmlformats.org/officeDocument/2006/relationships/image" Target="NULL"/><Relationship Id="rId11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tif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tiff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tiff"/><Relationship Id="rId12" Type="http://schemas.openxmlformats.org/officeDocument/2006/relationships/image" Target="../media/image39.tiff"/><Relationship Id="rId13" Type="http://schemas.openxmlformats.org/officeDocument/2006/relationships/image" Target="../media/image40.tiff"/><Relationship Id="rId14" Type="http://schemas.openxmlformats.org/officeDocument/2006/relationships/image" Target="../media/image41.tiff"/><Relationship Id="rId15" Type="http://schemas.openxmlformats.org/officeDocument/2006/relationships/image" Target="../media/image42.pn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tiff"/><Relationship Id="rId9" Type="http://schemas.openxmlformats.org/officeDocument/2006/relationships/image" Target="../media/image36.tiff"/><Relationship Id="rId10" Type="http://schemas.openxmlformats.org/officeDocument/2006/relationships/image" Target="../media/image3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4" Type="http://schemas.openxmlformats.org/officeDocument/2006/relationships/image" Target="../media/image44.tiff"/><Relationship Id="rId5" Type="http://schemas.openxmlformats.org/officeDocument/2006/relationships/image" Target="../media/image45.tiff"/><Relationship Id="rId6" Type="http://schemas.openxmlformats.org/officeDocument/2006/relationships/image" Target="../media/image46.tiff"/><Relationship Id="rId7" Type="http://schemas.openxmlformats.org/officeDocument/2006/relationships/image" Target="../media/image47.tiff"/><Relationship Id="rId8" Type="http://schemas.openxmlformats.org/officeDocument/2006/relationships/image" Target="../media/image48.tiff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16x9_BG-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-334231" y="992113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Incompressible Four-node </a:t>
            </a:r>
            <a:r>
              <a:rPr lang="en-US" altLang="zh-CN" sz="4400" i="1" dirty="0">
                <a:solidFill>
                  <a:schemeClr val="bg1"/>
                </a:solidFill>
                <a:latin typeface="Times"/>
                <a:cs typeface="Times"/>
              </a:rPr>
              <a:t>S</a:t>
            </a:r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hear-free</a:t>
            </a:r>
            <a:endParaRPr lang="en-US" altLang="zh-CN" sz="4400" i="1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 Finite Element </a:t>
            </a:r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Implementing </a:t>
            </a:r>
            <a:endParaRPr lang="en-US" altLang="zh-CN" sz="4400" i="1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pPr algn="ctr"/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Moore-Penrose </a:t>
            </a:r>
            <a:r>
              <a:rPr lang="en-US" altLang="zh-CN" sz="4400" i="1" dirty="0" err="1">
                <a:solidFill>
                  <a:schemeClr val="bg1"/>
                </a:solidFill>
                <a:latin typeface="Times"/>
                <a:cs typeface="Times"/>
              </a:rPr>
              <a:t>P</a:t>
            </a:r>
            <a:r>
              <a:rPr lang="en-US" altLang="zh-CN" sz="4400" i="1" dirty="0" err="1" smtClean="0">
                <a:solidFill>
                  <a:schemeClr val="bg1"/>
                </a:solidFill>
                <a:latin typeface="Times"/>
                <a:cs typeface="Times"/>
              </a:rPr>
              <a:t>seudoInverse</a:t>
            </a:r>
            <a:r>
              <a:rPr lang="en-US" altLang="zh-CN" sz="4400" i="1" dirty="0" smtClean="0">
                <a:solidFill>
                  <a:schemeClr val="bg1"/>
                </a:solidFill>
                <a:latin typeface="Times"/>
                <a:cs typeface="Times"/>
              </a:rPr>
              <a:t>[]</a:t>
            </a:r>
            <a:endParaRPr lang="en-US" altLang="zh-CN" sz="4400" i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46526" y="4283770"/>
            <a:ext cx="48632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Student: Xian Zhang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Advisor: Prof.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"/>
                <a:cs typeface="Times"/>
              </a:rPr>
              <a:t>Gautam</a:t>
            </a:r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"/>
                <a:cs typeface="Times"/>
              </a:rPr>
              <a:t>Dasgupta</a:t>
            </a:r>
            <a:endParaRPr lang="en-US" altLang="zh-CN" sz="24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Columbia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"/>
                <a:cs typeface="Times"/>
              </a:rPr>
              <a:t>Univeristy</a:t>
            </a:r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 </a:t>
            </a:r>
            <a:endParaRPr lang="en-US" altLang="zh-CN" sz="2400" dirty="0" smtClean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Times"/>
                <a:cs typeface="Times"/>
              </a:rPr>
              <a:t>Wolfram Technology conference 2016 </a:t>
            </a:r>
          </a:p>
        </p:txBody>
      </p:sp>
    </p:spTree>
    <p:extLst>
      <p:ext uri="{BB962C8B-B14F-4D97-AF65-F5344CB8AC3E}">
        <p14:creationId xmlns:p14="http://schemas.microsoft.com/office/powerpoint/2010/main" val="38753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i="1" dirty="0">
                <a:latin typeface="Times"/>
                <a:cs typeface="Times"/>
              </a:rPr>
              <a:t>Moore-Penrose </a:t>
            </a:r>
            <a:r>
              <a:rPr lang="en-US" altLang="zh-CN" i="1" dirty="0" err="1">
                <a:latin typeface="Times"/>
                <a:cs typeface="Times"/>
              </a:rPr>
              <a:t>PseudoInverse</a:t>
            </a:r>
            <a:r>
              <a:rPr lang="en-US" altLang="zh-CN" i="1" dirty="0" smtClean="0">
                <a:latin typeface="Times"/>
                <a:cs typeface="Times"/>
              </a:rPr>
              <a:t>[]</a:t>
            </a:r>
            <a:endParaRPr lang="en-US" dirty="0"/>
          </a:p>
        </p:txBody>
      </p:sp>
      <p:sp>
        <p:nvSpPr>
          <p:cNvPr id="4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5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200" y="1654819"/>
            <a:ext cx="3098801" cy="584200"/>
            <a:chOff x="482600" y="5591819"/>
            <a:chExt cx="3098801" cy="584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01" y="5591819"/>
              <a:ext cx="2959100" cy="5842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482600" y="5640721"/>
                  <a:ext cx="635000" cy="458454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𝑟𝑟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5640721"/>
                  <a:ext cx="635000" cy="4584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50" y="1679575"/>
            <a:ext cx="1587500" cy="48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434" y="2525102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Dimension: 8*7, need to inverse a rectangular matrix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" y="3257361"/>
            <a:ext cx="1689100" cy="59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51" y="3885922"/>
            <a:ext cx="1358900" cy="393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5934" y="3346483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Definition of weak inverse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5934" y="381723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Right inverse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1" y="4428704"/>
            <a:ext cx="1346200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84034" y="436960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" charset="0"/>
                <a:ea typeface="Times" charset="0"/>
                <a:cs typeface="Times" charset="0"/>
              </a:rPr>
              <a:t>Left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inverse</a:t>
            </a:r>
          </a:p>
        </p:txBody>
      </p:sp>
    </p:spTree>
    <p:extLst>
      <p:ext uri="{BB962C8B-B14F-4D97-AF65-F5344CB8AC3E}">
        <p14:creationId xmlns:p14="http://schemas.microsoft.com/office/powerpoint/2010/main" val="4215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4" y="911865"/>
            <a:ext cx="7268333" cy="4878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-4762"/>
            <a:ext cx="84962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Symbolic Programming in Mathematica </a:t>
            </a:r>
            <a:endParaRPr lang="en-US" dirty="0"/>
          </a:p>
        </p:txBody>
      </p:sp>
      <p:sp>
        <p:nvSpPr>
          <p:cNvPr id="5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6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845" y="5835896"/>
            <a:ext cx="555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Steps for determining the variable and auxiliary functions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116" y="4231760"/>
            <a:ext cx="7203558" cy="1572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92626" y="3508653"/>
            <a:ext cx="17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Exact integration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6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07" y="251883"/>
            <a:ext cx="73914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211138"/>
            <a:ext cx="84962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Computing on irregular quadrilaterals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3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4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189" y="1242903"/>
            <a:ext cx="398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Unit shear force for unit shear modulus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5435" y="1254938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Corresponding nodal displacement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510" y="4893186"/>
            <a:ext cx="2785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Input: nodes coordinates</a:t>
            </a:r>
          </a:p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          Boundary condition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           Displacement modes</a:t>
            </a:r>
          </a:p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           Stress Modes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035435" y="5030104"/>
                <a:ext cx="28905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Output:  G matrix</a:t>
                </a:r>
              </a:p>
              <a:p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matrix</a:t>
                </a:r>
              </a:p>
              <a:p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             Nodal displacement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35" y="5030104"/>
                <a:ext cx="289053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688" t="-3289" r="-1688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94" y="1625736"/>
            <a:ext cx="3136901" cy="32063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435" y="1736789"/>
            <a:ext cx="3122171" cy="32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21" y="2835805"/>
            <a:ext cx="4460479" cy="2278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Conclusion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61" y="1417638"/>
                <a:ext cx="9279467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Rayleigh Modes naturally include incompressibility</a:t>
                </a:r>
              </a:p>
              <a:p>
                <a:pPr lvl="1"/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Rigid body modes trivially satisfy constraints</a:t>
                </a:r>
              </a:p>
              <a:p>
                <a:pPr lvl="1"/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Assemble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sz="26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𝑟𝑟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sz="26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𝜙𝜙</m:t>
                        </m:r>
                      </m:sub>
                    </m:sSub>
                  </m:oMath>
                </a14:m>
                <a:endParaRPr lang="en-US" sz="3000" b="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Symbolic programming</a:t>
                </a:r>
              </a:p>
              <a:p>
                <a:pPr lvl="1"/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Can easily generalize to 3D</a:t>
                </a:r>
              </a:p>
              <a:p>
                <a:pPr lvl="1"/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Very concise </a:t>
                </a:r>
              </a:p>
              <a:p>
                <a:pPr lvl="1"/>
                <a:endParaRPr lang="en-US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Try to push the boundary to numerical simulation</a:t>
                </a:r>
              </a:p>
              <a:p>
                <a:pPr lvl="1"/>
                <a:r>
                  <a:rPr lang="en-US" sz="2600" dirty="0" smtClean="0">
                    <a:latin typeface="Times" charset="0"/>
                    <a:ea typeface="Times" charset="0"/>
                    <a:cs typeface="Times" charset="0"/>
                  </a:rPr>
                  <a:t>Concave elements</a:t>
                </a:r>
              </a:p>
              <a:p>
                <a:endParaRPr lang="en-US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61" y="1417638"/>
                <a:ext cx="9279467" cy="4525963"/>
              </a:xfrm>
              <a:blipFill rotWithShape="0">
                <a:blip r:embed="rId3"/>
                <a:stretch>
                  <a:fillRect l="-1314" t="-269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29091" y="5940737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Mathematica makes it all possible !!!</a:t>
            </a:r>
            <a:endParaRPr lang="en-US" sz="3600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6296856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8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Box 40"/>
          <p:cNvSpPr txBox="1">
            <a:spLocks noChangeArrowheads="1"/>
          </p:cNvSpPr>
          <p:nvPr/>
        </p:nvSpPr>
        <p:spPr bwMode="auto">
          <a:xfrm>
            <a:off x="381001" y="6368309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/>
                <a:cs typeface="Times"/>
              </a:rPr>
              <a:t>Outline</a:t>
            </a:r>
            <a:endParaRPr lang="en-US" altLang="zh-CN" sz="1400" i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572000" y="0"/>
            <a:ext cx="0" cy="624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58000" y="35755"/>
            <a:ext cx="0" cy="624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0" y="30918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altLang="zh-CN" sz="4800" dirty="0" smtClean="0">
                <a:latin typeface="Times"/>
                <a:cs typeface="Times"/>
              </a:rPr>
              <a:t>Outline</a:t>
            </a:r>
            <a:endParaRPr lang="en-US" altLang="zh-CN" sz="4800" dirty="0">
              <a:latin typeface="Times"/>
              <a:cs typeface="Times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457200" y="1152880"/>
            <a:ext cx="8229600" cy="4883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Introduction 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kumimoji="1" lang="en-US" altLang="zh-CN" sz="2400" dirty="0" smtClean="0">
              <a:latin typeface="Times" charset="0"/>
              <a:ea typeface="Times" charset="0"/>
              <a:cs typeface="Times" charset="0"/>
            </a:endParaRPr>
          </a:p>
          <a:p>
            <a:pPr lvl="1"/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Nodal 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analysis and its 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constraints</a:t>
            </a:r>
          </a:p>
          <a:p>
            <a:pPr lvl="1"/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Incompressibility </a:t>
            </a:r>
            <a:endParaRPr kumimoji="1" lang="en-US" altLang="zh-CN" sz="2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800" dirty="0" smtClean="0">
                <a:latin typeface="Times" charset="0"/>
                <a:ea typeface="Times" charset="0"/>
                <a:cs typeface="Times" charset="0"/>
              </a:rPr>
              <a:t>Rayleigh </a:t>
            </a:r>
            <a:r>
              <a:rPr kumimoji="1" lang="en-US" altLang="zh-CN" sz="2800" dirty="0">
                <a:latin typeface="Times" charset="0"/>
                <a:ea typeface="Times" charset="0"/>
                <a:cs typeface="Times" charset="0"/>
              </a:rPr>
              <a:t>mode formulation	</a:t>
            </a:r>
          </a:p>
          <a:p>
            <a:pPr lvl="1"/>
            <a:r>
              <a:rPr kumimoji="1" lang="en-US" altLang="zh-CN" sz="2400" dirty="0">
                <a:latin typeface="Times" charset="0"/>
                <a:ea typeface="Times" charset="0"/>
                <a:cs typeface="Times" charset="0"/>
              </a:rPr>
              <a:t>From nodal to modal 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 (DOFs, displacement, stiffness matrix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)</a:t>
            </a:r>
          </a:p>
          <a:p>
            <a:pPr lvl="1"/>
            <a:r>
              <a:rPr lang="en-US" sz="2400" dirty="0">
                <a:latin typeface="Times" charset="0"/>
                <a:ea typeface="Times" charset="0"/>
                <a:cs typeface="Times" charset="0"/>
              </a:rPr>
              <a:t>Derivation of isochoric </a:t>
            </a:r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modes</a:t>
            </a:r>
          </a:p>
          <a:p>
            <a:pPr lvl="1"/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Moore-Penrose </a:t>
            </a:r>
            <a:r>
              <a:rPr kumimoji="1" lang="en-US" altLang="zh-CN" sz="2400" dirty="0" err="1" smtClean="0">
                <a:latin typeface="Times" charset="0"/>
                <a:ea typeface="Times" charset="0"/>
                <a:cs typeface="Times" charset="0"/>
              </a:rPr>
              <a:t>PsudoInverse</a:t>
            </a:r>
            <a:r>
              <a:rPr kumimoji="1" lang="en-US" altLang="zh-CN" sz="2400" dirty="0" smtClean="0">
                <a:latin typeface="Times" charset="0"/>
                <a:ea typeface="Times" charset="0"/>
                <a:cs typeface="Times" charset="0"/>
              </a:rPr>
              <a:t>[]</a:t>
            </a:r>
            <a:endParaRPr kumimoji="1" lang="en-US" altLang="zh-CN" sz="2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800" dirty="0" smtClean="0">
                <a:latin typeface="Times" charset="0"/>
                <a:ea typeface="Times" charset="0"/>
                <a:cs typeface="Times" charset="0"/>
              </a:rPr>
              <a:t>Mathematica package </a:t>
            </a:r>
          </a:p>
          <a:p>
            <a:r>
              <a:rPr kumimoji="1" lang="en-US" altLang="zh-CN" sz="2800" dirty="0" smtClean="0">
                <a:latin typeface="Times" charset="0"/>
                <a:ea typeface="Times" charset="0"/>
                <a:cs typeface="Times" charset="0"/>
              </a:rPr>
              <a:t>Conclusion</a:t>
            </a:r>
            <a:endParaRPr kumimoji="1" lang="en-US" altLang="zh-CN" sz="2800" dirty="0" smtClean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199" y="77084"/>
            <a:ext cx="8437257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Introduction-Traditional </a:t>
            </a:r>
            <a:r>
              <a:rPr kumimoji="1" lang="en-US" altLang="zh-CN" smtClean="0">
                <a:latin typeface="Times" charset="0"/>
                <a:ea typeface="Times" charset="0"/>
                <a:cs typeface="Times" charset="0"/>
              </a:rPr>
              <a:t>Nodal Analysis</a:t>
            </a:r>
            <a:endParaRPr kumimoji="1" lang="zh-CN" alt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2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227015" y="6324833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Constraints of conventional finite element methods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34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40514" y="1237528"/>
                <a:ext cx="2804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𝑟𝑟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]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={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514" y="1237528"/>
                <a:ext cx="280429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971309" y="2088041"/>
                <a:ext cx="5195333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: Nodal displacement of an element (</a:t>
                </a:r>
                <a:r>
                  <a:rPr lang="en-US" sz="2000" dirty="0">
                    <a:solidFill>
                      <a:srgbClr val="FF0000"/>
                    </a:solidFill>
                    <a:latin typeface="Times" charset="0"/>
                    <a:ea typeface="Times" charset="0"/>
                    <a:cs typeface="Times" charset="0"/>
                  </a:rPr>
                  <a:t>8 DOFs</a:t>
                </a:r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)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Times" charset="0"/>
                                <a:cs typeface="Times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Times" charset="0"/>
                                <a:cs typeface="Times" charset="0"/>
                              </a:rPr>
                              <m:t>𝑟𝑟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Stiffness matrix  </a:t>
                </a:r>
              </a:p>
              <a:p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           Material property &amp; geometry information 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: Force vector of the system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09" y="2088041"/>
                <a:ext cx="5195333" cy="1846659"/>
              </a:xfrm>
              <a:prstGeom prst="rect">
                <a:avLst/>
              </a:prstGeom>
              <a:blipFill rotWithShape="0">
                <a:blip r:embed="rId5"/>
                <a:stretch>
                  <a:fillRect l="-2345" t="-4305" r="-1993" b="-7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0687" y="398040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2 dimensional 4-node element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7015" y="4652886"/>
            <a:ext cx="3518452" cy="1372437"/>
            <a:chOff x="4167809" y="4406348"/>
            <a:chExt cx="3518452" cy="1372437"/>
          </a:xfrm>
        </p:grpSpPr>
        <p:sp>
          <p:nvSpPr>
            <p:cNvPr id="14" name="TextBox 13"/>
            <p:cNvSpPr txBox="1"/>
            <p:nvPr/>
          </p:nvSpPr>
          <p:spPr>
            <a:xfrm>
              <a:off x="4309630" y="4509423"/>
              <a:ext cx="320632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Subjected to constraints:</a:t>
              </a:r>
            </a:p>
            <a:p>
              <a:pPr marL="285750" indent="-285750">
                <a:spcBef>
                  <a:spcPts val="600"/>
                </a:spcBef>
                <a:buFontTx/>
                <a:buChar char="-"/>
              </a:pPr>
              <a:r>
                <a:rPr lang="en-US" dirty="0">
                  <a:latin typeface="Times" charset="0"/>
                  <a:ea typeface="Times" charset="0"/>
                  <a:cs typeface="Times" charset="0"/>
                </a:rPr>
                <a:t>Essential BCs (displacement)</a:t>
              </a:r>
            </a:p>
            <a:p>
              <a:pPr marL="285750" indent="-285750">
                <a:spcBef>
                  <a:spcPts val="600"/>
                </a:spcBef>
                <a:buFontTx/>
                <a:buChar char="-"/>
              </a:pPr>
              <a:r>
                <a:rPr lang="en-US" dirty="0">
                  <a:latin typeface="Times" charset="0"/>
                  <a:ea typeface="Times" charset="0"/>
                  <a:cs typeface="Times" charset="0"/>
                </a:rPr>
                <a:t>Natural BCs (stress/ force)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67809" y="4406348"/>
              <a:ext cx="3518452" cy="1372437"/>
            </a:xfrm>
            <a:prstGeom prst="roundRect">
              <a:avLst/>
            </a:prstGeom>
            <a:noFill/>
            <a:ln w="38100">
              <a:solidFill>
                <a:srgbClr val="1A2C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" y="1428028"/>
            <a:ext cx="3357389" cy="2570675"/>
            <a:chOff x="591536" y="1579540"/>
            <a:chExt cx="3357389" cy="2570675"/>
          </a:xfrm>
        </p:grpSpPr>
        <p:sp>
          <p:nvSpPr>
            <p:cNvPr id="39" name="Rectangle 38"/>
            <p:cNvSpPr/>
            <p:nvPr/>
          </p:nvSpPr>
          <p:spPr>
            <a:xfrm>
              <a:off x="947813" y="1665087"/>
              <a:ext cx="2228142" cy="2408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70525" y="1585652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093095" y="1579540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0525" y="3995231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093095" y="3989742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5052" y="1734524"/>
              <a:ext cx="576830" cy="4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02713" y="1734521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74437" y="3509593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1536" y="3538545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125947" y="1734524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47" y="1734524"/>
                  <a:ext cx="749236" cy="6279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199689" y="3224915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689" y="3224915"/>
                  <a:ext cx="749236" cy="6279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123787" y="3224580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787" y="3224580"/>
                  <a:ext cx="749236" cy="6279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182358" y="1767480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58" y="1767480"/>
                  <a:ext cx="749236" cy="627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4485533" y="4380861"/>
            <a:ext cx="4408924" cy="6108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What if the element is </a:t>
            </a:r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incompressible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 ?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024" y="5163748"/>
            <a:ext cx="296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8 DOFs are </a:t>
            </a:r>
            <a:r>
              <a:rPr lang="en-US" dirty="0" smtClean="0">
                <a:latin typeface="Times" panose="02020603050405020304" pitchFamily="18" charset="0"/>
                <a:cs typeface="Times" panose="02020603050405020304" pitchFamily="18" charset="0"/>
              </a:rPr>
              <a:t>NOT independent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5600700"/>
            <a:ext cx="1811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CAN’T WORK</a:t>
            </a:r>
            <a:endParaRPr lang="en-US" sz="2000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1143000"/>
          </a:xfrm>
        </p:spPr>
        <p:txBody>
          <a:bodyPr/>
          <a:lstStyle/>
          <a:p>
            <a:r>
              <a:rPr kumimoji="1" lang="en-US" altLang="zh-CN" dirty="0" smtClean="0">
                <a:latin typeface="Times"/>
                <a:cs typeface="Times"/>
              </a:rPr>
              <a:t>Introduction-</a:t>
            </a:r>
            <a:r>
              <a:rPr kumimoji="1" lang="en-US" altLang="zh-CN" dirty="0" smtClean="0">
                <a:latin typeface="Times"/>
                <a:cs typeface="Times"/>
              </a:rPr>
              <a:t>Incompressibility </a:t>
            </a:r>
            <a:endParaRPr kumimoji="1" lang="zh-CN" altLang="en-US" dirty="0">
              <a:latin typeface="Times"/>
              <a:cs typeface="Times"/>
            </a:endParaRPr>
          </a:p>
        </p:txBody>
      </p:sp>
      <p:sp>
        <p:nvSpPr>
          <p:cNvPr id="9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80511" y="1260582"/>
                <a:ext cx="50497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In mechanics: isochoric (equal volume)</a:t>
                </a:r>
              </a:p>
              <a:p>
                <a:r>
                  <a:rPr lang="en-US" sz="24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400" dirty="0" smtClean="0">
                    <a:latin typeface="Times" charset="0"/>
                    <a:ea typeface="Times" charset="0"/>
                    <a:cs typeface="Times" charset="0"/>
                  </a:rPr>
                  <a:t>                      Poisson's ratio: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=0.5</m:t>
                    </m:r>
                  </m:oMath>
                </a14:m>
                <a:endParaRPr lang="en-US" sz="24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11" y="1260582"/>
                <a:ext cx="504978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932" t="-5882" r="-96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8"/>
          <p:cNvSpPr/>
          <p:nvPr/>
        </p:nvSpPr>
        <p:spPr>
          <a:xfrm>
            <a:off x="4068638" y="2434929"/>
            <a:ext cx="2073352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/>
                <a:cs typeface="Times"/>
              </a:rPr>
              <a:t>Method 1</a:t>
            </a:r>
            <a:endParaRPr kumimoji="1" lang="zh-CN" altLang="en-US" sz="2000" b="1" dirty="0">
              <a:latin typeface="Times"/>
              <a:cs typeface="Times"/>
            </a:endParaRPr>
          </a:p>
        </p:txBody>
      </p:sp>
      <p:sp>
        <p:nvSpPr>
          <p:cNvPr id="22" name="矩形 8"/>
          <p:cNvSpPr/>
          <p:nvPr/>
        </p:nvSpPr>
        <p:spPr>
          <a:xfrm>
            <a:off x="6684881" y="2434929"/>
            <a:ext cx="2073352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/>
                <a:cs typeface="Times"/>
              </a:rPr>
              <a:t>Method 2</a:t>
            </a:r>
            <a:endParaRPr kumimoji="1" lang="zh-CN" altLang="en-US" sz="2000" b="1" dirty="0">
              <a:latin typeface="Times"/>
              <a:cs typeface="Time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97836" y="3209765"/>
                <a:ext cx="23275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Simply assume: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=0.49</m:t>
                    </m:r>
                  </m:oMath>
                </a14:m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, 0.499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……</a:t>
                </a:r>
              </a:p>
              <a:p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Assemble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𝑟𝑟</m:t>
                        </m:r>
                      </m:sub>
                    </m:sSub>
                  </m:oMath>
                </a14:m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36" y="3209765"/>
                <a:ext cx="232753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094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662482" y="3205181"/>
            <a:ext cx="2327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Penalty Method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425368" y="3591813"/>
                <a:ext cx="2538451" cy="357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([</m:t>
                          </m:r>
                          <m:r>
                            <a:rPr lang="en-US" sz="1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𝑟𝑟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]+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𝑝𝑝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])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𝐹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16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68" y="3591813"/>
                <a:ext cx="2538451" cy="357534"/>
              </a:xfrm>
              <a:prstGeom prst="rect">
                <a:avLst/>
              </a:prstGeom>
              <a:blipFill rotWithShape="0">
                <a:blip r:embed="rId6"/>
                <a:stretch>
                  <a:fillRect t="-81356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405401" y="4034153"/>
                <a:ext cx="22813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Times" charset="0"/>
                          <a:ea typeface="Times" charset="0"/>
                          <a:cs typeface="Times" charset="0"/>
                        </a:rPr>
                        <m:t>𝜆</m:t>
                      </m:r>
                      <m:r>
                        <a:rPr lang="en-US" sz="1600" b="0" i="0" smtClean="0">
                          <a:latin typeface="Times" charset="0"/>
                          <a:ea typeface="Times" charset="0"/>
                          <a:cs typeface="Times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Times" charset="0"/>
                          <a:ea typeface="Times" charset="0"/>
                          <a:cs typeface="Times" charset="0"/>
                        </a:rPr>
                        <m:t>penalty</m:t>
                      </m:r>
                      <m:r>
                        <a:rPr lang="en-US" sz="1600" b="0" i="0" smtClean="0">
                          <a:latin typeface="Times" charset="0"/>
                          <a:ea typeface="Times" charset="0"/>
                          <a:cs typeface="Time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Times" charset="0"/>
                          <a:ea typeface="Times" charset="0"/>
                          <a:cs typeface="Times" charset="0"/>
                        </a:rPr>
                        <m:t>paramter</m:t>
                      </m:r>
                    </m:oMath>
                  </m:oMathPara>
                </a14:m>
                <a:endParaRPr lang="en-US" sz="1600" b="0" i="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16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1600" dirty="0" smtClean="0">
                    <a:latin typeface="Times" charset="0"/>
                    <a:ea typeface="Times" charset="0"/>
                    <a:cs typeface="Times" charset="0"/>
                  </a:rPr>
                  <a:t>      a very large number</a:t>
                </a: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01" y="4034153"/>
                <a:ext cx="2281399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52083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16"/>
          <p:cNvSpPr txBox="1"/>
          <p:nvPr/>
        </p:nvSpPr>
        <p:spPr>
          <a:xfrm>
            <a:off x="4068638" y="4906976"/>
            <a:ext cx="2226617" cy="379128"/>
          </a:xfrm>
          <a:prstGeom prst="rect">
            <a:avLst/>
          </a:prstGeom>
          <a:noFill/>
          <a:ln>
            <a:solidFill>
              <a:srgbClr val="1A2C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mtClean="0">
                <a:latin typeface="Times"/>
                <a:cs typeface="Times"/>
              </a:rPr>
              <a:t>Not accurate/working</a:t>
            </a:r>
            <a:endParaRPr kumimoji="1" lang="zh-CN" altLang="en-US" dirty="0">
              <a:latin typeface="Times"/>
              <a:cs typeface="Times"/>
            </a:endParaRPr>
          </a:p>
        </p:txBody>
      </p:sp>
      <p:sp>
        <p:nvSpPr>
          <p:cNvPr id="31" name="文本框 16"/>
          <p:cNvSpPr txBox="1"/>
          <p:nvPr/>
        </p:nvSpPr>
        <p:spPr>
          <a:xfrm>
            <a:off x="6736772" y="4897180"/>
            <a:ext cx="1963733" cy="379128"/>
          </a:xfrm>
          <a:prstGeom prst="rect">
            <a:avLst/>
          </a:prstGeom>
          <a:noFill/>
          <a:ln>
            <a:solidFill>
              <a:srgbClr val="1A2C6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mtClean="0">
                <a:latin typeface="Times"/>
                <a:cs typeface="Times"/>
              </a:rPr>
              <a:t>Still approximation </a:t>
            </a:r>
            <a:endParaRPr kumimoji="1" lang="zh-CN" altLang="en-US" dirty="0">
              <a:latin typeface="Times"/>
              <a:cs typeface="Time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619" y="5606992"/>
            <a:ext cx="8444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>
                <a:latin typeface="Times"/>
                <a:cs typeface="Times"/>
              </a:rPr>
              <a:t>A </a:t>
            </a:r>
            <a:r>
              <a:rPr kumimoji="1" lang="en-US" altLang="zh-CN" b="1" dirty="0" smtClean="0">
                <a:latin typeface="Times"/>
                <a:cs typeface="Times"/>
              </a:rPr>
              <a:t>new</a:t>
            </a:r>
            <a:r>
              <a:rPr kumimoji="1" lang="en-US" altLang="zh-CN" dirty="0" smtClean="0">
                <a:latin typeface="Times"/>
                <a:cs typeface="Times"/>
              </a:rPr>
              <a:t> way to deal with it is to adopt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Times"/>
                <a:cs typeface="Times"/>
              </a:rPr>
              <a:t>Rayleigh Polynomial Modes Analysis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227015" y="6324833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Ways to deal with Incompressibility 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4263" y="1604704"/>
            <a:ext cx="3357389" cy="2570675"/>
            <a:chOff x="591536" y="1579540"/>
            <a:chExt cx="3357389" cy="2570675"/>
          </a:xfrm>
        </p:grpSpPr>
        <p:sp>
          <p:nvSpPr>
            <p:cNvPr id="38" name="Rectangle 37"/>
            <p:cNvSpPr/>
            <p:nvPr/>
          </p:nvSpPr>
          <p:spPr>
            <a:xfrm>
              <a:off x="947813" y="1665087"/>
              <a:ext cx="2228142" cy="2408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70525" y="1585652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93095" y="1579540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70525" y="3995231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093095" y="3989742"/>
              <a:ext cx="160148" cy="154984"/>
            </a:xfrm>
            <a:prstGeom prst="ellipse">
              <a:avLst/>
            </a:prstGeom>
            <a:solidFill>
              <a:srgbClr val="1A2C64"/>
            </a:solidFill>
            <a:ln>
              <a:solidFill>
                <a:srgbClr val="1A2C64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5052" y="1734524"/>
              <a:ext cx="576830" cy="46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02713" y="1734521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74437" y="3509593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1536" y="3538545"/>
              <a:ext cx="429794" cy="46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charset="0"/>
                  <a:ea typeface="Times" charset="0"/>
                  <a:cs typeface="Times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125947" y="1734524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47" y="1734524"/>
                  <a:ext cx="749236" cy="6279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199689" y="3224915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689" y="3224915"/>
                  <a:ext cx="749236" cy="6279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123787" y="3224580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787" y="3224580"/>
                  <a:ext cx="749236" cy="6279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182358" y="1767480"/>
                  <a:ext cx="749236" cy="6279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  <a:cs typeface="Times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charset="0"/>
                                    <a:cs typeface="Times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Times" charset="0"/>
                                        <a:cs typeface="Times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imes" charset="0"/>
                                        <a:cs typeface="Times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dirty="0"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358" y="1767480"/>
                  <a:ext cx="749236" cy="6279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TextBox 79"/>
          <p:cNvSpPr txBox="1"/>
          <p:nvPr/>
        </p:nvSpPr>
        <p:spPr>
          <a:xfrm>
            <a:off x="629210" y="420589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2 dimensional 4-node element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425368" y="2377674"/>
            <a:ext cx="0" cy="3153603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latin typeface="Times"/>
                <a:cs typeface="Times"/>
              </a:rPr>
              <a:t>Rayleigh Polynomial Modes Analysis</a:t>
            </a:r>
            <a:endParaRPr kumimoji="1" lang="zh-CN" altLang="en-US" dirty="0">
              <a:latin typeface="Times"/>
              <a:cs typeface="Times"/>
            </a:endParaRPr>
          </a:p>
        </p:txBody>
      </p:sp>
      <p:sp>
        <p:nvSpPr>
          <p:cNvPr id="9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227015" y="6324833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Rayleigh Polynomial Modes Analysis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19" y="1175793"/>
            <a:ext cx="4164013" cy="19837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31707" y="3161245"/>
            <a:ext cx="455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Rayleigh mode: rigid body motion in the bar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883181" y="2584841"/>
                <a:ext cx="386451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Δ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181" y="2584841"/>
                <a:ext cx="386451" cy="4601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7200" y="1536026"/>
            <a:ext cx="27366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Actual mode in terms of 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Rigid body 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Constant strain field 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Linear field</a:t>
            </a:r>
          </a:p>
          <a:p>
            <a:pPr marL="342900" indent="-342900">
              <a:buAutoNum type="alphaLcParenR"/>
            </a:pP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Bending ….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04502" y="3740186"/>
                <a:ext cx="5155579" cy="2413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Rigid body modes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Mode-1 : rigid body motion in x-direction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Mode-2:  rigid body motion in y-direction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Mode-3:  rigid body motion in x-y direction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Constant strain field (</a:t>
                </a:r>
                <a:r>
                  <a:rPr lang="en-US" sz="2000" dirty="0" err="1" smtClean="0">
                    <a:latin typeface="Times" charset="0"/>
                    <a:ea typeface="Times" charset="0"/>
                    <a:cs typeface="Times" charset="0"/>
                  </a:rPr>
                  <a:t>deviatoric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 for example)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M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ode-4: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𝑦𝑦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const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b="0" dirty="0" smtClean="0">
                  <a:latin typeface="Times" charset="0"/>
                  <a:ea typeface="Cambria Math" charset="0"/>
                  <a:cs typeface="Cambria Math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Mode-5: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𝑥𝑥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𝑦𝑦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𝑥𝑦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const</m:t>
                    </m:r>
                  </m:oMath>
                </a14:m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02" y="3740186"/>
                <a:ext cx="5155579" cy="2413738"/>
              </a:xfrm>
              <a:prstGeom prst="rect">
                <a:avLst/>
              </a:prstGeom>
              <a:blipFill rotWithShape="0">
                <a:blip r:embed="rId6"/>
                <a:stretch>
                  <a:fillRect l="-1182" t="-1515" r="-473" b="-16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8"/>
          <p:cNvSpPr/>
          <p:nvPr/>
        </p:nvSpPr>
        <p:spPr>
          <a:xfrm>
            <a:off x="730295" y="3289605"/>
            <a:ext cx="1758905" cy="403683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/>
                <a:cs typeface="Times"/>
              </a:rPr>
              <a:t>Example</a:t>
            </a:r>
            <a:endParaRPr kumimoji="1" lang="zh-CN" altLang="en-US" sz="2000" b="1" dirty="0">
              <a:latin typeface="Times"/>
              <a:cs typeface="Times"/>
            </a:endParaRPr>
          </a:p>
        </p:txBody>
      </p:sp>
      <p:sp>
        <p:nvSpPr>
          <p:cNvPr id="40" name="矩形 8"/>
          <p:cNvSpPr/>
          <p:nvPr/>
        </p:nvSpPr>
        <p:spPr>
          <a:xfrm>
            <a:off x="6178856" y="4000195"/>
            <a:ext cx="1758905" cy="403683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/>
                <a:cs typeface="Times"/>
              </a:rPr>
              <a:t>Formulation</a:t>
            </a:r>
            <a:endParaRPr kumimoji="1" lang="zh-CN" altLang="en-US" sz="2000" b="1" dirty="0">
              <a:latin typeface="Times"/>
              <a:cs typeface="Time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575988" y="4785058"/>
                <a:ext cx="31736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ea typeface="Cambria Math" charset="0"/>
                    <a:cs typeface="Cambria Math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Times" charset="0"/>
                        <a:ea typeface="Times" charset="0"/>
                        <a:cs typeface="Times" charset="0"/>
                      </a:rPr>
                      <m:t>modal</m:t>
                    </m:r>
                    <m:r>
                      <a:rPr lang="en-US" b="0" i="0" smtClean="0">
                        <a:latin typeface="Times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Times" charset="0"/>
                        <a:ea typeface="Times" charset="0"/>
                        <a:cs typeface="Times" charset="0"/>
                      </a:rPr>
                      <m:t>particition</m:t>
                    </m:r>
                    <m:r>
                      <a:rPr lang="en-US" b="0" i="0" smtClean="0">
                        <a:latin typeface="Times" charset="0"/>
                        <a:ea typeface="Times" charset="0"/>
                        <a:cs typeface="Time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Times" charset="0"/>
                        <a:ea typeface="Times" charset="0"/>
                        <a:cs typeface="Times" charset="0"/>
                      </a:rPr>
                      <m:t>factor</m:t>
                    </m:r>
                  </m:oMath>
                </a14:m>
                <a:endParaRPr lang="en-US" b="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conjugate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of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ϕ</m:t>
                        </m:r>
                      </m:e>
                    </m:d>
                  </m:oMath>
                </a14:m>
                <a:endParaRPr lang="en-US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    [</m:t>
                        </m:r>
                        <m: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Times" charset="0"/>
                            <a:cs typeface="Times" charset="0"/>
                          </a:rPr>
                          <m:t>𝑟𝑟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Times" charset="0"/>
                        <a:cs typeface="Times" charset="0"/>
                      </a:rPr>
                      <m:t>]:</m:t>
                    </m:r>
                  </m:oMath>
                </a14:m>
                <a:r>
                  <a:rPr lang="en-US" dirty="0" smtClean="0">
                    <a:latin typeface="Times" charset="0"/>
                    <a:ea typeface="Times" charset="0"/>
                    <a:cs typeface="Times" charset="0"/>
                  </a:rPr>
                  <a:t> modal stiffness matrix</a:t>
                </a:r>
                <a:endParaRPr lang="en-US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88" y="4785058"/>
                <a:ext cx="3173626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962" t="-39073" b="-48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ed Rectangle 41"/>
          <p:cNvSpPr/>
          <p:nvPr/>
        </p:nvSpPr>
        <p:spPr>
          <a:xfrm>
            <a:off x="3784600" y="1174140"/>
            <a:ext cx="4902200" cy="2488375"/>
          </a:xfrm>
          <a:prstGeom prst="roundRect">
            <a:avLst/>
          </a:prstGeom>
          <a:noFill/>
          <a:ln w="38100">
            <a:solidFill>
              <a:srgbClr val="1A2C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From </a:t>
            </a:r>
            <a:r>
              <a:rPr kumimoji="1" lang="en-US" altLang="zh-CN" dirty="0">
                <a:latin typeface="Times" charset="0"/>
                <a:ea typeface="Times" charset="0"/>
                <a:cs typeface="Times" charset="0"/>
              </a:rPr>
              <a:t>N</a:t>
            </a:r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odal to </a:t>
            </a:r>
            <a:r>
              <a:rPr kumimoji="1" lang="en-US" altLang="zh-CN" dirty="0">
                <a:latin typeface="Times" charset="0"/>
                <a:ea typeface="Times" charset="0"/>
                <a:cs typeface="Times" charset="0"/>
              </a:rPr>
              <a:t>M</a:t>
            </a:r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odal </a:t>
            </a:r>
            <a:r>
              <a:rPr kumimoji="1" lang="en-US" altLang="zh-CN" dirty="0">
                <a:latin typeface="Times" charset="0"/>
                <a:ea typeface="Times" charset="0"/>
                <a:cs typeface="Times" charset="0"/>
              </a:rPr>
              <a:t>A</a:t>
            </a:r>
            <a:r>
              <a:rPr kumimoji="1" lang="en-US" altLang="zh-CN" dirty="0" smtClean="0">
                <a:latin typeface="Times" charset="0"/>
                <a:ea typeface="Times" charset="0"/>
                <a:cs typeface="Times" charset="0"/>
              </a:rPr>
              <a:t>nalysis</a:t>
            </a:r>
            <a:endParaRPr kumimoji="1" lang="zh-CN" alt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227015" y="6324833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Rayleigh Polynomial Modes Analysis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矩形 8"/>
          <p:cNvSpPr/>
          <p:nvPr/>
        </p:nvSpPr>
        <p:spPr>
          <a:xfrm>
            <a:off x="995238" y="1622878"/>
            <a:ext cx="2073352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 charset="0"/>
                <a:ea typeface="Times" charset="0"/>
                <a:cs typeface="Times" charset="0"/>
              </a:rPr>
              <a:t>Nodal</a:t>
            </a:r>
            <a:endParaRPr kumimoji="1" lang="zh-CN" altLang="en-US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5" name="矩形 8"/>
          <p:cNvSpPr/>
          <p:nvPr/>
        </p:nvSpPr>
        <p:spPr>
          <a:xfrm>
            <a:off x="5416551" y="1628666"/>
            <a:ext cx="2073352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 charset="0"/>
                <a:ea typeface="Times" charset="0"/>
                <a:cs typeface="Times" charset="0"/>
              </a:rPr>
              <a:t>Modal </a:t>
            </a:r>
            <a:endParaRPr kumimoji="1" lang="zh-CN" altLang="en-US" sz="2000" b="1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74700" y="2382579"/>
                <a:ext cx="37973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𝑟</m:t>
                    </m:r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: Nodal 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displacement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Times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𝑟𝑟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Nodal Stiffness </a:t>
                </a:r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matrix  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𝐹</m:t>
                    </m:r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: Force vector of the system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2382579"/>
                <a:ext cx="3797300" cy="1631216"/>
              </a:xfrm>
              <a:prstGeom prst="rect">
                <a:avLst/>
              </a:prstGeom>
              <a:blipFill rotWithShape="0">
                <a:blip r:embed="rId4"/>
                <a:stretch>
                  <a:fillRect l="-803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795790" y="2403080"/>
                <a:ext cx="4279900" cy="1680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𝜙</m:t>
                    </m:r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: 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Modal participation factor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Times" charset="0"/>
                            <a:ea typeface="Times" charset="0"/>
                            <a:cs typeface="Time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𝜙𝜙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Times" charset="0"/>
                        <a:ea typeface="Times" charset="0"/>
                        <a:cs typeface="Times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Modal Stiffness </a:t>
                </a:r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matrix  </a:t>
                </a:r>
              </a:p>
              <a:p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{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Φ</m:t>
                    </m:r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000" dirty="0">
                    <a:latin typeface="Times" charset="0"/>
                    <a:ea typeface="Times" charset="0"/>
                    <a:cs typeface="Times" charset="0"/>
                  </a:rPr>
                  <a:t>: 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Conjugate of modal participation </a:t>
                </a:r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90" y="2403080"/>
                <a:ext cx="4279900" cy="1680845"/>
              </a:xfrm>
              <a:prstGeom prst="rect">
                <a:avLst/>
              </a:prstGeom>
              <a:blipFill rotWithShape="0">
                <a:blip r:embed="rId5"/>
                <a:stretch>
                  <a:fillRect l="-712" t="-1812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241614" y="4183072"/>
                <a:ext cx="19539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𝑟𝑟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]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" charset="0"/>
                              <a:cs typeface="Times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={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" charset="0"/>
                          <a:cs typeface="Times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4" y="4183072"/>
                <a:ext cx="195397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548627" y="4160358"/>
                <a:ext cx="1953976" cy="44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𝜙𝜙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r>
                        <a:rPr lang="en-US" sz="20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27" y="4160358"/>
                <a:ext cx="1953976" cy="449547"/>
              </a:xfrm>
              <a:prstGeom prst="rect">
                <a:avLst/>
              </a:prstGeom>
              <a:blipFill rotWithShape="0">
                <a:blip r:embed="rId7"/>
                <a:stretch>
                  <a:fillRect r="-62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344338" y="4742702"/>
            <a:ext cx="4455324" cy="1270910"/>
            <a:chOff x="2707476" y="4723806"/>
            <a:chExt cx="4455324" cy="1270910"/>
          </a:xfrm>
        </p:grpSpPr>
        <p:grpSp>
          <p:nvGrpSpPr>
            <p:cNvPr id="13" name="Group 12"/>
            <p:cNvGrpSpPr/>
            <p:nvPr/>
          </p:nvGrpSpPr>
          <p:grpSpPr>
            <a:xfrm>
              <a:off x="2707476" y="4779182"/>
              <a:ext cx="4377539" cy="1128435"/>
              <a:chOff x="2785262" y="4849364"/>
              <a:chExt cx="4377539" cy="11284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912261" y="4849364"/>
                    <a:ext cx="29452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0" dirty="0" smtClean="0">
                        <a:ea typeface="Times" charset="0"/>
                        <a:cs typeface="Times" charset="0"/>
                      </a:rPr>
                      <a:t>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𝜙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7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>
                      <a:latin typeface="Times" charset="0"/>
                      <a:ea typeface="Times" charset="0"/>
                      <a:cs typeface="Times" charset="0"/>
                    </a:endParaRPr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61" y="4849364"/>
                    <a:ext cx="294521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96721" b="-1196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005124" y="5194636"/>
                    <a:ext cx="4157677" cy="3745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𝑅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en-US" b="0" i="0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r</m:t>
                            </m:r>
                          </m:e>
                        </m:d>
                        <m:r>
                          <a:rPr lang="en-US" b="0" i="0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0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0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Times" charset="0"/>
                                    <a:ea typeface="Times" charset="0"/>
                                    <a:cs typeface="Times" charset="0"/>
                                  </a:rPr>
                                  <m:t>Φ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Times" charset="0"/>
                                <a:ea typeface="Times" charset="0"/>
                                <a:cs typeface="Times" charset="0"/>
                              </a:rPr>
                              <m:t>T</m:t>
                            </m:r>
                          </m:sup>
                        </m:sSup>
                        <m:r>
                          <a:rPr lang="en-US" b="0" i="0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{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ϕ</m:t>
                        </m:r>
                        <m:r>
                          <a:rPr lang="en-US" b="0" i="0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}</m:t>
                        </m:r>
                      </m:oMath>
                    </a14:m>
                    <a:r>
                      <a:rPr lang="en-US" dirty="0" smtClean="0">
                        <a:latin typeface="Times" charset="0"/>
                        <a:ea typeface="Times" charset="0"/>
                        <a:cs typeface="Times" charset="0"/>
                      </a:rPr>
                      <a:t>      (Energy conjugate )</a:t>
                    </a:r>
                    <a:endParaRPr lang="en-US" dirty="0">
                      <a:latin typeface="Times" charset="0"/>
                      <a:ea typeface="Times" charset="0"/>
                      <a:cs typeface="Times" charset="0"/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05124" y="5194636"/>
                    <a:ext cx="4157677" cy="37459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8197" r="-1173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785262" y="5563968"/>
                    <a:ext cx="3352801" cy="413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]=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𝜙𝜙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5262" y="5563968"/>
                    <a:ext cx="3352801" cy="41383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79412" b="-104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Rounded Rectangle 29"/>
            <p:cNvSpPr/>
            <p:nvPr/>
          </p:nvSpPr>
          <p:spPr>
            <a:xfrm>
              <a:off x="2834475" y="4723806"/>
              <a:ext cx="4328325" cy="1270910"/>
            </a:xfrm>
            <a:prstGeom prst="roundRect">
              <a:avLst/>
            </a:prstGeom>
            <a:noFill/>
            <a:ln w="38100">
              <a:solidFill>
                <a:srgbClr val="1A2C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2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Derivation of isochoric modes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81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To produce quadratic (4-node) incompressible field, we start with the expression for u and v to be full quadratic polynomial in (</a:t>
                </a:r>
                <a:r>
                  <a:rPr lang="en-US" sz="2000" dirty="0" err="1" smtClean="0">
                    <a:latin typeface="Times" charset="0"/>
                    <a:ea typeface="Times" charset="0"/>
                    <a:cs typeface="Times" charset="0"/>
                  </a:rPr>
                  <a:t>x,y</a:t>
                </a:r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):</a:t>
                </a:r>
              </a:p>
              <a:p>
                <a:endParaRPr lang="en-US" sz="20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18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1800" dirty="0" smtClean="0">
                  <a:latin typeface="Times" charset="0"/>
                  <a:ea typeface="Times" charset="0"/>
                  <a:cs typeface="Times" charset="0"/>
                </a:endParaRPr>
              </a:p>
              <a:p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Equal volume, volumetric strain vanishes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; 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Further assume shear-locking: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; </a:t>
                </a:r>
                <a:endParaRPr lang="en-US" sz="20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8100"/>
                <a:ext cx="8229600" cy="4525963"/>
              </a:xfrm>
              <a:blipFill rotWithShape="0">
                <a:blip r:embed="rId2"/>
                <a:stretch>
                  <a:fillRect l="-66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93" y="3584797"/>
            <a:ext cx="6743700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53593" y="2091929"/>
            <a:ext cx="7048500" cy="694531"/>
            <a:chOff x="920750" y="2367756"/>
            <a:chExt cx="7048500" cy="6945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0" y="2367756"/>
              <a:ext cx="7048500" cy="342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750" y="2706687"/>
              <a:ext cx="6870700" cy="3556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50" y="5236211"/>
            <a:ext cx="3695700" cy="393700"/>
          </a:xfrm>
          <a:prstGeom prst="rect">
            <a:avLst/>
          </a:prstGeom>
        </p:spPr>
      </p:pic>
      <p:sp>
        <p:nvSpPr>
          <p:cNvPr id="17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8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4649" y="5172297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7 modes </a:t>
            </a:r>
            <a:endParaRPr lang="en-US" sz="3200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4649" y="483610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8 nodal DOFs</a:t>
            </a:r>
            <a:endParaRPr lang="en-US" sz="20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13500" y="4786534"/>
            <a:ext cx="1745312" cy="1008518"/>
          </a:xfrm>
          <a:prstGeom prst="roundRect">
            <a:avLst/>
          </a:prstGeom>
          <a:noFill/>
          <a:ln w="38100">
            <a:solidFill>
              <a:srgbClr val="1A2C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01097" y="17205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12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46730" y="3081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87885" y="4786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3006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Isochoric displacement modes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4" y="4606752"/>
            <a:ext cx="5067165" cy="1662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964" y="971761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The uniform field: rigid body translation 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3489" y="1440662"/>
            <a:ext cx="7410899" cy="737820"/>
            <a:chOff x="768350" y="1994694"/>
            <a:chExt cx="7410899" cy="737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350" y="1994694"/>
              <a:ext cx="2120900" cy="723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1949" y="2008614"/>
              <a:ext cx="3797300" cy="7239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60715" y="2233494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The linear field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4" y="2679711"/>
            <a:ext cx="3073400" cy="6731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5030" y="34624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" charset="0"/>
                <a:ea typeface="Times" charset="0"/>
                <a:cs typeface="Times" charset="0"/>
              </a:rPr>
              <a:t>Pure bending modes</a:t>
            </a:r>
            <a:endParaRPr lang="en-US" sz="2400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96" y="3914002"/>
            <a:ext cx="4495800" cy="812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686" y="3823355"/>
            <a:ext cx="2755900" cy="88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8288" y="4726802"/>
            <a:ext cx="2819400" cy="965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397088" y="2244021"/>
            <a:ext cx="1841500" cy="800100"/>
            <a:chOff x="3683000" y="3056035"/>
            <a:chExt cx="1841500" cy="8001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4100" y="3056035"/>
              <a:ext cx="660400" cy="8001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83000" y="3197520"/>
              <a:ext cx="1155700" cy="4445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527514" y="2265440"/>
            <a:ext cx="1824602" cy="673100"/>
            <a:chOff x="4641850" y="3100485"/>
            <a:chExt cx="1824602" cy="673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67952" y="3100485"/>
              <a:ext cx="698500" cy="6731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41850" y="3216470"/>
              <a:ext cx="1155700" cy="4572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598288" y="2918367"/>
            <a:ext cx="1683799" cy="698500"/>
            <a:chOff x="5623688" y="3312067"/>
            <a:chExt cx="1683799" cy="6985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86787" y="3312067"/>
              <a:ext cx="520700" cy="6985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23688" y="3417385"/>
              <a:ext cx="1193800" cy="4064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106809" y="5659760"/>
                <a:ext cx="3918893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" charset="0"/>
                    <a:ea typeface="Times" charset="0"/>
                    <a:cs typeface="Times" charset="0"/>
                  </a:rPr>
                  <a:t>Four-node incompressible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Times" charset="0"/>
                        <a:ea typeface="Times" charset="0"/>
                        <a:cs typeface="Times" charset="0"/>
                      </a:rPr>
                      <m:t>𝜈</m:t>
                    </m:r>
                    <m:r>
                      <a:rPr lang="en-US" sz="2000" b="0" i="1" smtClean="0">
                        <a:latin typeface="Times" charset="0"/>
                        <a:ea typeface="Times" charset="0"/>
                        <a:cs typeface="Times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Times" charset="0"/>
                            <a:ea typeface="Times" charset="0"/>
                            <a:cs typeface="Times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09" y="5659760"/>
                <a:ext cx="3918893" cy="535468"/>
              </a:xfrm>
              <a:prstGeom prst="rect">
                <a:avLst/>
              </a:prstGeom>
              <a:blipFill rotWithShape="0">
                <a:blip r:embed="rId15"/>
                <a:stretch>
                  <a:fillRect l="-171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36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1A2C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E6B9B8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5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405034"/>
            <a:ext cx="1827213" cy="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190501" y="6338994"/>
            <a:ext cx="6781800" cy="3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Isochoric modes</a:t>
            </a:r>
            <a:endParaRPr lang="en-US" altLang="zh-CN" sz="14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98" y="1074998"/>
            <a:ext cx="38735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2838450"/>
            <a:ext cx="6985000" cy="14859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800" y="-3006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Solve the nodal displacement 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190500" y="1765539"/>
            <a:ext cx="1803399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 charset="0"/>
                <a:ea typeface="Times" charset="0"/>
                <a:cs typeface="Times" charset="0"/>
              </a:rPr>
              <a:t>Strain mode</a:t>
            </a:r>
            <a:endParaRPr kumimoji="1" lang="zh-CN" altLang="en-US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190499" y="3289309"/>
            <a:ext cx="1803399" cy="510667"/>
          </a:xfrm>
          <a:prstGeom prst="rect">
            <a:avLst/>
          </a:prstGeom>
          <a:solidFill>
            <a:srgbClr val="1A2C6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latin typeface="Times" charset="0"/>
                <a:ea typeface="Times" charset="0"/>
                <a:cs typeface="Times" charset="0"/>
              </a:rPr>
              <a:t>Stress mode</a:t>
            </a:r>
            <a:endParaRPr kumimoji="1" lang="zh-CN" altLang="en-US" sz="2000" b="1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63" y="4452638"/>
            <a:ext cx="19558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4630438"/>
            <a:ext cx="3543300" cy="711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906" y="4494534"/>
            <a:ext cx="1917700" cy="927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2600" y="5515619"/>
            <a:ext cx="3098801" cy="584200"/>
            <a:chOff x="482600" y="5591819"/>
            <a:chExt cx="3098801" cy="584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01" y="5591819"/>
              <a:ext cx="2959100" cy="5842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482600" y="5640721"/>
                  <a:ext cx="635000" cy="458454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𝑟𝑟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00" y="5640721"/>
                  <a:ext cx="635000" cy="4584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/>
          <p:cNvSpPr txBox="1"/>
          <p:nvPr/>
        </p:nvSpPr>
        <p:spPr>
          <a:xfrm>
            <a:off x="4457700" y="5640721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Include the incompressible constraint </a:t>
            </a:r>
            <a:endParaRPr lang="en-US" sz="20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472</Words>
  <Application>Microsoft Macintosh PowerPoint</Application>
  <PresentationFormat>On-screen Show (4:3)</PresentationFormat>
  <Paragraphs>186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Cambria Math</vt:lpstr>
      <vt:lpstr>ＭＳ Ｐゴシック</vt:lpstr>
      <vt:lpstr>Times</vt:lpstr>
      <vt:lpstr>宋体</vt:lpstr>
      <vt:lpstr>Arial</vt:lpstr>
      <vt:lpstr>Office 主题</vt:lpstr>
      <vt:lpstr>PowerPoint Presentation</vt:lpstr>
      <vt:lpstr>PowerPoint Presentation</vt:lpstr>
      <vt:lpstr>Introduction-Traditional Nodal Analysis</vt:lpstr>
      <vt:lpstr>Introduction-Incompressibility </vt:lpstr>
      <vt:lpstr>Rayleigh Polynomial Modes Analysis</vt:lpstr>
      <vt:lpstr>From Nodal to Modal Analysis</vt:lpstr>
      <vt:lpstr>Derivation of isochoric modes</vt:lpstr>
      <vt:lpstr>Isochoric displacement modes</vt:lpstr>
      <vt:lpstr>Solve the nodal displacement </vt:lpstr>
      <vt:lpstr>Moore-Penrose PseudoInverse[]</vt:lpstr>
      <vt:lpstr>Symbolic Programming in Mathematica </vt:lpstr>
      <vt:lpstr>PowerPoint Presentation</vt:lpstr>
      <vt:lpstr>PowerPoint Presentation</vt:lpstr>
      <vt:lpstr>Conclusion</vt:lpstr>
    </vt:vector>
  </TitlesOfParts>
  <Company>上海交通大学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仙 张</dc:creator>
  <cp:lastModifiedBy>Ding, Yanran</cp:lastModifiedBy>
  <cp:revision>590</cp:revision>
  <dcterms:created xsi:type="dcterms:W3CDTF">2015-12-10T04:26:16Z</dcterms:created>
  <dcterms:modified xsi:type="dcterms:W3CDTF">2016-10-21T13:52:52Z</dcterms:modified>
</cp:coreProperties>
</file>