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80" r:id="rId3"/>
    <p:sldId id="257" r:id="rId4"/>
    <p:sldId id="259" r:id="rId5"/>
    <p:sldId id="261" r:id="rId6"/>
    <p:sldId id="260" r:id="rId7"/>
    <p:sldId id="262" r:id="rId8"/>
    <p:sldId id="264" r:id="rId9"/>
    <p:sldId id="263" r:id="rId10"/>
    <p:sldId id="265" r:id="rId11"/>
    <p:sldId id="271" r:id="rId12"/>
    <p:sldId id="272" r:id="rId13"/>
    <p:sldId id="273" r:id="rId14"/>
    <p:sldId id="279" r:id="rId15"/>
    <p:sldId id="277" r:id="rId16"/>
    <p:sldId id="274" r:id="rId17"/>
    <p:sldId id="275" r:id="rId18"/>
    <p:sldId id="278" r:id="rId19"/>
    <p:sldId id="276"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3" autoAdjust="0"/>
    <p:restoredTop sz="99824" autoAdjust="0"/>
  </p:normalViewPr>
  <p:slideViewPr>
    <p:cSldViewPr snapToGrid="0" snapToObjects="1">
      <p:cViewPr varScale="1">
        <p:scale>
          <a:sx n="110" d="100"/>
          <a:sy n="110" d="100"/>
        </p:scale>
        <p:origin x="-4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997F5-CC64-CE44-B0D3-B7A073C3A78F}" type="datetimeFigureOut">
              <a:rPr lang="en-US" smtClean="0"/>
              <a:t>10/19/16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8BF3A-9050-B643-9591-E3FCAC8BA311}" type="slidenum">
              <a:rPr lang="en-US" smtClean="0"/>
              <a:t>‹#›</a:t>
            </a:fld>
            <a:endParaRPr lang="en-US"/>
          </a:p>
        </p:txBody>
      </p:sp>
    </p:spTree>
    <p:extLst>
      <p:ext uri="{BB962C8B-B14F-4D97-AF65-F5344CB8AC3E}">
        <p14:creationId xmlns:p14="http://schemas.microsoft.com/office/powerpoint/2010/main" val="1036357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0F94DA-373E-4071-AD7C-90F77EDA4816}" type="slidenum">
              <a:rPr lang="en-US" smtClean="0"/>
              <a:pPr>
                <a:defRPr/>
              </a:pPr>
              <a:t>1</a:t>
            </a:fld>
            <a:endParaRPr lang="en-US"/>
          </a:p>
        </p:txBody>
      </p:sp>
    </p:spTree>
    <p:extLst>
      <p:ext uri="{BB962C8B-B14F-4D97-AF65-F5344CB8AC3E}">
        <p14:creationId xmlns:p14="http://schemas.microsoft.com/office/powerpoint/2010/main" val="41514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10</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11</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12</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13</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14</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15</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16</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17</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18</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19</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2</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20</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3</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4</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5</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6</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7</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8</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1031EB-3AA6-4689-8A36-F32CE99F930D}" type="slidenum">
              <a:rPr lang="en-US" altLang="en-US"/>
              <a:pPr/>
              <a:t>9</a:t>
            </a:fld>
            <a:endParaRPr lang="en-US" altLang="en-US"/>
          </a:p>
        </p:txBody>
      </p:sp>
    </p:spTree>
    <p:extLst>
      <p:ext uri="{BB962C8B-B14F-4D97-AF65-F5344CB8AC3E}">
        <p14:creationId xmlns:p14="http://schemas.microsoft.com/office/powerpoint/2010/main" val="394529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D999C-EFA5-474C-8878-E15243505B11}"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193202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D999C-EFA5-474C-8878-E15243505B11}"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22823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D999C-EFA5-474C-8878-E15243505B11}"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5489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D999C-EFA5-474C-8878-E15243505B11}"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97320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D999C-EFA5-474C-8878-E15243505B11}"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249141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D999C-EFA5-474C-8878-E15243505B11}"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90554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D999C-EFA5-474C-8878-E15243505B11}" type="datetimeFigureOut">
              <a:rPr lang="en-US" smtClean="0"/>
              <a:t>10/19/16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18120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D999C-EFA5-474C-8878-E15243505B11}" type="datetimeFigureOut">
              <a:rPr lang="en-US" smtClean="0"/>
              <a:t>10/19/16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250522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D999C-EFA5-474C-8878-E15243505B11}" type="datetimeFigureOut">
              <a:rPr lang="en-US" smtClean="0"/>
              <a:t>10/19/16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211233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D999C-EFA5-474C-8878-E15243505B11}"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174218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D999C-EFA5-474C-8878-E15243505B11}"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387D7-DBF5-0D47-84B4-2EF4DE80C048}" type="slidenum">
              <a:rPr lang="en-US" smtClean="0"/>
              <a:t>‹#›</a:t>
            </a:fld>
            <a:endParaRPr lang="en-US"/>
          </a:p>
        </p:txBody>
      </p:sp>
    </p:spTree>
    <p:extLst>
      <p:ext uri="{BB962C8B-B14F-4D97-AF65-F5344CB8AC3E}">
        <p14:creationId xmlns:p14="http://schemas.microsoft.com/office/powerpoint/2010/main" val="3484502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D999C-EFA5-474C-8878-E15243505B11}" type="datetimeFigureOut">
              <a:rPr lang="en-US" smtClean="0"/>
              <a:t>10/19/16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87D7-DBF5-0D47-84B4-2EF4DE80C048}" type="slidenum">
              <a:rPr lang="en-US" smtClean="0"/>
              <a:t>‹#›</a:t>
            </a:fld>
            <a:endParaRPr lang="en-US"/>
          </a:p>
        </p:txBody>
      </p:sp>
    </p:spTree>
    <p:extLst>
      <p:ext uri="{BB962C8B-B14F-4D97-AF65-F5344CB8AC3E}">
        <p14:creationId xmlns:p14="http://schemas.microsoft.com/office/powerpoint/2010/main" val="281131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g"/><Relationship Id="rId8" Type="http://schemas.openxmlformats.org/officeDocument/2006/relationships/image" Target="../media/image21.jpg"/><Relationship Id="rId9" Type="http://schemas.openxmlformats.org/officeDocument/2006/relationships/image" Target="../media/image22.jpg"/><Relationship Id="rId10"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32.jpg"/><Relationship Id="rId12"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9" Type="http://schemas.openxmlformats.org/officeDocument/2006/relationships/image" Target="../media/image30.jpg"/><Relationship Id="rId10"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5.jpg"/><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37.jpeg"/><Relationship Id="rId8"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0.jp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dx.doi.org/10.3389/fnins.2013.00067"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2.jpg"/><Relationship Id="rId5" Type="http://schemas.openxmlformats.org/officeDocument/2006/relationships/package" Target="../embeddings/Microsoft_Word_Document1.docx"/><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154298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0" y="6188252"/>
            <a:ext cx="9144000" cy="669748"/>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smtClean="0">
                <a:latin typeface="Arial"/>
                <a:cs typeface="Arial"/>
              </a:rPr>
              <a:t>Wolfram Technology Conference 2016, Urbana - Champaign</a:t>
            </a:r>
            <a:endParaRPr lang="en-US" b="1" dirty="0">
              <a:latin typeface="Arial"/>
              <a:cs typeface="Arial"/>
            </a:endParaRPr>
          </a:p>
        </p:txBody>
      </p:sp>
      <p:pic>
        <p:nvPicPr>
          <p:cNvPr id="308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89058" y="227013"/>
            <a:ext cx="396588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STU\STU Branding and Logos\science_triangle.jpg"/>
          <p:cNvPicPr>
            <a:picLocks noChangeAspect="1" noChangeArrowheads="1"/>
          </p:cNvPicPr>
          <p:nvPr/>
        </p:nvPicPr>
        <p:blipFill>
          <a:blip r:embed="rId4"/>
          <a:srcRect/>
          <a:stretch>
            <a:fillRect/>
          </a:stretch>
        </p:blipFill>
        <p:spPr bwMode="auto">
          <a:xfrm>
            <a:off x="2996863" y="4951315"/>
            <a:ext cx="3267409" cy="995627"/>
          </a:xfrm>
          <a:prstGeom prst="rect">
            <a:avLst/>
          </a:prstGeom>
          <a:noFill/>
        </p:spPr>
      </p:pic>
      <p:sp>
        <p:nvSpPr>
          <p:cNvPr id="5" name="Rectangle 4"/>
          <p:cNvSpPr/>
          <p:nvPr/>
        </p:nvSpPr>
        <p:spPr>
          <a:xfrm>
            <a:off x="599373" y="1824294"/>
            <a:ext cx="8034447" cy="1569660"/>
          </a:xfrm>
          <a:prstGeom prst="rect">
            <a:avLst/>
          </a:prstGeom>
        </p:spPr>
        <p:txBody>
          <a:bodyPr wrap="square">
            <a:spAutoFit/>
          </a:bodyPr>
          <a:lstStyle/>
          <a:p>
            <a:pPr algn="ctr"/>
            <a:r>
              <a:rPr lang="en-US" sz="3200" b="1" dirty="0" smtClean="0">
                <a:solidFill>
                  <a:srgbClr val="FF0000"/>
                </a:solidFill>
                <a:latin typeface="Arial"/>
                <a:cs typeface="Arial"/>
              </a:rPr>
              <a:t>From time </a:t>
            </a:r>
            <a:r>
              <a:rPr lang="en-US" sz="3200" b="1" dirty="0">
                <a:solidFill>
                  <a:srgbClr val="FF0000"/>
                </a:solidFill>
                <a:latin typeface="Arial"/>
                <a:cs typeface="Arial"/>
              </a:rPr>
              <a:t>series to brain networks: Analysis of brain network dynamics in case of epilepsy</a:t>
            </a:r>
            <a:r>
              <a:rPr lang="en-US" sz="3200" b="1" dirty="0" smtClean="0">
                <a:solidFill>
                  <a:srgbClr val="FF0000"/>
                </a:solidFill>
                <a:latin typeface="Arial"/>
                <a:cs typeface="Arial"/>
              </a:rPr>
              <a:t>.</a:t>
            </a:r>
            <a:endParaRPr lang="en-US" sz="3200" dirty="0">
              <a:solidFill>
                <a:srgbClr val="FF0000"/>
              </a:solidFill>
              <a:latin typeface="Arial"/>
              <a:cs typeface="Arial"/>
            </a:endParaRPr>
          </a:p>
        </p:txBody>
      </p:sp>
      <p:sp>
        <p:nvSpPr>
          <p:cNvPr id="6" name="TextBox 5"/>
          <p:cNvSpPr txBox="1"/>
          <p:nvPr/>
        </p:nvSpPr>
        <p:spPr>
          <a:xfrm>
            <a:off x="856247" y="3403856"/>
            <a:ext cx="7534970" cy="892552"/>
          </a:xfrm>
          <a:prstGeom prst="rect">
            <a:avLst/>
          </a:prstGeom>
          <a:noFill/>
        </p:spPr>
        <p:txBody>
          <a:bodyPr wrap="square" rtlCol="0">
            <a:spAutoFit/>
          </a:bodyPr>
          <a:lstStyle/>
          <a:p>
            <a:pPr algn="ctr"/>
            <a:r>
              <a:rPr lang="en-US" sz="2000" b="1" dirty="0" smtClean="0">
                <a:latin typeface="Arial"/>
                <a:cs typeface="Arial"/>
              </a:rPr>
              <a:t>D. Quesada, N. </a:t>
            </a:r>
            <a:r>
              <a:rPr lang="en-US" sz="2000" b="1" dirty="0" err="1" smtClean="0">
                <a:latin typeface="Arial"/>
                <a:cs typeface="Arial"/>
              </a:rPr>
              <a:t>Astudillo</a:t>
            </a:r>
            <a:r>
              <a:rPr lang="en-US" sz="2000" b="1" dirty="0" smtClean="0">
                <a:latin typeface="Arial"/>
                <a:cs typeface="Arial"/>
              </a:rPr>
              <a:t>, and M. Garcia-Russo</a:t>
            </a:r>
          </a:p>
          <a:p>
            <a:pPr algn="ctr"/>
            <a:r>
              <a:rPr lang="en-US" sz="1600" b="1" dirty="0" smtClean="0">
                <a:latin typeface="Arial"/>
                <a:cs typeface="Arial"/>
              </a:rPr>
              <a:t>School of Science, Technology, and Engineering Management, St. Thomas University, Miami Gardens, FL 33054</a:t>
            </a:r>
          </a:p>
        </p:txBody>
      </p:sp>
    </p:spTree>
    <p:extLst>
      <p:ext uri="{BB962C8B-B14F-4D97-AF65-F5344CB8AC3E}">
        <p14:creationId xmlns:p14="http://schemas.microsoft.com/office/powerpoint/2010/main" val="77736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8" name="TextBox 7"/>
          <p:cNvSpPr txBox="1"/>
          <p:nvPr/>
        </p:nvSpPr>
        <p:spPr>
          <a:xfrm>
            <a:off x="173255" y="1073850"/>
            <a:ext cx="6386946" cy="5139870"/>
          </a:xfrm>
          <a:prstGeom prst="rect">
            <a:avLst/>
          </a:prstGeom>
          <a:noFill/>
        </p:spPr>
        <p:txBody>
          <a:bodyPr wrap="square" rtlCol="0">
            <a:spAutoFit/>
          </a:bodyPr>
          <a:lstStyle/>
          <a:p>
            <a:pPr algn="just"/>
            <a:r>
              <a:rPr lang="en-US" sz="2400" b="1" dirty="0" smtClean="0">
                <a:latin typeface="Arial"/>
                <a:cs typeface="Arial"/>
              </a:rPr>
              <a:t>Mathematica implementation</a:t>
            </a:r>
          </a:p>
          <a:p>
            <a:pPr algn="just"/>
            <a:endParaRPr lang="en-US" sz="1600" dirty="0">
              <a:latin typeface="Arial"/>
              <a:cs typeface="Arial"/>
            </a:endParaRPr>
          </a:p>
          <a:p>
            <a:pPr algn="just"/>
            <a:r>
              <a:rPr lang="en-US" dirty="0" err="1" smtClean="0">
                <a:latin typeface="Arial"/>
                <a:cs typeface="Arial"/>
              </a:rPr>
              <a:t>Agraph</a:t>
            </a:r>
            <a:r>
              <a:rPr lang="en-US" dirty="0" smtClean="0">
                <a:latin typeface="Arial"/>
                <a:cs typeface="Arial"/>
              </a:rPr>
              <a:t>=</a:t>
            </a:r>
            <a:r>
              <a:rPr lang="en-US" dirty="0" err="1" smtClean="0">
                <a:latin typeface="Arial"/>
                <a:cs typeface="Arial"/>
              </a:rPr>
              <a:t>RandomGraph</a:t>
            </a:r>
            <a:r>
              <a:rPr lang="en-US" dirty="0" smtClean="0">
                <a:latin typeface="Arial"/>
                <a:cs typeface="Arial"/>
              </a:rPr>
              <a:t>[Distribution[Nodes,3]]</a:t>
            </a:r>
          </a:p>
          <a:p>
            <a:pPr algn="just"/>
            <a:r>
              <a:rPr lang="en-US" dirty="0" smtClean="0">
                <a:latin typeface="Arial"/>
                <a:cs typeface="Arial"/>
              </a:rPr>
              <a:t>A1=</a:t>
            </a:r>
            <a:r>
              <a:rPr lang="en-US" dirty="0" err="1" smtClean="0">
                <a:latin typeface="Arial"/>
                <a:cs typeface="Arial"/>
              </a:rPr>
              <a:t>AdjacencyMatrix</a:t>
            </a:r>
            <a:r>
              <a:rPr lang="en-US" dirty="0" smtClean="0">
                <a:latin typeface="Arial"/>
                <a:cs typeface="Arial"/>
              </a:rPr>
              <a:t>[</a:t>
            </a:r>
            <a:r>
              <a:rPr lang="en-US" dirty="0" err="1" smtClean="0">
                <a:latin typeface="Arial"/>
                <a:cs typeface="Arial"/>
              </a:rPr>
              <a:t>Agraph</a:t>
            </a:r>
            <a:r>
              <a:rPr lang="en-US" dirty="0" smtClean="0">
                <a:latin typeface="Arial"/>
                <a:cs typeface="Arial"/>
              </a:rPr>
              <a:t>]</a:t>
            </a:r>
          </a:p>
          <a:p>
            <a:pPr algn="just"/>
            <a:endParaRPr lang="en-US" dirty="0">
              <a:latin typeface="Arial"/>
              <a:cs typeface="Arial"/>
            </a:endParaRPr>
          </a:p>
          <a:p>
            <a:pPr algn="just"/>
            <a:r>
              <a:rPr lang="en-US" b="1" dirty="0" smtClean="0">
                <a:solidFill>
                  <a:srgbClr val="0000FF"/>
                </a:solidFill>
                <a:latin typeface="Arial"/>
                <a:cs typeface="Arial"/>
              </a:rPr>
              <a:t>Distributions available in Mathematica</a:t>
            </a:r>
          </a:p>
          <a:p>
            <a:pPr algn="just"/>
            <a:r>
              <a:rPr lang="en-US" dirty="0" err="1" smtClean="0">
                <a:latin typeface="Arial"/>
                <a:cs typeface="Arial"/>
              </a:rPr>
              <a:t>BarabasiAlbertGraphDistribution</a:t>
            </a:r>
            <a:r>
              <a:rPr lang="en-US" dirty="0" smtClean="0">
                <a:latin typeface="Arial"/>
                <a:cs typeface="Arial"/>
              </a:rPr>
              <a:t>[</a:t>
            </a:r>
            <a:r>
              <a:rPr lang="en-US" dirty="0" err="1" smtClean="0">
                <a:latin typeface="Arial"/>
                <a:cs typeface="Arial"/>
              </a:rPr>
              <a:t>Nodes,k</a:t>
            </a:r>
            <a:r>
              <a:rPr lang="en-US" dirty="0" smtClean="0">
                <a:latin typeface="Arial"/>
                <a:cs typeface="Arial"/>
              </a:rPr>
              <a:t>-edges]</a:t>
            </a:r>
          </a:p>
          <a:p>
            <a:pPr algn="just"/>
            <a:r>
              <a:rPr lang="en-US" dirty="0" err="1" smtClean="0">
                <a:latin typeface="Arial"/>
                <a:cs typeface="Arial"/>
              </a:rPr>
              <a:t>WattsStrogatzGraphDistribution</a:t>
            </a:r>
            <a:r>
              <a:rPr lang="en-US" dirty="0" smtClean="0">
                <a:latin typeface="Arial"/>
                <a:cs typeface="Arial"/>
              </a:rPr>
              <a:t>[</a:t>
            </a:r>
            <a:r>
              <a:rPr lang="en-US" dirty="0" err="1" smtClean="0">
                <a:latin typeface="Arial"/>
                <a:cs typeface="Arial"/>
              </a:rPr>
              <a:t>Nodes,rewiring</a:t>
            </a:r>
            <a:r>
              <a:rPr lang="en-US" dirty="0" smtClean="0">
                <a:latin typeface="Arial"/>
                <a:cs typeface="Arial"/>
              </a:rPr>
              <a:t>-probability]</a:t>
            </a:r>
          </a:p>
          <a:p>
            <a:pPr algn="just"/>
            <a:r>
              <a:rPr lang="en-US" dirty="0" err="1" smtClean="0">
                <a:latin typeface="Arial"/>
                <a:cs typeface="Arial"/>
              </a:rPr>
              <a:t>BernoulliGraphDistribution</a:t>
            </a:r>
            <a:r>
              <a:rPr lang="en-US" dirty="0" smtClean="0">
                <a:latin typeface="Arial"/>
                <a:cs typeface="Arial"/>
              </a:rPr>
              <a:t>[</a:t>
            </a:r>
            <a:r>
              <a:rPr lang="en-US" dirty="0" err="1" smtClean="0">
                <a:latin typeface="Arial"/>
                <a:cs typeface="Arial"/>
              </a:rPr>
              <a:t>Nodes,rewiring</a:t>
            </a:r>
            <a:r>
              <a:rPr lang="en-US" dirty="0" smtClean="0">
                <a:latin typeface="Arial"/>
                <a:cs typeface="Arial"/>
              </a:rPr>
              <a:t>-probability</a:t>
            </a:r>
            <a:r>
              <a:rPr lang="en-US" dirty="0" smtClean="0">
                <a:latin typeface="Arial"/>
                <a:cs typeface="Arial"/>
              </a:rPr>
              <a:t>]</a:t>
            </a:r>
          </a:p>
          <a:p>
            <a:pPr algn="just"/>
            <a:endParaRPr lang="en-US" dirty="0">
              <a:latin typeface="Arial"/>
              <a:cs typeface="Arial"/>
            </a:endParaRPr>
          </a:p>
          <a:p>
            <a:pPr algn="just"/>
            <a:r>
              <a:rPr lang="en-US" b="1" dirty="0" smtClean="0">
                <a:solidFill>
                  <a:srgbClr val="0000FF"/>
                </a:solidFill>
                <a:latin typeface="Arial"/>
                <a:cs typeface="Arial"/>
              </a:rPr>
              <a:t>Definition of the system of ODEs</a:t>
            </a:r>
          </a:p>
          <a:p>
            <a:pPr algn="just"/>
            <a:r>
              <a:rPr lang="en-US" dirty="0" smtClean="0">
                <a:solidFill>
                  <a:srgbClr val="000000"/>
                </a:solidFill>
                <a:latin typeface="Arial"/>
                <a:cs typeface="Arial"/>
              </a:rPr>
              <a:t>Fitzhugh – </a:t>
            </a:r>
            <a:r>
              <a:rPr lang="en-US" dirty="0" err="1" smtClean="0">
                <a:solidFill>
                  <a:srgbClr val="000000"/>
                </a:solidFill>
                <a:latin typeface="Arial"/>
                <a:cs typeface="Arial"/>
              </a:rPr>
              <a:t>Nagumo</a:t>
            </a:r>
            <a:r>
              <a:rPr lang="en-US" dirty="0" smtClean="0">
                <a:solidFill>
                  <a:srgbClr val="000000"/>
                </a:solidFill>
                <a:latin typeface="Arial"/>
                <a:cs typeface="Arial"/>
              </a:rPr>
              <a:t> model (bundle of neurons)</a:t>
            </a:r>
          </a:p>
          <a:p>
            <a:pPr algn="just"/>
            <a:r>
              <a:rPr lang="en-US" dirty="0" err="1" smtClean="0">
                <a:solidFill>
                  <a:srgbClr val="000000"/>
                </a:solidFill>
                <a:latin typeface="Arial"/>
                <a:cs typeface="Arial"/>
              </a:rPr>
              <a:t>Kuramoto</a:t>
            </a:r>
            <a:r>
              <a:rPr lang="en-US" dirty="0" smtClean="0">
                <a:solidFill>
                  <a:srgbClr val="000000"/>
                </a:solidFill>
                <a:latin typeface="Arial"/>
                <a:cs typeface="Arial"/>
              </a:rPr>
              <a:t> model (patches in the cortex)</a:t>
            </a:r>
          </a:p>
          <a:p>
            <a:pPr algn="just"/>
            <a:endParaRPr lang="en-US" dirty="0">
              <a:solidFill>
                <a:srgbClr val="000000"/>
              </a:solidFill>
              <a:latin typeface="Arial"/>
              <a:cs typeface="Arial"/>
            </a:endParaRPr>
          </a:p>
          <a:p>
            <a:pPr algn="just"/>
            <a:r>
              <a:rPr lang="en-US" b="1" dirty="0" smtClean="0">
                <a:solidFill>
                  <a:srgbClr val="0000FF"/>
                </a:solidFill>
                <a:latin typeface="Arial"/>
                <a:cs typeface="Arial"/>
              </a:rPr>
              <a:t>Solution of the system of ODEs</a:t>
            </a:r>
          </a:p>
          <a:p>
            <a:pPr algn="just"/>
            <a:r>
              <a:rPr lang="en-US" dirty="0" err="1" smtClean="0">
                <a:solidFill>
                  <a:srgbClr val="000000"/>
                </a:solidFill>
                <a:latin typeface="Arial"/>
                <a:cs typeface="Arial"/>
              </a:rPr>
              <a:t>NDSolve</a:t>
            </a:r>
            <a:endParaRPr lang="en-US" dirty="0" smtClean="0">
              <a:solidFill>
                <a:srgbClr val="000000"/>
              </a:solidFill>
              <a:latin typeface="Arial"/>
              <a:cs typeface="Arial"/>
            </a:endParaRPr>
          </a:p>
          <a:p>
            <a:pPr algn="just"/>
            <a:r>
              <a:rPr lang="en-US" dirty="0" smtClean="0">
                <a:solidFill>
                  <a:srgbClr val="000000"/>
                </a:solidFill>
                <a:latin typeface="Arial"/>
                <a:cs typeface="Arial"/>
              </a:rPr>
              <a:t>Initial Conditions</a:t>
            </a:r>
          </a:p>
          <a:p>
            <a:pPr algn="just"/>
            <a:r>
              <a:rPr lang="en-US" dirty="0" smtClean="0">
                <a:solidFill>
                  <a:srgbClr val="000000"/>
                </a:solidFill>
                <a:latin typeface="Arial"/>
                <a:cs typeface="Arial"/>
              </a:rPr>
              <a:t>Order parameter</a:t>
            </a:r>
            <a:r>
              <a:rPr lang="en-US" dirty="0">
                <a:latin typeface="Arial"/>
                <a:cs typeface="Arial"/>
              </a:rPr>
              <a:t> </a:t>
            </a:r>
            <a:r>
              <a:rPr lang="en-US" dirty="0" smtClean="0">
                <a:latin typeface="Arial"/>
                <a:cs typeface="Arial"/>
              </a:rPr>
              <a:t>synchronization</a:t>
            </a:r>
            <a:endParaRPr lang="en-US" dirty="0" smtClean="0">
              <a:solidFill>
                <a:srgbClr val="000000"/>
              </a:solidFill>
              <a:latin typeface="Arial"/>
              <a:cs typeface="Arial"/>
            </a:endParaRPr>
          </a:p>
        </p:txBody>
      </p:sp>
      <p:pic>
        <p:nvPicPr>
          <p:cNvPr id="9" name="Picture 2" descr="Image result for adjacency matrix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571" y="1073851"/>
            <a:ext cx="3255683" cy="209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2" name="TextBox 1"/>
          <p:cNvSpPr txBox="1"/>
          <p:nvPr/>
        </p:nvSpPr>
        <p:spPr>
          <a:xfrm>
            <a:off x="476266" y="1088662"/>
            <a:ext cx="8444890" cy="461665"/>
          </a:xfrm>
          <a:prstGeom prst="rect">
            <a:avLst/>
          </a:prstGeom>
          <a:noFill/>
        </p:spPr>
        <p:txBody>
          <a:bodyPr wrap="none" rtlCol="0">
            <a:spAutoFit/>
          </a:bodyPr>
          <a:lstStyle/>
          <a:p>
            <a:r>
              <a:rPr lang="en-US" sz="2400" b="1" dirty="0" smtClean="0">
                <a:solidFill>
                  <a:srgbClr val="FF0000"/>
                </a:solidFill>
                <a:latin typeface="Arial"/>
                <a:cs typeface="Arial"/>
              </a:rPr>
              <a:t>Network Models simulating local neuronal environments</a:t>
            </a:r>
            <a:endParaRPr lang="en-US" sz="2400" b="1" dirty="0">
              <a:solidFill>
                <a:srgbClr val="FF0000"/>
              </a:solidFill>
              <a:latin typeface="Arial"/>
              <a:cs typeface="Arial"/>
            </a:endParaRPr>
          </a:p>
        </p:txBody>
      </p:sp>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951" y="1550327"/>
            <a:ext cx="6101210" cy="4575909"/>
          </a:xfrm>
          <a:prstGeom prst="rect">
            <a:avLst/>
          </a:prstGeom>
        </p:spPr>
      </p:pic>
      <p:sp>
        <p:nvSpPr>
          <p:cNvPr id="4" name="TextBox 3"/>
          <p:cNvSpPr txBox="1"/>
          <p:nvPr/>
        </p:nvSpPr>
        <p:spPr>
          <a:xfrm>
            <a:off x="204114" y="4775158"/>
            <a:ext cx="1930850" cy="523220"/>
          </a:xfrm>
          <a:prstGeom prst="rect">
            <a:avLst/>
          </a:prstGeom>
          <a:noFill/>
        </p:spPr>
        <p:txBody>
          <a:bodyPr wrap="none" rtlCol="0">
            <a:spAutoFit/>
          </a:bodyPr>
          <a:lstStyle/>
          <a:p>
            <a:r>
              <a:rPr lang="en-US" sz="1400" b="1" dirty="0" err="1" smtClean="0">
                <a:latin typeface="Arial"/>
                <a:cs typeface="Arial"/>
              </a:rPr>
              <a:t>BarabasiAlbert</a:t>
            </a:r>
            <a:r>
              <a:rPr lang="en-US" sz="1400" b="1" dirty="0" smtClean="0">
                <a:latin typeface="Arial"/>
                <a:cs typeface="Arial"/>
              </a:rPr>
              <a:t>[36,3]</a:t>
            </a:r>
          </a:p>
          <a:p>
            <a:r>
              <a:rPr lang="en-US" sz="1400" b="1" dirty="0" err="1" smtClean="0">
                <a:latin typeface="Arial"/>
                <a:cs typeface="Arial"/>
              </a:rPr>
              <a:t>Kuramoto</a:t>
            </a:r>
            <a:r>
              <a:rPr lang="en-US" sz="1400" b="1" dirty="0" smtClean="0">
                <a:latin typeface="Arial"/>
                <a:cs typeface="Arial"/>
              </a:rPr>
              <a:t> Model</a:t>
            </a:r>
            <a:endParaRPr lang="en-US" sz="1400" b="1" dirty="0">
              <a:latin typeface="Arial"/>
              <a:cs typeface="Arial"/>
            </a:endParaRPr>
          </a:p>
        </p:txBody>
      </p:sp>
      <p:sp>
        <p:nvSpPr>
          <p:cNvPr id="9" name="TextBox 8"/>
          <p:cNvSpPr txBox="1"/>
          <p:nvPr/>
        </p:nvSpPr>
        <p:spPr>
          <a:xfrm>
            <a:off x="6786088" y="4775158"/>
            <a:ext cx="1930850" cy="523220"/>
          </a:xfrm>
          <a:prstGeom prst="rect">
            <a:avLst/>
          </a:prstGeom>
          <a:noFill/>
        </p:spPr>
        <p:txBody>
          <a:bodyPr wrap="none" rtlCol="0">
            <a:spAutoFit/>
          </a:bodyPr>
          <a:lstStyle/>
          <a:p>
            <a:r>
              <a:rPr lang="en-US" sz="1400" b="1" dirty="0" err="1" smtClean="0">
                <a:latin typeface="Arial"/>
                <a:cs typeface="Arial"/>
              </a:rPr>
              <a:t>BarabasiAlbert</a:t>
            </a:r>
            <a:r>
              <a:rPr lang="en-US" sz="1400" b="1" dirty="0" smtClean="0">
                <a:latin typeface="Arial"/>
                <a:cs typeface="Arial"/>
              </a:rPr>
              <a:t>[36,4]</a:t>
            </a:r>
          </a:p>
          <a:p>
            <a:r>
              <a:rPr lang="en-US" sz="1400" b="1" dirty="0" err="1" smtClean="0">
                <a:latin typeface="Arial"/>
                <a:cs typeface="Arial"/>
              </a:rPr>
              <a:t>Kuramoto</a:t>
            </a:r>
            <a:r>
              <a:rPr lang="en-US" sz="1400" b="1" dirty="0" smtClean="0">
                <a:latin typeface="Arial"/>
                <a:cs typeface="Arial"/>
              </a:rPr>
              <a:t> Model</a:t>
            </a:r>
            <a:endParaRPr lang="en-US" sz="1400" b="1" dirty="0">
              <a:latin typeface="Arial"/>
              <a:cs typeface="Arial"/>
            </a:endParaRPr>
          </a:p>
        </p:txBody>
      </p:sp>
      <p:sp>
        <p:nvSpPr>
          <p:cNvPr id="10" name="TextBox 9"/>
          <p:cNvSpPr txBox="1"/>
          <p:nvPr/>
        </p:nvSpPr>
        <p:spPr>
          <a:xfrm>
            <a:off x="3515288" y="5699515"/>
            <a:ext cx="2003611" cy="523220"/>
          </a:xfrm>
          <a:prstGeom prst="rect">
            <a:avLst/>
          </a:prstGeom>
          <a:noFill/>
        </p:spPr>
        <p:txBody>
          <a:bodyPr wrap="none" rtlCol="0">
            <a:spAutoFit/>
          </a:bodyPr>
          <a:lstStyle/>
          <a:p>
            <a:r>
              <a:rPr lang="en-US" sz="1400" b="1" dirty="0" err="1" smtClean="0">
                <a:latin typeface="Arial"/>
                <a:cs typeface="Arial"/>
              </a:rPr>
              <a:t>WattsStrogatz</a:t>
            </a:r>
            <a:r>
              <a:rPr lang="en-US" sz="1400" b="1" dirty="0" smtClean="0">
                <a:latin typeface="Arial"/>
                <a:cs typeface="Arial"/>
              </a:rPr>
              <a:t>[36,0.2]</a:t>
            </a:r>
          </a:p>
          <a:p>
            <a:r>
              <a:rPr lang="en-US" sz="1400" b="1" dirty="0" err="1" smtClean="0">
                <a:latin typeface="Arial"/>
                <a:cs typeface="Arial"/>
              </a:rPr>
              <a:t>Kuramoto</a:t>
            </a:r>
            <a:r>
              <a:rPr lang="en-US" sz="1400" b="1" dirty="0" smtClean="0">
                <a:latin typeface="Arial"/>
                <a:cs typeface="Arial"/>
              </a:rPr>
              <a:t> Model</a:t>
            </a:r>
            <a:endParaRPr lang="en-US" sz="1400" b="1" dirty="0">
              <a:latin typeface="Arial"/>
              <a:cs typeface="Arial"/>
            </a:endParaRPr>
          </a:p>
        </p:txBody>
      </p:sp>
      <p:sp>
        <p:nvSpPr>
          <p:cNvPr id="11" name="Right Brace 10"/>
          <p:cNvSpPr/>
          <p:nvPr/>
        </p:nvSpPr>
        <p:spPr>
          <a:xfrm>
            <a:off x="7212009" y="1825775"/>
            <a:ext cx="314203" cy="2574231"/>
          </a:xfrm>
          <a:prstGeom prst="rightBrace">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526212" y="1825775"/>
            <a:ext cx="1190726" cy="2462213"/>
          </a:xfrm>
          <a:prstGeom prst="rect">
            <a:avLst/>
          </a:prstGeom>
          <a:noFill/>
        </p:spPr>
        <p:txBody>
          <a:bodyPr wrap="square" rtlCol="0">
            <a:spAutoFit/>
          </a:bodyPr>
          <a:lstStyle/>
          <a:p>
            <a:pPr algn="just"/>
            <a:r>
              <a:rPr lang="en-US" sz="1400" b="1" dirty="0" smtClean="0">
                <a:latin typeface="Arial"/>
                <a:cs typeface="Arial"/>
              </a:rPr>
              <a:t>Networks</a:t>
            </a:r>
            <a:r>
              <a:rPr lang="en-US" sz="1400" dirty="0" smtClean="0">
                <a:latin typeface="Arial"/>
                <a:cs typeface="Arial"/>
              </a:rPr>
              <a:t> created with </a:t>
            </a:r>
            <a:r>
              <a:rPr lang="en-US" sz="1400" b="1" dirty="0" smtClean="0">
                <a:latin typeface="Arial"/>
                <a:cs typeface="Arial"/>
              </a:rPr>
              <a:t>random tables</a:t>
            </a:r>
            <a:r>
              <a:rPr lang="en-US" sz="1400" dirty="0" smtClean="0">
                <a:latin typeface="Arial"/>
                <a:cs typeface="Arial"/>
              </a:rPr>
              <a:t> from 0 and 1, and used for the </a:t>
            </a:r>
            <a:r>
              <a:rPr lang="en-US" sz="1400" b="1" dirty="0" smtClean="0">
                <a:latin typeface="Arial"/>
                <a:cs typeface="Arial"/>
              </a:rPr>
              <a:t>Fitzhugh – </a:t>
            </a:r>
            <a:r>
              <a:rPr lang="en-US" sz="1400" b="1" dirty="0" err="1" smtClean="0">
                <a:latin typeface="Arial"/>
                <a:cs typeface="Arial"/>
              </a:rPr>
              <a:t>Nagumo</a:t>
            </a:r>
            <a:r>
              <a:rPr lang="en-US" sz="1400" b="1" dirty="0" smtClean="0">
                <a:latin typeface="Arial"/>
                <a:cs typeface="Arial"/>
              </a:rPr>
              <a:t> </a:t>
            </a:r>
            <a:r>
              <a:rPr lang="en-US" sz="1400" dirty="0" smtClean="0">
                <a:latin typeface="Arial"/>
                <a:cs typeface="Arial"/>
              </a:rPr>
              <a:t>model of neuron bundles</a:t>
            </a:r>
            <a:endParaRPr lang="en-US" sz="1400" dirty="0">
              <a:latin typeface="Arial"/>
              <a:cs typeface="Arial"/>
            </a:endParaRPr>
          </a:p>
        </p:txBody>
      </p:sp>
    </p:spTree>
    <p:extLst>
      <p:ext uri="{BB962C8B-B14F-4D97-AF65-F5344CB8AC3E}">
        <p14:creationId xmlns:p14="http://schemas.microsoft.com/office/powerpoint/2010/main" val="3258769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2" name="TextBox 1"/>
          <p:cNvSpPr txBox="1"/>
          <p:nvPr/>
        </p:nvSpPr>
        <p:spPr>
          <a:xfrm>
            <a:off x="1179323" y="985227"/>
            <a:ext cx="6544881"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Fitzhugh – </a:t>
            </a:r>
            <a:r>
              <a:rPr lang="en-US" sz="2400" b="1" dirty="0" err="1" smtClean="0">
                <a:solidFill>
                  <a:srgbClr val="FF0000"/>
                </a:solidFill>
                <a:latin typeface="Arial"/>
                <a:cs typeface="Arial"/>
              </a:rPr>
              <a:t>Nagumo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sp>
        <p:nvSpPr>
          <p:cNvPr id="3" name="TextBox 2"/>
          <p:cNvSpPr txBox="1"/>
          <p:nvPr/>
        </p:nvSpPr>
        <p:spPr>
          <a:xfrm>
            <a:off x="882561" y="1627104"/>
            <a:ext cx="1575471" cy="338554"/>
          </a:xfrm>
          <a:prstGeom prst="rect">
            <a:avLst/>
          </a:prstGeom>
          <a:noFill/>
        </p:spPr>
        <p:txBody>
          <a:bodyPr wrap="none" rtlCol="0">
            <a:spAutoFit/>
          </a:bodyPr>
          <a:lstStyle/>
          <a:p>
            <a:r>
              <a:rPr lang="en-US" sz="1600" b="1" dirty="0" smtClean="0">
                <a:latin typeface="Arial"/>
                <a:cs typeface="Arial"/>
              </a:rPr>
              <a:t>Single Neuron</a:t>
            </a:r>
            <a:endParaRPr lang="en-US" sz="1600" b="1" dirty="0">
              <a:latin typeface="Arial"/>
              <a:cs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68725" y="1965658"/>
            <a:ext cx="2526632" cy="1834749"/>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431128" y="3980582"/>
            <a:ext cx="2364230" cy="1456460"/>
          </a:xfrm>
          <a:prstGeom prst="rect">
            <a:avLst/>
          </a:prstGeom>
        </p:spPr>
      </p:pic>
      <p:sp>
        <p:nvSpPr>
          <p:cNvPr id="11" name="TextBox 10"/>
          <p:cNvSpPr txBox="1"/>
          <p:nvPr/>
        </p:nvSpPr>
        <p:spPr>
          <a:xfrm>
            <a:off x="3586775" y="1627104"/>
            <a:ext cx="1468972" cy="338554"/>
          </a:xfrm>
          <a:prstGeom prst="rect">
            <a:avLst/>
          </a:prstGeom>
          <a:noFill/>
        </p:spPr>
        <p:txBody>
          <a:bodyPr wrap="none" rtlCol="0">
            <a:spAutoFit/>
          </a:bodyPr>
          <a:lstStyle/>
          <a:p>
            <a:r>
              <a:rPr lang="en-US" sz="1600" b="1" dirty="0" smtClean="0">
                <a:latin typeface="Arial"/>
                <a:cs typeface="Arial"/>
              </a:rPr>
              <a:t>Two Neurons</a:t>
            </a:r>
            <a:endParaRPr lang="en-US" sz="1600" b="1" dirty="0">
              <a:latin typeface="Arial"/>
              <a:cs typeface="Arial"/>
            </a:endParaRPr>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3269758" y="1965658"/>
            <a:ext cx="2160129" cy="648350"/>
          </a:xfrm>
          <a:prstGeom prst="rect">
            <a:avLst/>
          </a:prstGeom>
        </p:spPr>
      </p:pic>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3099645" y="2614008"/>
            <a:ext cx="2430381" cy="1465456"/>
          </a:xfrm>
          <a:prstGeom prst="rect">
            <a:avLst/>
          </a:prstGeom>
        </p:spPr>
      </p:pic>
      <p:pic>
        <p:nvPicPr>
          <p:cNvPr id="14" name="Picture 13"/>
          <p:cNvPicPr/>
          <p:nvPr/>
        </p:nvPicPr>
        <p:blipFill>
          <a:blip r:embed="rId7">
            <a:extLst>
              <a:ext uri="{28A0092B-C50C-407E-A947-70E740481C1C}">
                <a14:useLocalDpi xmlns:a14="http://schemas.microsoft.com/office/drawing/2010/main" val="0"/>
              </a:ext>
            </a:extLst>
          </a:blip>
          <a:stretch>
            <a:fillRect/>
          </a:stretch>
        </p:blipFill>
        <p:spPr>
          <a:xfrm>
            <a:off x="6362056" y="1965658"/>
            <a:ext cx="1946616" cy="1841030"/>
          </a:xfrm>
          <a:prstGeom prst="rect">
            <a:avLst/>
          </a:prstGeom>
        </p:spPr>
      </p:pic>
      <p:sp>
        <p:nvSpPr>
          <p:cNvPr id="15" name="TextBox 14"/>
          <p:cNvSpPr txBox="1"/>
          <p:nvPr/>
        </p:nvSpPr>
        <p:spPr>
          <a:xfrm>
            <a:off x="6593944" y="1627104"/>
            <a:ext cx="1423487" cy="338554"/>
          </a:xfrm>
          <a:prstGeom prst="rect">
            <a:avLst/>
          </a:prstGeom>
          <a:noFill/>
        </p:spPr>
        <p:txBody>
          <a:bodyPr wrap="none" rtlCol="0">
            <a:spAutoFit/>
          </a:bodyPr>
          <a:lstStyle/>
          <a:p>
            <a:r>
              <a:rPr lang="en-US" sz="1600" b="1" dirty="0" smtClean="0">
                <a:latin typeface="Arial"/>
                <a:cs typeface="Arial"/>
              </a:rPr>
              <a:t>Ten Neurons</a:t>
            </a:r>
            <a:endParaRPr lang="en-US" sz="1600" b="1" dirty="0">
              <a:latin typeface="Arial"/>
              <a:cs typeface="Arial"/>
            </a:endParaRPr>
          </a:p>
        </p:txBody>
      </p:sp>
      <p:pic>
        <p:nvPicPr>
          <p:cNvPr id="16" name="Picture 15"/>
          <p:cNvPicPr/>
          <p:nvPr/>
        </p:nvPicPr>
        <p:blipFill>
          <a:blip r:embed="rId8">
            <a:extLst>
              <a:ext uri="{28A0092B-C50C-407E-A947-70E740481C1C}">
                <a14:useLocalDpi xmlns:a14="http://schemas.microsoft.com/office/drawing/2010/main" val="0"/>
              </a:ext>
            </a:extLst>
          </a:blip>
          <a:stretch>
            <a:fillRect/>
          </a:stretch>
        </p:blipFill>
        <p:spPr>
          <a:xfrm>
            <a:off x="3126221" y="4162147"/>
            <a:ext cx="2403805" cy="1617137"/>
          </a:xfrm>
          <a:prstGeom prst="rect">
            <a:avLst/>
          </a:prstGeom>
        </p:spPr>
      </p:pic>
      <p:pic>
        <p:nvPicPr>
          <p:cNvPr id="17" name="Picture 16"/>
          <p:cNvPicPr/>
          <p:nvPr/>
        </p:nvPicPr>
        <p:blipFill>
          <a:blip r:embed="rId9">
            <a:extLst>
              <a:ext uri="{28A0092B-C50C-407E-A947-70E740481C1C}">
                <a14:useLocalDpi xmlns:a14="http://schemas.microsoft.com/office/drawing/2010/main" val="0"/>
              </a:ext>
            </a:extLst>
          </a:blip>
          <a:stretch>
            <a:fillRect/>
          </a:stretch>
        </p:blipFill>
        <p:spPr>
          <a:xfrm>
            <a:off x="6305895" y="3919724"/>
            <a:ext cx="2002777" cy="1112750"/>
          </a:xfrm>
          <a:prstGeom prst="rect">
            <a:avLst/>
          </a:prstGeom>
        </p:spPr>
      </p:pic>
      <p:pic>
        <p:nvPicPr>
          <p:cNvPr id="18" name="Picture 17"/>
          <p:cNvPicPr/>
          <p:nvPr/>
        </p:nvPicPr>
        <p:blipFill>
          <a:blip r:embed="rId10">
            <a:extLst>
              <a:ext uri="{28A0092B-C50C-407E-A947-70E740481C1C}">
                <a14:useLocalDpi xmlns:a14="http://schemas.microsoft.com/office/drawing/2010/main" val="0"/>
              </a:ext>
            </a:extLst>
          </a:blip>
          <a:stretch>
            <a:fillRect/>
          </a:stretch>
        </p:blipFill>
        <p:spPr>
          <a:xfrm>
            <a:off x="6328744" y="5032474"/>
            <a:ext cx="1979928" cy="1181681"/>
          </a:xfrm>
          <a:prstGeom prst="rect">
            <a:avLst/>
          </a:prstGeom>
        </p:spPr>
      </p:pic>
    </p:spTree>
    <p:extLst>
      <p:ext uri="{BB962C8B-B14F-4D97-AF65-F5344CB8AC3E}">
        <p14:creationId xmlns:p14="http://schemas.microsoft.com/office/powerpoint/2010/main" val="41093243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33041" y="1810681"/>
            <a:ext cx="2225872" cy="1735449"/>
          </a:xfrm>
          <a:prstGeom prst="rect">
            <a:avLst/>
          </a:prstGeom>
        </p:spPr>
      </p:pic>
      <p:sp>
        <p:nvSpPr>
          <p:cNvPr id="9" name="TextBox 8"/>
          <p:cNvSpPr txBox="1"/>
          <p:nvPr/>
        </p:nvSpPr>
        <p:spPr>
          <a:xfrm>
            <a:off x="1179323" y="985227"/>
            <a:ext cx="6544881"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Fitzhugh – </a:t>
            </a:r>
            <a:r>
              <a:rPr lang="en-US" sz="2400" b="1" dirty="0" err="1" smtClean="0">
                <a:solidFill>
                  <a:srgbClr val="FF0000"/>
                </a:solidFill>
                <a:latin typeface="Arial"/>
                <a:cs typeface="Arial"/>
              </a:rPr>
              <a:t>Nagumo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sp>
        <p:nvSpPr>
          <p:cNvPr id="10" name="TextBox 9"/>
          <p:cNvSpPr txBox="1"/>
          <p:nvPr/>
        </p:nvSpPr>
        <p:spPr>
          <a:xfrm>
            <a:off x="378472" y="1472127"/>
            <a:ext cx="1883348" cy="338554"/>
          </a:xfrm>
          <a:prstGeom prst="rect">
            <a:avLst/>
          </a:prstGeom>
          <a:noFill/>
        </p:spPr>
        <p:txBody>
          <a:bodyPr wrap="none" rtlCol="0">
            <a:spAutoFit/>
          </a:bodyPr>
          <a:lstStyle/>
          <a:p>
            <a:r>
              <a:rPr lang="en-US" sz="1600" b="1" dirty="0" smtClean="0">
                <a:latin typeface="Arial"/>
                <a:cs typeface="Arial"/>
              </a:rPr>
              <a:t>Thirteen Neurons</a:t>
            </a:r>
            <a:endParaRPr lang="en-US" sz="1600" b="1" dirty="0">
              <a:latin typeface="Arial"/>
              <a:cs typeface="Arial"/>
            </a:endParaRPr>
          </a:p>
        </p:txBody>
      </p:sp>
      <p:sp>
        <p:nvSpPr>
          <p:cNvPr id="11" name="TextBox 10"/>
          <p:cNvSpPr txBox="1"/>
          <p:nvPr/>
        </p:nvSpPr>
        <p:spPr>
          <a:xfrm>
            <a:off x="6120755" y="1446918"/>
            <a:ext cx="2088532" cy="338554"/>
          </a:xfrm>
          <a:prstGeom prst="rect">
            <a:avLst/>
          </a:prstGeom>
          <a:noFill/>
        </p:spPr>
        <p:txBody>
          <a:bodyPr wrap="none" rtlCol="0">
            <a:spAutoFit/>
          </a:bodyPr>
          <a:lstStyle/>
          <a:p>
            <a:r>
              <a:rPr lang="en-US" sz="1600" b="1" dirty="0" smtClean="0">
                <a:latin typeface="Arial"/>
                <a:cs typeface="Arial"/>
              </a:rPr>
              <a:t>Sixty-four  Neurons</a:t>
            </a:r>
            <a:endParaRPr lang="en-US" sz="1600" b="1" dirty="0">
              <a:latin typeface="Arial"/>
              <a:cs typeface="Arial"/>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882012" y="1770166"/>
            <a:ext cx="2923540" cy="1901825"/>
          </a:xfrm>
          <a:prstGeom prst="rect">
            <a:avLst/>
          </a:prstGeom>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6831188" y="3671991"/>
            <a:ext cx="1974364" cy="1332440"/>
          </a:xfrm>
          <a:prstGeom prst="rect">
            <a:avLst/>
          </a:prstGeom>
        </p:spPr>
      </p:pic>
      <p:pic>
        <p:nvPicPr>
          <p:cNvPr id="14" name="Picture 13"/>
          <p:cNvPicPr/>
          <p:nvPr/>
        </p:nvPicPr>
        <p:blipFill>
          <a:blip r:embed="rId6">
            <a:extLst>
              <a:ext uri="{28A0092B-C50C-407E-A947-70E740481C1C}">
                <a14:useLocalDpi xmlns:a14="http://schemas.microsoft.com/office/drawing/2010/main" val="0"/>
              </a:ext>
            </a:extLst>
          </a:blip>
          <a:stretch>
            <a:fillRect/>
          </a:stretch>
        </p:blipFill>
        <p:spPr>
          <a:xfrm>
            <a:off x="6831188" y="5004431"/>
            <a:ext cx="1974364" cy="1193838"/>
          </a:xfrm>
          <a:prstGeom prst="rect">
            <a:avLst/>
          </a:prstGeom>
        </p:spPr>
      </p:pic>
      <p:pic>
        <p:nvPicPr>
          <p:cNvPr id="15" name="Picture 14"/>
          <p:cNvPicPr/>
          <p:nvPr/>
        </p:nvPicPr>
        <p:blipFill>
          <a:blip r:embed="rId7">
            <a:extLst>
              <a:ext uri="{28A0092B-C50C-407E-A947-70E740481C1C}">
                <a14:useLocalDpi xmlns:a14="http://schemas.microsoft.com/office/drawing/2010/main" val="0"/>
              </a:ext>
            </a:extLst>
          </a:blip>
          <a:stretch>
            <a:fillRect/>
          </a:stretch>
        </p:blipFill>
        <p:spPr>
          <a:xfrm>
            <a:off x="4737762" y="3671991"/>
            <a:ext cx="1992512" cy="1281596"/>
          </a:xfrm>
          <a:prstGeom prst="rect">
            <a:avLst/>
          </a:prstGeom>
        </p:spPr>
      </p:pic>
      <p:pic>
        <p:nvPicPr>
          <p:cNvPr id="16" name="Picture 15"/>
          <p:cNvPicPr/>
          <p:nvPr/>
        </p:nvPicPr>
        <p:blipFill>
          <a:blip r:embed="rId8">
            <a:extLst>
              <a:ext uri="{28A0092B-C50C-407E-A947-70E740481C1C}">
                <a14:useLocalDpi xmlns:a14="http://schemas.microsoft.com/office/drawing/2010/main" val="0"/>
              </a:ext>
            </a:extLst>
          </a:blip>
          <a:stretch>
            <a:fillRect/>
          </a:stretch>
        </p:blipFill>
        <p:spPr>
          <a:xfrm>
            <a:off x="4737762" y="4953587"/>
            <a:ext cx="1994295" cy="1281920"/>
          </a:xfrm>
          <a:prstGeom prst="rect">
            <a:avLst/>
          </a:prstGeom>
        </p:spPr>
      </p:pic>
      <p:pic>
        <p:nvPicPr>
          <p:cNvPr id="17" name="Picture 16"/>
          <p:cNvPicPr/>
          <p:nvPr/>
        </p:nvPicPr>
        <p:blipFill>
          <a:blip r:embed="rId9">
            <a:extLst>
              <a:ext uri="{28A0092B-C50C-407E-A947-70E740481C1C}">
                <a14:useLocalDpi xmlns:a14="http://schemas.microsoft.com/office/drawing/2010/main" val="0"/>
              </a:ext>
            </a:extLst>
          </a:blip>
          <a:stretch>
            <a:fillRect/>
          </a:stretch>
        </p:blipFill>
        <p:spPr>
          <a:xfrm>
            <a:off x="233041" y="3712506"/>
            <a:ext cx="1832528" cy="1236420"/>
          </a:xfrm>
          <a:prstGeom prst="rect">
            <a:avLst/>
          </a:prstGeom>
        </p:spPr>
      </p:pic>
      <p:pic>
        <p:nvPicPr>
          <p:cNvPr id="18" name="Picture 17"/>
          <p:cNvPicPr/>
          <p:nvPr/>
        </p:nvPicPr>
        <p:blipFill>
          <a:blip r:embed="rId10">
            <a:extLst>
              <a:ext uri="{28A0092B-C50C-407E-A947-70E740481C1C}">
                <a14:useLocalDpi xmlns:a14="http://schemas.microsoft.com/office/drawing/2010/main" val="0"/>
              </a:ext>
            </a:extLst>
          </a:blip>
          <a:stretch>
            <a:fillRect/>
          </a:stretch>
        </p:blipFill>
        <p:spPr>
          <a:xfrm>
            <a:off x="233041" y="4948926"/>
            <a:ext cx="1832527" cy="1286581"/>
          </a:xfrm>
          <a:prstGeom prst="rect">
            <a:avLst/>
          </a:prstGeom>
        </p:spPr>
      </p:pic>
      <p:pic>
        <p:nvPicPr>
          <p:cNvPr id="19" name="Picture 18"/>
          <p:cNvPicPr/>
          <p:nvPr/>
        </p:nvPicPr>
        <p:blipFill>
          <a:blip r:embed="rId11">
            <a:extLst>
              <a:ext uri="{28A0092B-C50C-407E-A947-70E740481C1C}">
                <a14:useLocalDpi xmlns:a14="http://schemas.microsoft.com/office/drawing/2010/main" val="0"/>
              </a:ext>
            </a:extLst>
          </a:blip>
          <a:stretch>
            <a:fillRect/>
          </a:stretch>
        </p:blipFill>
        <p:spPr>
          <a:xfrm>
            <a:off x="2173059" y="3713092"/>
            <a:ext cx="1951791" cy="1235834"/>
          </a:xfrm>
          <a:prstGeom prst="rect">
            <a:avLst/>
          </a:prstGeom>
        </p:spPr>
      </p:pic>
      <p:pic>
        <p:nvPicPr>
          <p:cNvPr id="20" name="Picture 19"/>
          <p:cNvPicPr/>
          <p:nvPr/>
        </p:nvPicPr>
        <p:blipFill>
          <a:blip r:embed="rId12">
            <a:extLst>
              <a:ext uri="{28A0092B-C50C-407E-A947-70E740481C1C}">
                <a14:useLocalDpi xmlns:a14="http://schemas.microsoft.com/office/drawing/2010/main" val="0"/>
              </a:ext>
            </a:extLst>
          </a:blip>
          <a:stretch>
            <a:fillRect/>
          </a:stretch>
        </p:blipFill>
        <p:spPr>
          <a:xfrm>
            <a:off x="2135483" y="4971928"/>
            <a:ext cx="1989368" cy="1263580"/>
          </a:xfrm>
          <a:prstGeom prst="rect">
            <a:avLst/>
          </a:prstGeom>
        </p:spPr>
      </p:pic>
      <p:sp>
        <p:nvSpPr>
          <p:cNvPr id="2" name="Rectangle 1"/>
          <p:cNvSpPr/>
          <p:nvPr/>
        </p:nvSpPr>
        <p:spPr>
          <a:xfrm>
            <a:off x="2574163" y="1730248"/>
            <a:ext cx="3146200" cy="1815882"/>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The </a:t>
            </a:r>
            <a:r>
              <a:rPr lang="en-US" sz="1400" b="1" dirty="0">
                <a:solidFill>
                  <a:srgbClr val="FF0000"/>
                </a:solidFill>
                <a:latin typeface="Arial" panose="020B0604020202020204" pitchFamily="34" charset="0"/>
                <a:cs typeface="Arial" panose="020B0604020202020204" pitchFamily="34" charset="0"/>
              </a:rPr>
              <a:t>lack of connectivity</a:t>
            </a:r>
            <a:r>
              <a:rPr lang="en-US" sz="1400" dirty="0">
                <a:latin typeface="Arial" panose="020B0604020202020204" pitchFamily="34" charset="0"/>
                <a:cs typeface="Arial" panose="020B0604020202020204" pitchFamily="34" charset="0"/>
              </a:rPr>
              <a:t>, and the presence of </a:t>
            </a:r>
            <a:r>
              <a:rPr lang="en-US" sz="1400" b="1" dirty="0">
                <a:solidFill>
                  <a:srgbClr val="FF0000"/>
                </a:solidFill>
                <a:latin typeface="Arial" panose="020B0604020202020204" pitchFamily="34" charset="0"/>
                <a:cs typeface="Arial" panose="020B0604020202020204" pitchFamily="34" charset="0"/>
              </a:rPr>
              <a:t>bridge points</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the neural network is extremely important when you are forced to do surgical interventions. It will determine the extension of the surgical removal and the concrete spot where the procedure should be done.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3002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8916"/>
            <a:ext cx="9144000" cy="439084"/>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01878"/>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12" name="TextBox 11"/>
          <p:cNvSpPr txBox="1"/>
          <p:nvPr/>
        </p:nvSpPr>
        <p:spPr>
          <a:xfrm>
            <a:off x="1380543" y="1001879"/>
            <a:ext cx="6476202"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Fitzhugh - </a:t>
            </a:r>
            <a:r>
              <a:rPr lang="en-US" sz="2400" b="1" dirty="0" err="1" smtClean="0">
                <a:solidFill>
                  <a:srgbClr val="FF0000"/>
                </a:solidFill>
                <a:latin typeface="Arial"/>
                <a:cs typeface="Arial"/>
              </a:rPr>
              <a:t>Nagumo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pic>
        <p:nvPicPr>
          <p:cNvPr id="2" name="Picture 1" descr="Screenshot 2016-10-19 22.37.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 y="1513190"/>
            <a:ext cx="8636000" cy="3217623"/>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108466" y="1513190"/>
            <a:ext cx="3146533" cy="2042810"/>
          </a:xfrm>
          <a:prstGeom prst="rect">
            <a:avLst/>
          </a:prstGeom>
        </p:spPr>
      </p:pic>
      <p:pic>
        <p:nvPicPr>
          <p:cNvPr id="4" name="Picture 3"/>
          <p:cNvPicPr>
            <a:picLocks noChangeAspect="1"/>
          </p:cNvPicPr>
          <p:nvPr/>
        </p:nvPicPr>
        <p:blipFill>
          <a:blip r:embed="rId5"/>
          <a:stretch>
            <a:fillRect/>
          </a:stretch>
        </p:blipFill>
        <p:spPr>
          <a:xfrm>
            <a:off x="5230091" y="4546312"/>
            <a:ext cx="2944090" cy="1790988"/>
          </a:xfrm>
          <a:prstGeom prst="rect">
            <a:avLst/>
          </a:prstGeom>
        </p:spPr>
      </p:pic>
      <p:sp>
        <p:nvSpPr>
          <p:cNvPr id="9" name="TextBox 8"/>
          <p:cNvSpPr txBox="1"/>
          <p:nvPr/>
        </p:nvSpPr>
        <p:spPr>
          <a:xfrm>
            <a:off x="323273" y="4765449"/>
            <a:ext cx="4318000" cy="1384995"/>
          </a:xfrm>
          <a:prstGeom prst="rect">
            <a:avLst/>
          </a:prstGeom>
          <a:noFill/>
        </p:spPr>
        <p:txBody>
          <a:bodyPr wrap="square" rtlCol="0">
            <a:spAutoFit/>
          </a:bodyPr>
          <a:lstStyle/>
          <a:p>
            <a:pPr algn="just"/>
            <a:r>
              <a:rPr lang="en-US" sz="1400" dirty="0" smtClean="0">
                <a:latin typeface="Arial"/>
                <a:cs typeface="Arial"/>
              </a:rPr>
              <a:t>The function </a:t>
            </a:r>
            <a:r>
              <a:rPr lang="en-US" sz="1400" b="1" dirty="0" smtClean="0">
                <a:latin typeface="Arial"/>
                <a:cs typeface="Arial"/>
              </a:rPr>
              <a:t>s(t)</a:t>
            </a:r>
            <a:r>
              <a:rPr lang="en-US" sz="1400" dirty="0" smtClean="0">
                <a:latin typeface="Arial"/>
                <a:cs typeface="Arial"/>
              </a:rPr>
              <a:t> is addressing the </a:t>
            </a:r>
            <a:r>
              <a:rPr lang="en-US" sz="1400" b="1" dirty="0" smtClean="0">
                <a:solidFill>
                  <a:srgbClr val="FF0000"/>
                </a:solidFill>
                <a:latin typeface="Arial"/>
                <a:cs typeface="Arial"/>
              </a:rPr>
              <a:t>changes in strength of all connections</a:t>
            </a:r>
            <a:r>
              <a:rPr lang="en-US" sz="1400" dirty="0" smtClean="0">
                <a:latin typeface="Arial"/>
                <a:cs typeface="Arial"/>
              </a:rPr>
              <a:t> based on the mutual interaction and the random weights (strengths) assigned at the beginning of the run.</a:t>
            </a:r>
          </a:p>
          <a:p>
            <a:pPr algn="just"/>
            <a:r>
              <a:rPr lang="en-US" sz="1400" dirty="0" smtClean="0">
                <a:latin typeface="Arial"/>
                <a:cs typeface="Arial"/>
              </a:rPr>
              <a:t>Notice that </a:t>
            </a:r>
            <a:r>
              <a:rPr lang="en-US" sz="1400" b="1" dirty="0" smtClean="0">
                <a:latin typeface="Arial"/>
                <a:cs typeface="Arial"/>
              </a:rPr>
              <a:t>oscillatory behavior imposes </a:t>
            </a:r>
            <a:r>
              <a:rPr lang="en-US" sz="1400" dirty="0" smtClean="0">
                <a:latin typeface="Arial"/>
                <a:cs typeface="Arial"/>
              </a:rPr>
              <a:t>over fast decaying transients.</a:t>
            </a:r>
            <a:endParaRPr lang="en-US" sz="1400" dirty="0">
              <a:latin typeface="Arial"/>
              <a:cs typeface="Arial"/>
            </a:endParaRPr>
          </a:p>
        </p:txBody>
      </p:sp>
    </p:spTree>
    <p:extLst>
      <p:ext uri="{BB962C8B-B14F-4D97-AF65-F5344CB8AC3E}">
        <p14:creationId xmlns:p14="http://schemas.microsoft.com/office/powerpoint/2010/main" val="3511136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8916"/>
            <a:ext cx="9144000" cy="439084"/>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01878"/>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12" name="TextBox 11"/>
          <p:cNvSpPr txBox="1"/>
          <p:nvPr/>
        </p:nvSpPr>
        <p:spPr>
          <a:xfrm>
            <a:off x="1900089" y="1001879"/>
            <a:ext cx="5143054"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a:t>
            </a:r>
            <a:r>
              <a:rPr lang="en-US" sz="2400" b="1" dirty="0" err="1" smtClean="0">
                <a:solidFill>
                  <a:srgbClr val="FF0000"/>
                </a:solidFill>
                <a:latin typeface="Arial"/>
                <a:cs typeface="Arial"/>
              </a:rPr>
              <a:t>Kuramoto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pic>
        <p:nvPicPr>
          <p:cNvPr id="3" name="Picture 2" descr="Screenshot 2016-10-19 22.18.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 y="1646615"/>
            <a:ext cx="8960948" cy="2884385"/>
          </a:xfrm>
          <a:prstGeom prst="rect">
            <a:avLst/>
          </a:prstGeom>
        </p:spPr>
      </p:pic>
    </p:spTree>
    <p:extLst>
      <p:ext uri="{BB962C8B-B14F-4D97-AF65-F5344CB8AC3E}">
        <p14:creationId xmlns:p14="http://schemas.microsoft.com/office/powerpoint/2010/main" val="177234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8" name="TextBox 7"/>
          <p:cNvSpPr txBox="1"/>
          <p:nvPr/>
        </p:nvSpPr>
        <p:spPr>
          <a:xfrm>
            <a:off x="1900089" y="1001879"/>
            <a:ext cx="5143054"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a:t>
            </a:r>
            <a:r>
              <a:rPr lang="en-US" sz="2400" b="1" dirty="0" err="1" smtClean="0">
                <a:solidFill>
                  <a:srgbClr val="FF0000"/>
                </a:solidFill>
                <a:latin typeface="Arial"/>
                <a:cs typeface="Arial"/>
              </a:rPr>
              <a:t>Kuramoto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grpSp>
        <p:nvGrpSpPr>
          <p:cNvPr id="9" name="Group 8"/>
          <p:cNvGrpSpPr/>
          <p:nvPr/>
        </p:nvGrpSpPr>
        <p:grpSpPr>
          <a:xfrm>
            <a:off x="403010" y="1784720"/>
            <a:ext cx="5760960" cy="2013902"/>
            <a:chOff x="0" y="0"/>
            <a:chExt cx="4505325" cy="1057275"/>
          </a:xfrm>
        </p:grpSpPr>
        <p:pic>
          <p:nvPicPr>
            <p:cNvPr id="10" name="Picture 9" descr="C:\Users\n0776821\Desktop\POSTER\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0"/>
              <a:ext cx="1504950" cy="952500"/>
            </a:xfrm>
            <a:prstGeom prst="rect">
              <a:avLst/>
            </a:prstGeom>
            <a:noFill/>
            <a:ln>
              <a:noFill/>
            </a:ln>
          </p:spPr>
        </p:pic>
        <p:pic>
          <p:nvPicPr>
            <p:cNvPr id="11" name="Picture 10" descr="C:\Users\n0776821\Desktop\POSTER\A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38250" cy="1057275"/>
            </a:xfrm>
            <a:prstGeom prst="rect">
              <a:avLst/>
            </a:prstGeom>
            <a:noFill/>
            <a:ln>
              <a:noFill/>
            </a:ln>
          </p:spPr>
        </p:pic>
        <p:pic>
          <p:nvPicPr>
            <p:cNvPr id="12" name="Picture 11" descr="C:\Users\n0776821\Desktop\POSTER\A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9425" y="0"/>
              <a:ext cx="1485900" cy="914400"/>
            </a:xfrm>
            <a:prstGeom prst="rect">
              <a:avLst/>
            </a:prstGeom>
            <a:noFill/>
            <a:ln>
              <a:noFill/>
            </a:ln>
          </p:spPr>
        </p:pic>
      </p:grpSp>
      <p:sp>
        <p:nvSpPr>
          <p:cNvPr id="2" name="TextBox 1"/>
          <p:cNvSpPr txBox="1"/>
          <p:nvPr/>
        </p:nvSpPr>
        <p:spPr>
          <a:xfrm>
            <a:off x="309794" y="1463544"/>
            <a:ext cx="6062464" cy="307777"/>
          </a:xfrm>
          <a:prstGeom prst="rect">
            <a:avLst/>
          </a:prstGeom>
          <a:noFill/>
        </p:spPr>
        <p:txBody>
          <a:bodyPr wrap="none" rtlCol="0">
            <a:spAutoFit/>
          </a:bodyPr>
          <a:lstStyle/>
          <a:p>
            <a:r>
              <a:rPr lang="en-US" sz="1400" dirty="0" err="1" smtClean="0">
                <a:latin typeface="Arial"/>
                <a:cs typeface="Arial"/>
              </a:rPr>
              <a:t>BarabasiAlbert</a:t>
            </a:r>
            <a:r>
              <a:rPr lang="en-US" sz="1400" dirty="0" smtClean="0">
                <a:latin typeface="Arial"/>
                <a:cs typeface="Arial"/>
              </a:rPr>
              <a:t> Distribution with </a:t>
            </a:r>
            <a:r>
              <a:rPr lang="en-US" sz="1400" b="1" dirty="0" smtClean="0">
                <a:latin typeface="Arial"/>
                <a:cs typeface="Arial"/>
              </a:rPr>
              <a:t>36 nodes </a:t>
            </a:r>
            <a:r>
              <a:rPr lang="en-US" sz="1400" dirty="0" smtClean="0">
                <a:latin typeface="Arial"/>
                <a:cs typeface="Arial"/>
              </a:rPr>
              <a:t>– Power Law Vertex Distribution</a:t>
            </a:r>
            <a:endParaRPr lang="en-US" sz="1400" dirty="0">
              <a:latin typeface="Arial"/>
              <a:cs typeface="Arial"/>
            </a:endParaRPr>
          </a:p>
        </p:txBody>
      </p:sp>
      <p:grpSp>
        <p:nvGrpSpPr>
          <p:cNvPr id="13" name="Group 12"/>
          <p:cNvGrpSpPr/>
          <p:nvPr/>
        </p:nvGrpSpPr>
        <p:grpSpPr>
          <a:xfrm>
            <a:off x="403010" y="4485590"/>
            <a:ext cx="5969247" cy="1643360"/>
            <a:chOff x="0" y="0"/>
            <a:chExt cx="4610100" cy="1009650"/>
          </a:xfrm>
        </p:grpSpPr>
        <p:pic>
          <p:nvPicPr>
            <p:cNvPr id="14" name="Picture 13" descr="C:\Users\n0776821\Desktop\POSTER\B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25" y="19050"/>
              <a:ext cx="1485900" cy="942975"/>
            </a:xfrm>
            <a:prstGeom prst="rect">
              <a:avLst/>
            </a:prstGeom>
            <a:noFill/>
            <a:ln>
              <a:noFill/>
            </a:ln>
          </p:spPr>
        </p:pic>
        <p:pic>
          <p:nvPicPr>
            <p:cNvPr id="15" name="Picture 14" descr="C:\Users\n0776821\Desktop\POSTER\B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9050"/>
              <a:ext cx="1276350" cy="990600"/>
            </a:xfrm>
            <a:prstGeom prst="rect">
              <a:avLst/>
            </a:prstGeom>
            <a:noFill/>
            <a:ln>
              <a:noFill/>
            </a:ln>
          </p:spPr>
        </p:pic>
        <p:pic>
          <p:nvPicPr>
            <p:cNvPr id="16" name="Picture 15" descr="C:\Users\n0776821\Desktop\POSTER\B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28950" y="0"/>
              <a:ext cx="1581150" cy="962025"/>
            </a:xfrm>
            <a:prstGeom prst="rect">
              <a:avLst/>
            </a:prstGeom>
            <a:noFill/>
            <a:ln>
              <a:noFill/>
            </a:ln>
          </p:spPr>
        </p:pic>
      </p:grpSp>
      <p:sp>
        <p:nvSpPr>
          <p:cNvPr id="17" name="TextBox 16"/>
          <p:cNvSpPr txBox="1"/>
          <p:nvPr/>
        </p:nvSpPr>
        <p:spPr>
          <a:xfrm>
            <a:off x="403010" y="3823249"/>
            <a:ext cx="3450684" cy="307777"/>
          </a:xfrm>
          <a:prstGeom prst="rect">
            <a:avLst/>
          </a:prstGeom>
          <a:noFill/>
        </p:spPr>
        <p:txBody>
          <a:bodyPr wrap="none" rtlCol="0">
            <a:spAutoFit/>
          </a:bodyPr>
          <a:lstStyle/>
          <a:p>
            <a:r>
              <a:rPr lang="en-US" sz="1400" dirty="0" err="1" smtClean="0">
                <a:latin typeface="Arial"/>
                <a:cs typeface="Arial"/>
              </a:rPr>
              <a:t>WattsStrogatz</a:t>
            </a:r>
            <a:r>
              <a:rPr lang="en-US" sz="1400" dirty="0" smtClean="0">
                <a:latin typeface="Arial"/>
                <a:cs typeface="Arial"/>
              </a:rPr>
              <a:t> Distribution with </a:t>
            </a:r>
            <a:r>
              <a:rPr lang="en-US" sz="1400" b="1" dirty="0" smtClean="0">
                <a:latin typeface="Arial"/>
                <a:cs typeface="Arial"/>
              </a:rPr>
              <a:t>36 nodes </a:t>
            </a:r>
            <a:endParaRPr lang="en-US" sz="1400" dirty="0">
              <a:latin typeface="Arial"/>
              <a:cs typeface="Arial"/>
            </a:endParaRPr>
          </a:p>
        </p:txBody>
      </p:sp>
      <p:sp>
        <p:nvSpPr>
          <p:cNvPr id="18" name="TextBox 17"/>
          <p:cNvSpPr txBox="1"/>
          <p:nvPr/>
        </p:nvSpPr>
        <p:spPr>
          <a:xfrm>
            <a:off x="6465113" y="1803556"/>
            <a:ext cx="2495366" cy="3970318"/>
          </a:xfrm>
          <a:prstGeom prst="rect">
            <a:avLst/>
          </a:prstGeom>
          <a:noFill/>
        </p:spPr>
        <p:txBody>
          <a:bodyPr wrap="square" rtlCol="0">
            <a:spAutoFit/>
          </a:bodyPr>
          <a:lstStyle/>
          <a:p>
            <a:pPr algn="just"/>
            <a:r>
              <a:rPr lang="en-US" sz="1400" dirty="0" smtClean="0">
                <a:latin typeface="Arial" panose="020B0604020202020204" pitchFamily="34" charset="0"/>
                <a:cs typeface="Arial" panose="020B0604020202020204" pitchFamily="34" charset="0"/>
              </a:rPr>
              <a:t>The </a:t>
            </a:r>
            <a:r>
              <a:rPr lang="en-US" sz="1400" b="1" dirty="0" err="1" smtClean="0">
                <a:solidFill>
                  <a:srgbClr val="FF0000"/>
                </a:solidFill>
                <a:latin typeface="Arial" panose="020B0604020202020204" pitchFamily="34" charset="0"/>
                <a:cs typeface="Arial" panose="020B0604020202020204" pitchFamily="34" charset="0"/>
              </a:rPr>
              <a:t>Kuramoto</a:t>
            </a:r>
            <a:r>
              <a:rPr lang="en-US" sz="1400" b="1" dirty="0" smtClean="0">
                <a:solidFill>
                  <a:srgbClr val="FF0000"/>
                </a:solidFill>
                <a:latin typeface="Arial" panose="020B0604020202020204" pitchFamily="34" charset="0"/>
                <a:cs typeface="Arial" panose="020B0604020202020204" pitchFamily="34" charset="0"/>
              </a:rPr>
              <a:t> model</a:t>
            </a:r>
            <a:r>
              <a:rPr lang="en-US" sz="1400" dirty="0" smtClean="0">
                <a:latin typeface="Arial" panose="020B0604020202020204" pitchFamily="34" charset="0"/>
                <a:cs typeface="Arial" panose="020B0604020202020204" pitchFamily="34" charset="0"/>
              </a:rPr>
              <a:t> is used to simulate the interaction between different patches or cortical neurons, each of which contains a large group of subunits. The variable </a:t>
            </a:r>
            <a:r>
              <a:rPr lang="el-GR" sz="1400" b="1" dirty="0" smtClean="0">
                <a:latin typeface="Arial" panose="020B0604020202020204" pitchFamily="34" charset="0"/>
                <a:cs typeface="Arial" panose="020B0604020202020204" pitchFamily="34" charset="0"/>
              </a:rPr>
              <a:t>θ</a:t>
            </a:r>
            <a:r>
              <a:rPr lang="en-US" sz="1400" dirty="0" smtClean="0">
                <a:latin typeface="Arial" panose="020B0604020202020204" pitchFamily="34" charset="0"/>
                <a:cs typeface="Arial" panose="020B0604020202020204" pitchFamily="34" charset="0"/>
              </a:rPr>
              <a:t> is an emergent phase per patch as a result of internal patch synchronization. It is “a slave variable” in terms of control theory. The synchronization between different “cortical patches” is fundamental for the well functioning of the brain and for its ability to maintain enough plasticity for adaptation.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3002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grpSp>
        <p:nvGrpSpPr>
          <p:cNvPr id="8" name="Group 7"/>
          <p:cNvGrpSpPr/>
          <p:nvPr/>
        </p:nvGrpSpPr>
        <p:grpSpPr>
          <a:xfrm>
            <a:off x="386442" y="1775535"/>
            <a:ext cx="4457073" cy="2645571"/>
            <a:chOff x="0" y="0"/>
            <a:chExt cx="3408218" cy="1591294"/>
          </a:xfrm>
        </p:grpSpPr>
        <p:pic>
          <p:nvPicPr>
            <p:cNvPr id="9" name="Picture 8" descr="C:\Users\n0776821\Desktop\POSTE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08218" cy="558140"/>
            </a:xfrm>
            <a:prstGeom prst="rect">
              <a:avLst/>
            </a:prstGeom>
            <a:noFill/>
            <a:ln>
              <a:noFill/>
            </a:ln>
          </p:spPr>
        </p:pic>
        <p:pic>
          <p:nvPicPr>
            <p:cNvPr id="10" name="Picture 9" descr="C:\Users\n0776821\Desktop\POSTER\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5" y="617517"/>
              <a:ext cx="1531917" cy="973777"/>
            </a:xfrm>
            <a:prstGeom prst="rect">
              <a:avLst/>
            </a:prstGeom>
            <a:noFill/>
            <a:ln>
              <a:noFill/>
            </a:ln>
          </p:spPr>
        </p:pic>
        <p:pic>
          <p:nvPicPr>
            <p:cNvPr id="11" name="Picture 10" descr="C:\Users\n0776821\Desktop\POSTER\E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6920" y="676894"/>
              <a:ext cx="1508166" cy="902524"/>
            </a:xfrm>
            <a:prstGeom prst="rect">
              <a:avLst/>
            </a:prstGeom>
            <a:noFill/>
            <a:ln>
              <a:noFill/>
            </a:ln>
          </p:spPr>
        </p:pic>
      </p:grpSp>
      <p:sp>
        <p:nvSpPr>
          <p:cNvPr id="12" name="TextBox 11"/>
          <p:cNvSpPr txBox="1"/>
          <p:nvPr/>
        </p:nvSpPr>
        <p:spPr>
          <a:xfrm>
            <a:off x="1900089" y="1001879"/>
            <a:ext cx="5143054"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a:t>
            </a:r>
            <a:r>
              <a:rPr lang="en-US" sz="2400" b="1" dirty="0" err="1" smtClean="0">
                <a:solidFill>
                  <a:srgbClr val="FF0000"/>
                </a:solidFill>
                <a:latin typeface="Arial"/>
                <a:cs typeface="Arial"/>
              </a:rPr>
              <a:t>Kuramoto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sp>
        <p:nvSpPr>
          <p:cNvPr id="2" name="TextBox 1"/>
          <p:cNvSpPr txBox="1"/>
          <p:nvPr/>
        </p:nvSpPr>
        <p:spPr>
          <a:xfrm>
            <a:off x="183051" y="1467758"/>
            <a:ext cx="4955090" cy="307777"/>
          </a:xfrm>
          <a:prstGeom prst="rect">
            <a:avLst/>
          </a:prstGeom>
          <a:noFill/>
        </p:spPr>
        <p:txBody>
          <a:bodyPr wrap="none" rtlCol="0">
            <a:spAutoFit/>
          </a:bodyPr>
          <a:lstStyle/>
          <a:p>
            <a:r>
              <a:rPr lang="en-US" sz="1400" b="1" dirty="0" smtClean="0">
                <a:latin typeface="Arial"/>
                <a:cs typeface="Arial"/>
              </a:rPr>
              <a:t>Nodes = 36 – Two groups (clusters) of coherent patches</a:t>
            </a:r>
            <a:endParaRPr lang="en-US" sz="1400" b="1" dirty="0">
              <a:latin typeface="Arial"/>
              <a:cs typeface="Arial"/>
            </a:endParaRPr>
          </a:p>
        </p:txBody>
      </p:sp>
      <p:grpSp>
        <p:nvGrpSpPr>
          <p:cNvPr id="13" name="Group 12"/>
          <p:cNvGrpSpPr/>
          <p:nvPr/>
        </p:nvGrpSpPr>
        <p:grpSpPr>
          <a:xfrm>
            <a:off x="4894648" y="3319756"/>
            <a:ext cx="3920144" cy="2729328"/>
            <a:chOff x="0" y="0"/>
            <a:chExt cx="2731324" cy="1769423"/>
          </a:xfrm>
        </p:grpSpPr>
        <p:pic>
          <p:nvPicPr>
            <p:cNvPr id="14" name="Picture 13" descr="C:\Users\n0776821\Desktop\POSTER\G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68135"/>
              <a:ext cx="1306286" cy="1033153"/>
            </a:xfrm>
            <a:prstGeom prst="rect">
              <a:avLst/>
            </a:prstGeom>
            <a:noFill/>
            <a:ln>
              <a:noFill/>
            </a:ln>
          </p:spPr>
        </p:pic>
        <p:pic>
          <p:nvPicPr>
            <p:cNvPr id="15" name="Picture 14" descr="C:\Users\n0776821\Desktop\POSTER\G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77537" y="0"/>
              <a:ext cx="1353787" cy="855023"/>
            </a:xfrm>
            <a:prstGeom prst="rect">
              <a:avLst/>
            </a:prstGeom>
            <a:noFill/>
            <a:ln>
              <a:noFill/>
            </a:ln>
          </p:spPr>
        </p:pic>
        <p:pic>
          <p:nvPicPr>
            <p:cNvPr id="16" name="Picture 15" descr="C:\Users\n0776821\Desktop\POSTER\G3.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1288" y="997527"/>
              <a:ext cx="1294410" cy="771896"/>
            </a:xfrm>
            <a:prstGeom prst="rect">
              <a:avLst/>
            </a:prstGeom>
            <a:noFill/>
            <a:ln>
              <a:noFill/>
            </a:ln>
          </p:spPr>
        </p:pic>
      </p:grpSp>
      <p:sp>
        <p:nvSpPr>
          <p:cNvPr id="17" name="TextBox 16"/>
          <p:cNvSpPr txBox="1"/>
          <p:nvPr/>
        </p:nvSpPr>
        <p:spPr>
          <a:xfrm>
            <a:off x="4660848" y="2744591"/>
            <a:ext cx="4311284" cy="523220"/>
          </a:xfrm>
          <a:prstGeom prst="rect">
            <a:avLst/>
          </a:prstGeom>
          <a:noFill/>
        </p:spPr>
        <p:txBody>
          <a:bodyPr wrap="square" rtlCol="0">
            <a:spAutoFit/>
          </a:bodyPr>
          <a:lstStyle/>
          <a:p>
            <a:r>
              <a:rPr lang="en-US" sz="1400" b="1" dirty="0" smtClean="0">
                <a:latin typeface="Arial"/>
                <a:cs typeface="Arial"/>
              </a:rPr>
              <a:t>Nodes = 36 – Bernoulli Distributions of  clusters of coherent patches</a:t>
            </a:r>
            <a:endParaRPr lang="en-US" sz="1400" b="1" dirty="0">
              <a:latin typeface="Arial"/>
              <a:cs typeface="Arial"/>
            </a:endParaRPr>
          </a:p>
        </p:txBody>
      </p:sp>
    </p:spTree>
    <p:extLst>
      <p:ext uri="{BB962C8B-B14F-4D97-AF65-F5344CB8AC3E}">
        <p14:creationId xmlns:p14="http://schemas.microsoft.com/office/powerpoint/2010/main" val="1649300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96032"/>
            <a:ext cx="9144000" cy="461967"/>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12" name="TextBox 11"/>
          <p:cNvSpPr txBox="1"/>
          <p:nvPr/>
        </p:nvSpPr>
        <p:spPr>
          <a:xfrm>
            <a:off x="1900089" y="1001879"/>
            <a:ext cx="5143054" cy="461665"/>
          </a:xfrm>
          <a:prstGeom prst="rect">
            <a:avLst/>
          </a:prstGeom>
          <a:noFill/>
        </p:spPr>
        <p:txBody>
          <a:bodyPr wrap="none" rtlCol="0">
            <a:spAutoFit/>
          </a:bodyPr>
          <a:lstStyle/>
          <a:p>
            <a:r>
              <a:rPr lang="en-US" sz="2400" b="1" dirty="0" smtClean="0">
                <a:solidFill>
                  <a:srgbClr val="FF0000"/>
                </a:solidFill>
                <a:latin typeface="Arial"/>
                <a:cs typeface="Arial"/>
              </a:rPr>
              <a:t>Solutions for the </a:t>
            </a:r>
            <a:r>
              <a:rPr lang="en-US" sz="2400" b="1" dirty="0" err="1" smtClean="0">
                <a:solidFill>
                  <a:srgbClr val="FF0000"/>
                </a:solidFill>
                <a:latin typeface="Arial"/>
                <a:cs typeface="Arial"/>
              </a:rPr>
              <a:t>Kuramoto</a:t>
            </a:r>
            <a:r>
              <a:rPr lang="en-US" sz="2400" b="1" dirty="0" smtClean="0">
                <a:solidFill>
                  <a:srgbClr val="FF0000"/>
                </a:solidFill>
                <a:latin typeface="Arial"/>
                <a:cs typeface="Arial"/>
              </a:rPr>
              <a:t> Model</a:t>
            </a:r>
            <a:endParaRPr lang="en-US" sz="2400" b="1" dirty="0">
              <a:solidFill>
                <a:srgbClr val="FF0000"/>
              </a:solidFill>
              <a:latin typeface="Arial"/>
              <a:cs typeface="Arial"/>
            </a:endParaRPr>
          </a:p>
        </p:txBody>
      </p:sp>
      <p:pic>
        <p:nvPicPr>
          <p:cNvPr id="3" name="Picture 2" descr="Screenshot 2016-10-19 22.21.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6" y="1473860"/>
            <a:ext cx="8935207" cy="2245895"/>
          </a:xfrm>
          <a:prstGeom prst="rect">
            <a:avLst/>
          </a:prstGeom>
        </p:spPr>
      </p:pic>
      <p:pic>
        <p:nvPicPr>
          <p:cNvPr id="4" name="Picture 3"/>
          <p:cNvPicPr>
            <a:picLocks noChangeAspect="1"/>
          </p:cNvPicPr>
          <p:nvPr/>
        </p:nvPicPr>
        <p:blipFill>
          <a:blip r:embed="rId4"/>
          <a:stretch>
            <a:fillRect/>
          </a:stretch>
        </p:blipFill>
        <p:spPr>
          <a:xfrm>
            <a:off x="585102" y="3719755"/>
            <a:ext cx="2469061" cy="2489637"/>
          </a:xfrm>
          <a:prstGeom prst="rect">
            <a:avLst/>
          </a:prstGeom>
        </p:spPr>
      </p:pic>
      <p:pic>
        <p:nvPicPr>
          <p:cNvPr id="18" name="Picture 17"/>
          <p:cNvPicPr>
            <a:picLocks noChangeAspect="1"/>
          </p:cNvPicPr>
          <p:nvPr/>
        </p:nvPicPr>
        <p:blipFill>
          <a:blip r:embed="rId5"/>
          <a:stretch>
            <a:fillRect/>
          </a:stretch>
        </p:blipFill>
        <p:spPr>
          <a:xfrm>
            <a:off x="5210213" y="3974607"/>
            <a:ext cx="3366524" cy="2066349"/>
          </a:xfrm>
          <a:prstGeom prst="rect">
            <a:avLst/>
          </a:prstGeom>
        </p:spPr>
      </p:pic>
      <p:sp>
        <p:nvSpPr>
          <p:cNvPr id="19" name="Right Arrow 18"/>
          <p:cNvSpPr/>
          <p:nvPr/>
        </p:nvSpPr>
        <p:spPr>
          <a:xfrm>
            <a:off x="3274795" y="488569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673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15364"/>
            <a:ext cx="9144000" cy="542636"/>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9" name="TextBox 8"/>
          <p:cNvSpPr txBox="1"/>
          <p:nvPr/>
        </p:nvSpPr>
        <p:spPr>
          <a:xfrm>
            <a:off x="477738" y="1666636"/>
            <a:ext cx="8326192" cy="3416320"/>
          </a:xfrm>
          <a:prstGeom prst="rect">
            <a:avLst/>
          </a:prstGeom>
          <a:noFill/>
        </p:spPr>
        <p:txBody>
          <a:bodyPr wrap="square" rtlCol="0">
            <a:spAutoFit/>
          </a:bodyPr>
          <a:lstStyle/>
          <a:p>
            <a:pPr marL="342900" indent="-3429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Both mathematical models for the dynamics of interacting neurons were solved showing signs of synchronization (qualitative picture). The order parameter which quantifies the strength of the synchronization was not calculated this time. </a:t>
            </a:r>
          </a:p>
          <a:p>
            <a:pPr marL="342900" indent="-3429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Sensitivity to the strength and connectivity of the network appears as one of the most striking features.</a:t>
            </a:r>
          </a:p>
          <a:p>
            <a:pPr marL="342900" indent="-3429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The study was limited to synaptic connections that do not change over time (strength of the connection remains constant). This limitation might miss the fact that synaptic connections  either improve or deteriorate over time, leading to CNS disorders. In this case it was controlled by the connectivity</a:t>
            </a:r>
            <a:r>
              <a:rPr lang="en-US"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dirty="0">
                <a:latin typeface="Arial"/>
                <a:cs typeface="Arial"/>
              </a:rPr>
              <a:t>A comparison with real epileptic brain networks obtained from EEG inverse signal processing is planned for the future.</a:t>
            </a:r>
            <a:r>
              <a:rPr lang="en-US" dirty="0">
                <a:latin typeface="Arial"/>
                <a:cs typeface="Arial"/>
              </a:rPr>
              <a:t> </a:t>
            </a:r>
            <a:endParaRPr lang="en-US" dirty="0">
              <a:latin typeface="Arial"/>
              <a:cs typeface="Arial"/>
            </a:endParaRPr>
          </a:p>
        </p:txBody>
      </p:sp>
      <p:sp>
        <p:nvSpPr>
          <p:cNvPr id="2" name="TextBox 1"/>
          <p:cNvSpPr txBox="1"/>
          <p:nvPr/>
        </p:nvSpPr>
        <p:spPr>
          <a:xfrm>
            <a:off x="3301199" y="1119755"/>
            <a:ext cx="2339277" cy="523220"/>
          </a:xfrm>
          <a:prstGeom prst="rect">
            <a:avLst/>
          </a:prstGeom>
          <a:noFill/>
        </p:spPr>
        <p:txBody>
          <a:bodyPr wrap="none" rtlCol="0">
            <a:spAutoFit/>
          </a:bodyPr>
          <a:lstStyle/>
          <a:p>
            <a:pPr algn="ctr"/>
            <a:r>
              <a:rPr lang="en-US" sz="2800" b="1" dirty="0" smtClean="0">
                <a:solidFill>
                  <a:srgbClr val="FF0000"/>
                </a:solidFill>
                <a:latin typeface="Arial"/>
                <a:cs typeface="Arial"/>
              </a:rPr>
              <a:t>Conclusions</a:t>
            </a:r>
            <a:endParaRPr lang="en-US" sz="2800" b="1" dirty="0">
              <a:solidFill>
                <a:srgbClr val="FF0000"/>
              </a:solidFill>
              <a:latin typeface="Arial"/>
              <a:cs typeface="Arial"/>
            </a:endParaRPr>
          </a:p>
        </p:txBody>
      </p:sp>
      <p:sp>
        <p:nvSpPr>
          <p:cNvPr id="3" name="Rectangle 2"/>
          <p:cNvSpPr/>
          <p:nvPr/>
        </p:nvSpPr>
        <p:spPr>
          <a:xfrm>
            <a:off x="585102" y="5359955"/>
            <a:ext cx="8218828" cy="830997"/>
          </a:xfrm>
          <a:prstGeom prst="rect">
            <a:avLst/>
          </a:prstGeom>
        </p:spPr>
        <p:txBody>
          <a:bodyPr wrap="square">
            <a:spAutoFit/>
          </a:bodyPr>
          <a:lstStyle/>
          <a:p>
            <a:pPr algn="just"/>
            <a:r>
              <a:rPr lang="en-US" sz="1200" dirty="0">
                <a:latin typeface="Arial"/>
                <a:cs typeface="Arial"/>
              </a:rPr>
              <a:t>Quesada, D.; </a:t>
            </a:r>
            <a:r>
              <a:rPr lang="en-US" sz="1200" dirty="0" err="1">
                <a:latin typeface="Arial"/>
                <a:cs typeface="Arial"/>
              </a:rPr>
              <a:t>Astudillo</a:t>
            </a:r>
            <a:r>
              <a:rPr lang="en-US" sz="1200" dirty="0">
                <a:latin typeface="Arial"/>
                <a:cs typeface="Arial"/>
              </a:rPr>
              <a:t>, N.; Garcia-Russo, M. Effect of Brain network topologies on the synchronization of neuronal </a:t>
            </a:r>
            <a:r>
              <a:rPr lang="en-US" sz="1200" dirty="0" smtClean="0">
                <a:latin typeface="Arial"/>
                <a:cs typeface="Arial"/>
              </a:rPr>
              <a:t>oscillations: </a:t>
            </a:r>
            <a:r>
              <a:rPr lang="en-US" sz="1200" dirty="0">
                <a:latin typeface="Arial"/>
                <a:cs typeface="Arial"/>
              </a:rPr>
              <a:t>Is </a:t>
            </a:r>
            <a:r>
              <a:rPr lang="en-US" sz="1200" dirty="0" smtClean="0">
                <a:latin typeface="Arial"/>
                <a:cs typeface="Arial"/>
              </a:rPr>
              <a:t>this, </a:t>
            </a:r>
            <a:r>
              <a:rPr lang="en-US" sz="1200" dirty="0">
                <a:latin typeface="Arial"/>
                <a:cs typeface="Arial"/>
              </a:rPr>
              <a:t>the gateway to the understanding of Central Nervous disorders?. </a:t>
            </a:r>
            <a:r>
              <a:rPr lang="en-US" sz="1200" i="1" dirty="0">
                <a:latin typeface="Arial"/>
                <a:cs typeface="Arial"/>
              </a:rPr>
              <a:t>In Proceedings of the MOL2NET, International Conference on Multidisciplinary Sciences</a:t>
            </a:r>
            <a:r>
              <a:rPr lang="en-US" sz="1200" dirty="0">
                <a:latin typeface="Arial"/>
                <a:cs typeface="Arial"/>
              </a:rPr>
              <a:t>, </a:t>
            </a:r>
            <a:r>
              <a:rPr lang="en-US" sz="1200" dirty="0" smtClean="0">
                <a:latin typeface="Arial"/>
                <a:cs typeface="Arial"/>
              </a:rPr>
              <a:t>2016; </a:t>
            </a:r>
            <a:r>
              <a:rPr lang="en-US" sz="1200" dirty="0" err="1">
                <a:latin typeface="Arial"/>
                <a:cs typeface="Arial"/>
              </a:rPr>
              <a:t>Sciforum</a:t>
            </a:r>
            <a:r>
              <a:rPr lang="en-US" sz="1200" dirty="0">
                <a:latin typeface="Arial"/>
                <a:cs typeface="Arial"/>
              </a:rPr>
              <a:t> Electronic Conference Series, Vol. 2, 2016 , 07004; doi:10.3390/mol2net-02-</a:t>
            </a:r>
            <a:r>
              <a:rPr lang="en-US" sz="1200" dirty="0" smtClean="0">
                <a:latin typeface="Arial"/>
                <a:cs typeface="Arial"/>
              </a:rPr>
              <a:t>07004 </a:t>
            </a:r>
            <a:endParaRPr lang="en-US" sz="1200" dirty="0">
              <a:latin typeface="Arial"/>
              <a:cs typeface="Arial"/>
            </a:endParaRPr>
          </a:p>
        </p:txBody>
      </p:sp>
      <p:sp>
        <p:nvSpPr>
          <p:cNvPr id="4" name="Rectangle 3"/>
          <p:cNvSpPr/>
          <p:nvPr/>
        </p:nvSpPr>
        <p:spPr>
          <a:xfrm>
            <a:off x="585102" y="5359954"/>
            <a:ext cx="8218828" cy="83099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00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18916"/>
            <a:ext cx="9144000" cy="439084"/>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01878"/>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pic>
        <p:nvPicPr>
          <p:cNvPr id="8" name="Picture 7"/>
          <p:cNvPicPr>
            <a:picLocks noChangeAspect="1"/>
          </p:cNvPicPr>
          <p:nvPr/>
        </p:nvPicPr>
        <p:blipFill>
          <a:blip r:embed="rId3"/>
          <a:stretch>
            <a:fillRect/>
          </a:stretch>
        </p:blipFill>
        <p:spPr>
          <a:xfrm>
            <a:off x="4581379" y="3127001"/>
            <a:ext cx="3600960" cy="2662745"/>
          </a:xfrm>
          <a:prstGeom prst="rect">
            <a:avLst/>
          </a:prstGeom>
        </p:spPr>
      </p:pic>
      <p:sp>
        <p:nvSpPr>
          <p:cNvPr id="2" name="TextBox 1"/>
          <p:cNvSpPr txBox="1"/>
          <p:nvPr/>
        </p:nvSpPr>
        <p:spPr>
          <a:xfrm>
            <a:off x="5335595" y="1254703"/>
            <a:ext cx="2464537" cy="584776"/>
          </a:xfrm>
          <a:prstGeom prst="rect">
            <a:avLst/>
          </a:prstGeom>
          <a:noFill/>
        </p:spPr>
        <p:txBody>
          <a:bodyPr wrap="none" rtlCol="0">
            <a:spAutoFit/>
          </a:bodyPr>
          <a:lstStyle/>
          <a:p>
            <a:pPr algn="ctr"/>
            <a:r>
              <a:rPr lang="en-US" sz="3200" b="1" dirty="0" smtClean="0">
                <a:solidFill>
                  <a:srgbClr val="FF0000"/>
                </a:solidFill>
                <a:latin typeface="Arial"/>
                <a:cs typeface="Arial"/>
              </a:rPr>
              <a:t>Motivations</a:t>
            </a:r>
            <a:endParaRPr lang="en-US" sz="3200" b="1" dirty="0">
              <a:solidFill>
                <a:srgbClr val="FF0000"/>
              </a:solidFill>
              <a:latin typeface="Arial"/>
              <a:cs typeface="Arial"/>
            </a:endParaRPr>
          </a:p>
        </p:txBody>
      </p:sp>
      <p:sp>
        <p:nvSpPr>
          <p:cNvPr id="4" name="TextBox 3"/>
          <p:cNvSpPr txBox="1"/>
          <p:nvPr/>
        </p:nvSpPr>
        <p:spPr>
          <a:xfrm>
            <a:off x="3994728" y="1851086"/>
            <a:ext cx="4918364" cy="1015663"/>
          </a:xfrm>
          <a:prstGeom prst="rect">
            <a:avLst/>
          </a:prstGeom>
          <a:noFill/>
        </p:spPr>
        <p:txBody>
          <a:bodyPr wrap="square" rtlCol="0">
            <a:spAutoFit/>
          </a:bodyPr>
          <a:lstStyle/>
          <a:p>
            <a:pPr algn="just"/>
            <a:r>
              <a:rPr lang="en-US" sz="2000" b="1" dirty="0" smtClean="0">
                <a:latin typeface="Arial"/>
                <a:cs typeface="Arial"/>
              </a:rPr>
              <a:t>MAD 3300</a:t>
            </a:r>
            <a:r>
              <a:rPr lang="en-US" sz="2000" dirty="0" smtClean="0">
                <a:latin typeface="Arial"/>
                <a:cs typeface="Arial"/>
              </a:rPr>
              <a:t> Graph Theory and Networks</a:t>
            </a:r>
          </a:p>
          <a:p>
            <a:pPr marL="342900" indent="-342900" algn="just">
              <a:buFont typeface="Arial"/>
              <a:buChar char="•"/>
            </a:pPr>
            <a:r>
              <a:rPr lang="en-US" sz="2000" dirty="0" smtClean="0">
                <a:latin typeface="Arial"/>
                <a:cs typeface="Arial"/>
              </a:rPr>
              <a:t>Course Project for students motivated by Biomedical Applications</a:t>
            </a:r>
            <a:endParaRPr lang="en-US" sz="2000" dirty="0">
              <a:latin typeface="Arial"/>
              <a:cs typeface="Arial"/>
            </a:endParaRPr>
          </a:p>
        </p:txBody>
      </p:sp>
      <p:pic>
        <p:nvPicPr>
          <p:cNvPr id="10" name="Picture 9" descr="screenshot_0842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78" y="1385895"/>
            <a:ext cx="3578541" cy="2961708"/>
          </a:xfrm>
          <a:prstGeom prst="rect">
            <a:avLst/>
          </a:prstGeom>
        </p:spPr>
      </p:pic>
    </p:spTree>
    <p:extLst>
      <p:ext uri="{BB962C8B-B14F-4D97-AF65-F5344CB8AC3E}">
        <p14:creationId xmlns:p14="http://schemas.microsoft.com/office/powerpoint/2010/main" val="598693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84156"/>
            <a:ext cx="9144000" cy="573843"/>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97280"/>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8" name="TextBox 7"/>
          <p:cNvSpPr txBox="1"/>
          <p:nvPr/>
        </p:nvSpPr>
        <p:spPr>
          <a:xfrm>
            <a:off x="3178498" y="1212843"/>
            <a:ext cx="2903860" cy="461665"/>
          </a:xfrm>
          <a:prstGeom prst="rect">
            <a:avLst/>
          </a:prstGeom>
          <a:noFill/>
        </p:spPr>
        <p:txBody>
          <a:bodyPr wrap="none" rtlCol="0">
            <a:spAutoFit/>
          </a:bodyPr>
          <a:lstStyle/>
          <a:p>
            <a:pPr algn="ctr"/>
            <a:r>
              <a:rPr lang="en-US" sz="2400" b="1" dirty="0" smtClean="0">
                <a:latin typeface="Arial"/>
                <a:cs typeface="Arial"/>
              </a:rPr>
              <a:t>Acknowledgments</a:t>
            </a:r>
            <a:endParaRPr lang="en-US" sz="2400" b="1" dirty="0">
              <a:latin typeface="Arial"/>
              <a:cs typeface="Arial"/>
            </a:endParaRPr>
          </a:p>
        </p:txBody>
      </p:sp>
      <p:pic>
        <p:nvPicPr>
          <p:cNvPr id="9" name="Picture 2" descr="C:\STU\STU Branding and Logos\science_triangle.jpg"/>
          <p:cNvPicPr>
            <a:picLocks noChangeAspect="1" noChangeArrowheads="1"/>
          </p:cNvPicPr>
          <p:nvPr/>
        </p:nvPicPr>
        <p:blipFill>
          <a:blip r:embed="rId3"/>
          <a:srcRect/>
          <a:stretch>
            <a:fillRect/>
          </a:stretch>
        </p:blipFill>
        <p:spPr bwMode="auto">
          <a:xfrm>
            <a:off x="413387" y="1820568"/>
            <a:ext cx="2275184" cy="693281"/>
          </a:xfrm>
          <a:prstGeom prst="rect">
            <a:avLst/>
          </a:prstGeom>
          <a:noFill/>
        </p:spPr>
      </p:pic>
      <p:sp>
        <p:nvSpPr>
          <p:cNvPr id="10" name="TextBox 9"/>
          <p:cNvSpPr txBox="1"/>
          <p:nvPr/>
        </p:nvSpPr>
        <p:spPr>
          <a:xfrm>
            <a:off x="2810374" y="1846569"/>
            <a:ext cx="6071682" cy="646331"/>
          </a:xfrm>
          <a:prstGeom prst="rect">
            <a:avLst/>
          </a:prstGeom>
          <a:noFill/>
        </p:spPr>
        <p:txBody>
          <a:bodyPr wrap="square" rtlCol="0">
            <a:spAutoFit/>
          </a:bodyPr>
          <a:lstStyle/>
          <a:p>
            <a:pPr algn="just"/>
            <a:r>
              <a:rPr lang="en-US" dirty="0" smtClean="0">
                <a:latin typeface="Arial"/>
                <a:cs typeface="Arial"/>
              </a:rPr>
              <a:t>For sponsoring the research an for supporting the  attendance to conferences and workshops.</a:t>
            </a:r>
          </a:p>
        </p:txBody>
      </p:sp>
      <p:pic>
        <p:nvPicPr>
          <p:cNvPr id="2" name="Picture 1" descr="quesada-astudillo-manu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86" y="2884097"/>
            <a:ext cx="3228073" cy="2421055"/>
          </a:xfrm>
          <a:prstGeom prst="rect">
            <a:avLst/>
          </a:prstGeom>
        </p:spPr>
      </p:pic>
      <p:sp>
        <p:nvSpPr>
          <p:cNvPr id="3" name="TextBox 2"/>
          <p:cNvSpPr txBox="1"/>
          <p:nvPr/>
        </p:nvSpPr>
        <p:spPr>
          <a:xfrm>
            <a:off x="3809724" y="2897327"/>
            <a:ext cx="5152928" cy="1754327"/>
          </a:xfrm>
          <a:prstGeom prst="rect">
            <a:avLst/>
          </a:prstGeom>
          <a:noFill/>
        </p:spPr>
        <p:txBody>
          <a:bodyPr wrap="square" rtlCol="0">
            <a:spAutoFit/>
          </a:bodyPr>
          <a:lstStyle/>
          <a:p>
            <a:pPr marL="285750" indent="-285750">
              <a:buFont typeface="Arial"/>
              <a:buChar char="•"/>
            </a:pPr>
            <a:r>
              <a:rPr lang="en-US" b="1" dirty="0" smtClean="0">
                <a:latin typeface="Arial"/>
                <a:cs typeface="Arial"/>
              </a:rPr>
              <a:t>Natasha </a:t>
            </a:r>
            <a:r>
              <a:rPr lang="en-US" b="1" dirty="0" err="1" smtClean="0">
                <a:latin typeface="Arial"/>
                <a:cs typeface="Arial"/>
              </a:rPr>
              <a:t>Astudillo</a:t>
            </a:r>
            <a:r>
              <a:rPr lang="en-US" dirty="0" smtClean="0">
                <a:latin typeface="Arial"/>
                <a:cs typeface="Arial"/>
              </a:rPr>
              <a:t>, Mathematics major</a:t>
            </a:r>
          </a:p>
          <a:p>
            <a:pPr marL="285750" indent="-285750">
              <a:buFont typeface="Arial"/>
              <a:buChar char="•"/>
            </a:pPr>
            <a:r>
              <a:rPr lang="en-US" b="1" dirty="0" smtClean="0">
                <a:latin typeface="Arial"/>
                <a:cs typeface="Arial"/>
              </a:rPr>
              <a:t>Manuel Garcia-Russo</a:t>
            </a:r>
            <a:r>
              <a:rPr lang="en-US" dirty="0" smtClean="0">
                <a:latin typeface="Arial"/>
                <a:cs typeface="Arial"/>
              </a:rPr>
              <a:t>, Pre-Engineering student</a:t>
            </a:r>
          </a:p>
          <a:p>
            <a:r>
              <a:rPr lang="en-US" dirty="0" smtClean="0">
                <a:latin typeface="Arial"/>
                <a:cs typeface="Arial"/>
              </a:rPr>
              <a:t>Both undergraduate students are from the School of STEM at St. Thomas University.</a:t>
            </a:r>
          </a:p>
          <a:p>
            <a:endParaRPr lang="en-US" dirty="0">
              <a:latin typeface="Arial"/>
              <a:cs typeface="Arial"/>
            </a:endParaRPr>
          </a:p>
        </p:txBody>
      </p:sp>
      <p:pic>
        <p:nvPicPr>
          <p:cNvPr id="4" name="Picture 3"/>
          <p:cNvPicPr>
            <a:picLocks noChangeAspect="1"/>
          </p:cNvPicPr>
          <p:nvPr/>
        </p:nvPicPr>
        <p:blipFill>
          <a:blip r:embed="rId5"/>
          <a:stretch>
            <a:fillRect/>
          </a:stretch>
        </p:blipFill>
        <p:spPr>
          <a:xfrm>
            <a:off x="3942006" y="4383074"/>
            <a:ext cx="1706440" cy="1706440"/>
          </a:xfrm>
          <a:prstGeom prst="rect">
            <a:avLst/>
          </a:prstGeom>
        </p:spPr>
      </p:pic>
      <p:sp>
        <p:nvSpPr>
          <p:cNvPr id="11" name="TextBox 10"/>
          <p:cNvSpPr txBox="1"/>
          <p:nvPr/>
        </p:nvSpPr>
        <p:spPr>
          <a:xfrm>
            <a:off x="5820412" y="5258517"/>
            <a:ext cx="3061644" cy="830997"/>
          </a:xfrm>
          <a:prstGeom prst="rect">
            <a:avLst/>
          </a:prstGeom>
          <a:noFill/>
        </p:spPr>
        <p:txBody>
          <a:bodyPr wrap="square" rtlCol="0">
            <a:spAutoFit/>
          </a:bodyPr>
          <a:lstStyle/>
          <a:p>
            <a:pPr algn="just"/>
            <a:r>
              <a:rPr lang="en-US" sz="1600" b="1" dirty="0" smtClean="0">
                <a:latin typeface="Arial"/>
                <a:cs typeface="Arial"/>
              </a:rPr>
              <a:t>Jorge </a:t>
            </a:r>
            <a:r>
              <a:rPr lang="en-US" sz="1600" b="1" dirty="0" err="1" smtClean="0">
                <a:latin typeface="Arial"/>
                <a:cs typeface="Arial"/>
              </a:rPr>
              <a:t>Riera</a:t>
            </a:r>
            <a:r>
              <a:rPr lang="en-US" sz="1600" b="1" dirty="0" smtClean="0">
                <a:latin typeface="Arial"/>
                <a:cs typeface="Arial"/>
              </a:rPr>
              <a:t>, </a:t>
            </a:r>
            <a:r>
              <a:rPr lang="en-US" sz="1600" dirty="0" smtClean="0">
                <a:latin typeface="Arial"/>
                <a:cs typeface="Arial"/>
              </a:rPr>
              <a:t>Department of Biomedical Engineering at Florida International University.</a:t>
            </a:r>
            <a:endParaRPr lang="en-US" sz="1600" dirty="0">
              <a:latin typeface="Arial"/>
              <a:cs typeface="Arial"/>
            </a:endParaRPr>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88252"/>
            <a:ext cx="9144000" cy="669748"/>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97280"/>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0000"/>
              </a:solidFill>
              <a:latin typeface="Arial"/>
              <a:cs typeface="Arial"/>
            </a:endParaRPr>
          </a:p>
        </p:txBody>
      </p:sp>
      <p:sp>
        <p:nvSpPr>
          <p:cNvPr id="11" name="Rectangle 10"/>
          <p:cNvSpPr/>
          <p:nvPr/>
        </p:nvSpPr>
        <p:spPr>
          <a:xfrm>
            <a:off x="276097" y="232901"/>
            <a:ext cx="8605958" cy="400110"/>
          </a:xfrm>
          <a:prstGeom prst="rect">
            <a:avLst/>
          </a:prstGeom>
        </p:spPr>
        <p:txBody>
          <a:bodyPr wrap="square">
            <a:spAutoFit/>
          </a:bodyPr>
          <a:lstStyle/>
          <a:p>
            <a:pPr algn="ctr"/>
            <a:r>
              <a:rPr lang="en-US" sz="2000" b="1" dirty="0" smtClean="0">
                <a:solidFill>
                  <a:schemeClr val="bg1"/>
                </a:solidFill>
                <a:latin typeface="Arial"/>
                <a:cs typeface="Arial"/>
              </a:rPr>
              <a:t> </a:t>
            </a:r>
            <a:endParaRPr lang="en-US" sz="2000" dirty="0">
              <a:solidFill>
                <a:schemeClr val="bg1"/>
              </a:solidFill>
              <a:latin typeface="Arial"/>
              <a:cs typeface="Arial"/>
            </a:endParaRPr>
          </a:p>
        </p:txBody>
      </p:sp>
      <p:sp>
        <p:nvSpPr>
          <p:cNvPr id="2" name="Rectangle 1"/>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pic>
        <p:nvPicPr>
          <p:cNvPr id="3" name="Picture 2"/>
          <p:cNvPicPr>
            <a:picLocks noChangeAspect="1"/>
          </p:cNvPicPr>
          <p:nvPr/>
        </p:nvPicPr>
        <p:blipFill>
          <a:blip r:embed="rId3"/>
          <a:stretch>
            <a:fillRect/>
          </a:stretch>
        </p:blipFill>
        <p:spPr>
          <a:xfrm>
            <a:off x="276097" y="1683732"/>
            <a:ext cx="3396189" cy="3725195"/>
          </a:xfrm>
          <a:prstGeom prst="rect">
            <a:avLst/>
          </a:prstGeom>
        </p:spPr>
      </p:pic>
      <p:sp>
        <p:nvSpPr>
          <p:cNvPr id="4" name="TextBox 3"/>
          <p:cNvSpPr txBox="1"/>
          <p:nvPr/>
        </p:nvSpPr>
        <p:spPr>
          <a:xfrm>
            <a:off x="3833092" y="1683732"/>
            <a:ext cx="5048964" cy="3508653"/>
          </a:xfrm>
          <a:prstGeom prst="rect">
            <a:avLst/>
          </a:prstGeom>
          <a:noFill/>
        </p:spPr>
        <p:txBody>
          <a:bodyPr wrap="square" rtlCol="0">
            <a:spAutoFit/>
          </a:bodyPr>
          <a:lstStyle/>
          <a:p>
            <a:r>
              <a:rPr lang="en-US" sz="2400" b="1" dirty="0" smtClean="0">
                <a:latin typeface="Arial"/>
                <a:cs typeface="Arial"/>
              </a:rPr>
              <a:t>Content</a:t>
            </a:r>
            <a:r>
              <a:rPr lang="en-US" dirty="0" smtClean="0">
                <a:latin typeface="Arial"/>
                <a:cs typeface="Arial"/>
              </a:rPr>
              <a:t>:</a:t>
            </a:r>
          </a:p>
          <a:p>
            <a:pPr marL="342900" indent="-342900" algn="just">
              <a:buAutoNum type="arabicPeriod"/>
            </a:pPr>
            <a:r>
              <a:rPr lang="en-US" dirty="0" smtClean="0">
                <a:latin typeface="Arial"/>
                <a:cs typeface="Arial"/>
              </a:rPr>
              <a:t>What is meant by </a:t>
            </a:r>
            <a:r>
              <a:rPr lang="en-US" b="1" dirty="0" smtClean="0">
                <a:latin typeface="Arial"/>
                <a:cs typeface="Arial"/>
              </a:rPr>
              <a:t>Epilepsy</a:t>
            </a:r>
            <a:r>
              <a:rPr lang="en-US" dirty="0" smtClean="0">
                <a:latin typeface="Arial"/>
                <a:cs typeface="Arial"/>
              </a:rPr>
              <a:t> and how frequent it is?</a:t>
            </a:r>
          </a:p>
          <a:p>
            <a:pPr algn="just"/>
            <a:r>
              <a:rPr lang="en-US" dirty="0" smtClean="0">
                <a:latin typeface="Arial"/>
                <a:cs typeface="Arial"/>
              </a:rPr>
              <a:t>2. fMRI and EEG: from images and time series to networks.</a:t>
            </a:r>
          </a:p>
          <a:p>
            <a:pPr algn="just"/>
            <a:r>
              <a:rPr lang="en-US" dirty="0" smtClean="0">
                <a:latin typeface="Arial"/>
                <a:cs typeface="Arial"/>
              </a:rPr>
              <a:t>3.  </a:t>
            </a:r>
            <a:r>
              <a:rPr lang="en-US" dirty="0">
                <a:latin typeface="Arial"/>
                <a:cs typeface="Arial"/>
              </a:rPr>
              <a:t>Anatomical and Functional Networks</a:t>
            </a:r>
            <a:r>
              <a:rPr lang="en-US" dirty="0" smtClean="0">
                <a:latin typeface="Arial"/>
                <a:cs typeface="Arial"/>
              </a:rPr>
              <a:t>.</a:t>
            </a:r>
          </a:p>
          <a:p>
            <a:pPr algn="just"/>
            <a:r>
              <a:rPr lang="en-US" dirty="0">
                <a:latin typeface="Arial"/>
                <a:cs typeface="Arial"/>
              </a:rPr>
              <a:t>4</a:t>
            </a:r>
            <a:r>
              <a:rPr lang="en-US" dirty="0" smtClean="0">
                <a:latin typeface="Arial"/>
                <a:cs typeface="Arial"/>
              </a:rPr>
              <a:t>. Graph Theory and Networks.</a:t>
            </a:r>
          </a:p>
          <a:p>
            <a:pPr algn="just"/>
            <a:r>
              <a:rPr lang="en-US" dirty="0" smtClean="0">
                <a:latin typeface="Arial"/>
                <a:cs typeface="Arial"/>
              </a:rPr>
              <a:t>5. Mathematica implementation.</a:t>
            </a:r>
          </a:p>
          <a:p>
            <a:pPr algn="just"/>
            <a:r>
              <a:rPr lang="en-US" dirty="0" smtClean="0">
                <a:latin typeface="Arial"/>
                <a:cs typeface="Arial"/>
              </a:rPr>
              <a:t>6. Fitzhugh-</a:t>
            </a:r>
            <a:r>
              <a:rPr lang="en-US" dirty="0" err="1" smtClean="0">
                <a:latin typeface="Arial"/>
                <a:cs typeface="Arial"/>
              </a:rPr>
              <a:t>Nagumo</a:t>
            </a:r>
            <a:r>
              <a:rPr lang="en-US" dirty="0" smtClean="0">
                <a:latin typeface="Arial"/>
                <a:cs typeface="Arial"/>
              </a:rPr>
              <a:t> and </a:t>
            </a:r>
            <a:r>
              <a:rPr lang="en-US" dirty="0" err="1" smtClean="0">
                <a:latin typeface="Arial"/>
                <a:cs typeface="Arial"/>
              </a:rPr>
              <a:t>Kuramoto</a:t>
            </a:r>
            <a:r>
              <a:rPr lang="en-US" dirty="0" smtClean="0">
                <a:latin typeface="Arial"/>
                <a:cs typeface="Arial"/>
              </a:rPr>
              <a:t> models solved on networks.</a:t>
            </a:r>
          </a:p>
          <a:p>
            <a:pPr algn="just"/>
            <a:r>
              <a:rPr lang="en-US" dirty="0" smtClean="0">
                <a:latin typeface="Arial"/>
                <a:cs typeface="Arial"/>
              </a:rPr>
              <a:t>7. Synchronization on a network of neurons.</a:t>
            </a:r>
          </a:p>
          <a:p>
            <a:pPr algn="just"/>
            <a:r>
              <a:rPr lang="en-US" dirty="0">
                <a:latin typeface="Arial"/>
                <a:cs typeface="Arial"/>
              </a:rPr>
              <a:t>8</a:t>
            </a:r>
            <a:r>
              <a:rPr lang="en-US" dirty="0" smtClean="0">
                <a:latin typeface="Arial"/>
                <a:cs typeface="Arial"/>
              </a:rPr>
              <a:t>. Conclusions.</a:t>
            </a:r>
            <a:endParaRPr lang="en-US" dirty="0">
              <a:latin typeface="Arial"/>
              <a:cs typeface="Arial"/>
            </a:endParaRPr>
          </a:p>
        </p:txBody>
      </p:sp>
    </p:spTree>
    <p:extLst>
      <p:ext uri="{BB962C8B-B14F-4D97-AF65-F5344CB8AC3E}">
        <p14:creationId xmlns:p14="http://schemas.microsoft.com/office/powerpoint/2010/main" val="1028707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92272"/>
            <a:ext cx="9144000" cy="565727"/>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81363"/>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2" name="Rectangle 1"/>
          <p:cNvSpPr/>
          <p:nvPr/>
        </p:nvSpPr>
        <p:spPr>
          <a:xfrm>
            <a:off x="1004454" y="1074190"/>
            <a:ext cx="7481455" cy="461665"/>
          </a:xfrm>
          <a:prstGeom prst="rect">
            <a:avLst/>
          </a:prstGeom>
        </p:spPr>
        <p:txBody>
          <a:bodyPr wrap="square">
            <a:spAutoFit/>
          </a:bodyPr>
          <a:lstStyle/>
          <a:p>
            <a:pPr algn="ctr"/>
            <a:r>
              <a:rPr lang="en-US" sz="2400" b="1" dirty="0">
                <a:solidFill>
                  <a:srgbClr val="FF0000"/>
                </a:solidFill>
                <a:latin typeface="Arial"/>
                <a:cs typeface="Arial"/>
              </a:rPr>
              <a:t>What is meant by </a:t>
            </a:r>
            <a:r>
              <a:rPr lang="en-US" sz="2400" b="1" dirty="0">
                <a:solidFill>
                  <a:srgbClr val="0000FF"/>
                </a:solidFill>
                <a:latin typeface="Arial"/>
                <a:cs typeface="Arial"/>
              </a:rPr>
              <a:t>Epilepsy</a:t>
            </a:r>
            <a:r>
              <a:rPr lang="en-US" sz="2400" b="1" dirty="0">
                <a:solidFill>
                  <a:srgbClr val="FF0000"/>
                </a:solidFill>
                <a:latin typeface="Arial"/>
                <a:cs typeface="Arial"/>
              </a:rPr>
              <a:t> and how frequent it is?</a:t>
            </a:r>
            <a:endParaRPr lang="en-US" sz="2400" b="1" dirty="0">
              <a:solidFill>
                <a:srgbClr val="FF0000"/>
              </a:solidFill>
            </a:endParaRPr>
          </a:p>
        </p:txBody>
      </p:sp>
      <p:sp>
        <p:nvSpPr>
          <p:cNvPr id="4" name="Rectangle 3"/>
          <p:cNvSpPr/>
          <p:nvPr/>
        </p:nvSpPr>
        <p:spPr>
          <a:xfrm>
            <a:off x="3290455" y="1732159"/>
            <a:ext cx="5471007" cy="4278094"/>
          </a:xfrm>
          <a:prstGeom prst="rect">
            <a:avLst/>
          </a:prstGeom>
        </p:spPr>
        <p:txBody>
          <a:bodyPr wrap="square">
            <a:spAutoFit/>
          </a:bodyPr>
          <a:lstStyle/>
          <a:p>
            <a:pPr marL="285750" indent="-285750" algn="just">
              <a:buFont typeface="Arial"/>
              <a:buChar char="•"/>
            </a:pPr>
            <a:r>
              <a:rPr lang="en-US" sz="1600" b="1" dirty="0">
                <a:solidFill>
                  <a:srgbClr val="0000FF"/>
                </a:solidFill>
                <a:latin typeface="Arial"/>
                <a:cs typeface="Arial"/>
              </a:rPr>
              <a:t>Epilepsy </a:t>
            </a:r>
            <a:r>
              <a:rPr lang="en-US" sz="1600" dirty="0">
                <a:latin typeface="Arial"/>
                <a:cs typeface="Arial"/>
              </a:rPr>
              <a:t>is a medical condition characterized by seizures or disruptions of the electrical communication between neurons</a:t>
            </a:r>
            <a:r>
              <a:rPr lang="en-US" sz="1600" dirty="0" smtClean="0">
                <a:latin typeface="Arial"/>
                <a:cs typeface="Arial"/>
              </a:rPr>
              <a:t>.</a:t>
            </a:r>
          </a:p>
          <a:p>
            <a:pPr marL="285750" indent="-285750" algn="just">
              <a:buFont typeface="Arial"/>
              <a:buChar char="•"/>
            </a:pPr>
            <a:r>
              <a:rPr lang="en-US" sz="1600" dirty="0">
                <a:latin typeface="Arial"/>
                <a:cs typeface="Arial"/>
              </a:rPr>
              <a:t>Some </a:t>
            </a:r>
            <a:r>
              <a:rPr lang="en-US" sz="1600" b="1" dirty="0">
                <a:solidFill>
                  <a:srgbClr val="FF0000"/>
                </a:solidFill>
                <a:latin typeface="Arial"/>
                <a:cs typeface="Arial"/>
              </a:rPr>
              <a:t>epileptic seizures </a:t>
            </a:r>
            <a:r>
              <a:rPr lang="en-US" sz="1600" dirty="0">
                <a:latin typeface="Arial"/>
                <a:cs typeface="Arial"/>
              </a:rPr>
              <a:t>can be controlled with medications while others require surgical interventions. In these cases, surgeons must decide </a:t>
            </a:r>
            <a:r>
              <a:rPr lang="en-US" sz="1600" b="1" dirty="0">
                <a:solidFill>
                  <a:srgbClr val="FF0000"/>
                </a:solidFill>
                <a:latin typeface="Arial"/>
                <a:cs typeface="Arial"/>
              </a:rPr>
              <a:t>how much</a:t>
            </a:r>
            <a:r>
              <a:rPr lang="en-US" sz="1600" dirty="0">
                <a:latin typeface="Arial"/>
                <a:cs typeface="Arial"/>
              </a:rPr>
              <a:t> of the brain to remove or </a:t>
            </a:r>
            <a:r>
              <a:rPr lang="en-US" sz="1600" dirty="0" smtClean="0">
                <a:latin typeface="Arial"/>
                <a:cs typeface="Arial"/>
              </a:rPr>
              <a:t>disconnect: </a:t>
            </a:r>
            <a:r>
              <a:rPr lang="en-US" sz="1600" b="1" u="sng" dirty="0" smtClean="0">
                <a:solidFill>
                  <a:srgbClr val="FF0000"/>
                </a:solidFill>
                <a:latin typeface="Arial"/>
                <a:cs typeface="Arial"/>
              </a:rPr>
              <a:t>Translational medicine</a:t>
            </a:r>
            <a:r>
              <a:rPr lang="en-US" sz="1600" dirty="0" smtClean="0">
                <a:latin typeface="Arial"/>
                <a:cs typeface="Arial"/>
              </a:rPr>
              <a:t>.  </a:t>
            </a:r>
          </a:p>
          <a:p>
            <a:pPr marL="285750" indent="-285750" algn="just">
              <a:buFont typeface="Arial"/>
              <a:buChar char="•"/>
            </a:pPr>
            <a:r>
              <a:rPr lang="en-US" sz="1600" b="1" dirty="0">
                <a:solidFill>
                  <a:srgbClr val="0000FF"/>
                </a:solidFill>
                <a:latin typeface="Arial"/>
                <a:cs typeface="Arial"/>
              </a:rPr>
              <a:t>Epilepsy</a:t>
            </a:r>
            <a:r>
              <a:rPr lang="en-US" sz="1600" dirty="0">
                <a:latin typeface="Arial"/>
                <a:cs typeface="Arial"/>
              </a:rPr>
              <a:t> is the </a:t>
            </a:r>
            <a:r>
              <a:rPr lang="en-US" sz="1600" b="1" dirty="0">
                <a:solidFill>
                  <a:srgbClr val="FF0000"/>
                </a:solidFill>
                <a:latin typeface="Arial"/>
                <a:cs typeface="Arial"/>
              </a:rPr>
              <a:t>4</a:t>
            </a:r>
            <a:r>
              <a:rPr lang="en-US" sz="1600" b="1" baseline="30000" dirty="0">
                <a:solidFill>
                  <a:srgbClr val="FF0000"/>
                </a:solidFill>
                <a:latin typeface="Arial"/>
                <a:cs typeface="Arial"/>
              </a:rPr>
              <a:t>th</a:t>
            </a:r>
            <a:r>
              <a:rPr lang="en-US" sz="1600" b="1" dirty="0">
                <a:solidFill>
                  <a:srgbClr val="FF0000"/>
                </a:solidFill>
                <a:latin typeface="Arial"/>
                <a:cs typeface="Arial"/>
              </a:rPr>
              <a:t> most common </a:t>
            </a:r>
            <a:r>
              <a:rPr lang="en-US" sz="1600" dirty="0">
                <a:latin typeface="Arial"/>
                <a:cs typeface="Arial"/>
              </a:rPr>
              <a:t>neurological problem in the USA, followed by migraines, strokes and Alzheimer disease. The average incidence of this condition each year in the USA is estimated at 48 incidents for every 100,000 people. </a:t>
            </a:r>
            <a:endParaRPr lang="en-US" sz="1600" dirty="0" smtClean="0">
              <a:latin typeface="Arial"/>
              <a:cs typeface="Arial"/>
            </a:endParaRPr>
          </a:p>
          <a:p>
            <a:pPr marL="285750" indent="-285750" algn="just">
              <a:buFont typeface="Arial"/>
              <a:buChar char="•"/>
            </a:pPr>
            <a:r>
              <a:rPr lang="en-US" sz="1600" dirty="0">
                <a:latin typeface="Arial"/>
                <a:cs typeface="Arial"/>
              </a:rPr>
              <a:t>Young children and older adults are the groups with the highest rates. In addition, the prevalence of this condition is estimated at 2.2 million people or 7.1 for every 1000 people in the </a:t>
            </a:r>
            <a:r>
              <a:rPr lang="en-US" sz="1600" dirty="0" smtClean="0">
                <a:latin typeface="Arial"/>
                <a:cs typeface="Arial"/>
              </a:rPr>
              <a:t>USA.</a:t>
            </a:r>
            <a:endParaRPr lang="en-US" sz="1600" dirty="0">
              <a:latin typeface="Arial"/>
              <a:cs typeface="Arial"/>
            </a:endParaRPr>
          </a:p>
        </p:txBody>
      </p:sp>
      <p:pic>
        <p:nvPicPr>
          <p:cNvPr id="8" name="Picture 7"/>
          <p:cNvPicPr>
            <a:picLocks noChangeAspect="1"/>
          </p:cNvPicPr>
          <p:nvPr/>
        </p:nvPicPr>
        <p:blipFill>
          <a:blip r:embed="rId3"/>
          <a:stretch>
            <a:fillRect/>
          </a:stretch>
        </p:blipFill>
        <p:spPr>
          <a:xfrm>
            <a:off x="342648" y="1660056"/>
            <a:ext cx="2843897" cy="4350197"/>
          </a:xfrm>
          <a:prstGeom prst="rect">
            <a:avLst/>
          </a:prstGeom>
        </p:spPr>
      </p:pic>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38454"/>
            <a:ext cx="9144000" cy="519545"/>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92908"/>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pic>
        <p:nvPicPr>
          <p:cNvPr id="2" name="Picture 1"/>
          <p:cNvPicPr>
            <a:picLocks noChangeAspect="1"/>
          </p:cNvPicPr>
          <p:nvPr/>
        </p:nvPicPr>
        <p:blipFill>
          <a:blip r:embed="rId3"/>
          <a:stretch>
            <a:fillRect/>
          </a:stretch>
        </p:blipFill>
        <p:spPr>
          <a:xfrm>
            <a:off x="3267363" y="1454637"/>
            <a:ext cx="5749638" cy="4540265"/>
          </a:xfrm>
          <a:prstGeom prst="rect">
            <a:avLst/>
          </a:prstGeom>
        </p:spPr>
      </p:pic>
      <p:sp>
        <p:nvSpPr>
          <p:cNvPr id="8" name="Rectangle 7"/>
          <p:cNvSpPr/>
          <p:nvPr/>
        </p:nvSpPr>
        <p:spPr>
          <a:xfrm>
            <a:off x="311727" y="1096881"/>
            <a:ext cx="8462817" cy="461665"/>
          </a:xfrm>
          <a:prstGeom prst="rect">
            <a:avLst/>
          </a:prstGeom>
        </p:spPr>
        <p:txBody>
          <a:bodyPr wrap="square">
            <a:spAutoFit/>
          </a:bodyPr>
          <a:lstStyle/>
          <a:p>
            <a:pPr algn="ctr"/>
            <a:r>
              <a:rPr lang="en-US" sz="2400" b="1" dirty="0">
                <a:solidFill>
                  <a:srgbClr val="FF0000"/>
                </a:solidFill>
                <a:latin typeface="Arial"/>
                <a:cs typeface="Arial"/>
              </a:rPr>
              <a:t>fMRI and EEG: from images and time series to networks.</a:t>
            </a:r>
          </a:p>
        </p:txBody>
      </p:sp>
      <p:sp>
        <p:nvSpPr>
          <p:cNvPr id="3" name="TextBox 2"/>
          <p:cNvSpPr txBox="1"/>
          <p:nvPr/>
        </p:nvSpPr>
        <p:spPr>
          <a:xfrm>
            <a:off x="311727" y="1881909"/>
            <a:ext cx="3059547" cy="3539430"/>
          </a:xfrm>
          <a:prstGeom prst="rect">
            <a:avLst/>
          </a:prstGeom>
          <a:noFill/>
        </p:spPr>
        <p:txBody>
          <a:bodyPr wrap="square" rtlCol="0">
            <a:spAutoFit/>
          </a:bodyPr>
          <a:lstStyle/>
          <a:p>
            <a:pPr marL="285750" indent="-285750" algn="just">
              <a:buFont typeface="Arial"/>
              <a:buChar char="•"/>
            </a:pPr>
            <a:r>
              <a:rPr lang="en-US" sz="1600" b="1" dirty="0" smtClean="0">
                <a:solidFill>
                  <a:srgbClr val="0000FF"/>
                </a:solidFill>
                <a:latin typeface="Arial"/>
                <a:cs typeface="Arial"/>
              </a:rPr>
              <a:t>EEGs</a:t>
            </a:r>
            <a:r>
              <a:rPr lang="en-US" sz="1600" dirty="0" smtClean="0">
                <a:latin typeface="Arial"/>
                <a:cs typeface="Arial"/>
              </a:rPr>
              <a:t> are used as a very accurate diagnostic method due to its tremendous temporal resolution.</a:t>
            </a:r>
          </a:p>
          <a:p>
            <a:pPr marL="285750" indent="-285750" algn="just">
              <a:buFont typeface="Arial"/>
              <a:buChar char="•"/>
            </a:pPr>
            <a:r>
              <a:rPr lang="en-US" sz="1600" dirty="0" smtClean="0">
                <a:latin typeface="Arial"/>
                <a:cs typeface="Arial"/>
              </a:rPr>
              <a:t>Different types of epileptic seizures produce different time series: more irregular across the entire set of channels more intense is the epileptogenic episode.</a:t>
            </a:r>
          </a:p>
          <a:p>
            <a:pPr marL="285750" indent="-285750" algn="just">
              <a:buFont typeface="Arial"/>
              <a:buChar char="•"/>
            </a:pPr>
            <a:r>
              <a:rPr lang="en-US" sz="1600" dirty="0" smtClean="0">
                <a:latin typeface="Arial"/>
                <a:cs typeface="Arial"/>
              </a:rPr>
              <a:t>The spread of the seizures over large cortical areas is an indication of the strength of the neural dysfunction.</a:t>
            </a:r>
            <a:endParaRPr lang="en-US" sz="1600" dirty="0">
              <a:latin typeface="Arial"/>
              <a:cs typeface="Arial"/>
            </a:endParaRPr>
          </a:p>
        </p:txBody>
      </p:sp>
      <p:sp>
        <p:nvSpPr>
          <p:cNvPr id="9" name="TextBox 8"/>
          <p:cNvSpPr txBox="1"/>
          <p:nvPr/>
        </p:nvSpPr>
        <p:spPr>
          <a:xfrm>
            <a:off x="3521364" y="5753678"/>
            <a:ext cx="5495637" cy="584776"/>
          </a:xfrm>
          <a:prstGeom prst="rect">
            <a:avLst/>
          </a:prstGeom>
          <a:noFill/>
        </p:spPr>
        <p:txBody>
          <a:bodyPr wrap="square" rtlCol="0">
            <a:spAutoFit/>
          </a:bodyPr>
          <a:lstStyle/>
          <a:p>
            <a:pPr algn="just"/>
            <a:r>
              <a:rPr lang="en-US" sz="1600" b="1" dirty="0" smtClean="0">
                <a:latin typeface="Arial"/>
                <a:cs typeface="Arial"/>
              </a:rPr>
              <a:t>Fig 1</a:t>
            </a:r>
            <a:r>
              <a:rPr lang="en-US" sz="1600" dirty="0" smtClean="0">
                <a:latin typeface="Arial"/>
                <a:cs typeface="Arial"/>
              </a:rPr>
              <a:t>: The EEGs images of the epileptic person showing areas of major activity. </a:t>
            </a:r>
            <a:endParaRPr lang="en-US" sz="1600" dirty="0">
              <a:latin typeface="Arial"/>
              <a:cs typeface="Arial"/>
            </a:endParaRPr>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03818"/>
            <a:ext cx="9144000" cy="554182"/>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69817"/>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2" name="Rectangle 1"/>
          <p:cNvSpPr/>
          <p:nvPr/>
        </p:nvSpPr>
        <p:spPr>
          <a:xfrm>
            <a:off x="311727" y="1004517"/>
            <a:ext cx="8462817" cy="461665"/>
          </a:xfrm>
          <a:prstGeom prst="rect">
            <a:avLst/>
          </a:prstGeom>
        </p:spPr>
        <p:txBody>
          <a:bodyPr wrap="square">
            <a:spAutoFit/>
          </a:bodyPr>
          <a:lstStyle/>
          <a:p>
            <a:pPr algn="ctr"/>
            <a:r>
              <a:rPr lang="en-US" sz="2400" b="1" dirty="0">
                <a:solidFill>
                  <a:srgbClr val="FF0000"/>
                </a:solidFill>
                <a:latin typeface="Arial"/>
                <a:cs typeface="Arial"/>
              </a:rPr>
              <a:t>fMRI and EEG: from images and time series to networks.</a:t>
            </a:r>
          </a:p>
        </p:txBody>
      </p:sp>
      <p:pic>
        <p:nvPicPr>
          <p:cNvPr id="3" name="Picture 2"/>
          <p:cNvPicPr>
            <a:picLocks noChangeAspect="1"/>
          </p:cNvPicPr>
          <p:nvPr/>
        </p:nvPicPr>
        <p:blipFill>
          <a:blip r:embed="rId3"/>
          <a:stretch>
            <a:fillRect/>
          </a:stretch>
        </p:blipFill>
        <p:spPr>
          <a:xfrm>
            <a:off x="4647586" y="1557777"/>
            <a:ext cx="4238895" cy="4502727"/>
          </a:xfrm>
          <a:prstGeom prst="rect">
            <a:avLst/>
          </a:prstGeom>
        </p:spPr>
      </p:pic>
      <p:sp>
        <p:nvSpPr>
          <p:cNvPr id="4" name="Rectangle 3"/>
          <p:cNvSpPr/>
          <p:nvPr/>
        </p:nvSpPr>
        <p:spPr>
          <a:xfrm>
            <a:off x="311727" y="1500817"/>
            <a:ext cx="4151131" cy="3293209"/>
          </a:xfrm>
          <a:prstGeom prst="rect">
            <a:avLst/>
          </a:prstGeom>
        </p:spPr>
        <p:txBody>
          <a:bodyPr wrap="square">
            <a:spAutoFit/>
          </a:bodyPr>
          <a:lstStyle/>
          <a:p>
            <a:pPr marL="285750" indent="-285750" algn="just">
              <a:buFont typeface="Arial"/>
              <a:buChar char="•"/>
            </a:pPr>
            <a:r>
              <a:rPr lang="en-US" sz="1600" b="1" dirty="0">
                <a:latin typeface="Arial"/>
                <a:cs typeface="Arial"/>
              </a:rPr>
              <a:t>The modern brain imaging techniques </a:t>
            </a:r>
            <a:r>
              <a:rPr lang="en-US" sz="1600" dirty="0">
                <a:latin typeface="Arial"/>
                <a:cs typeface="Arial"/>
              </a:rPr>
              <a:t>Magnetic Resonance Imaging (MRI) and Functional Magnetic Resonance Imaging (fMRI) are used to produce large data sets of brain activity</a:t>
            </a:r>
            <a:r>
              <a:rPr lang="en-US" sz="1600" dirty="0" smtClean="0">
                <a:latin typeface="Arial"/>
                <a:cs typeface="Arial"/>
              </a:rPr>
              <a:t>.</a:t>
            </a:r>
          </a:p>
          <a:p>
            <a:pPr marL="285750" indent="-285750" algn="just">
              <a:buFont typeface="Arial"/>
              <a:buChar char="•"/>
            </a:pPr>
            <a:r>
              <a:rPr lang="en-US" sz="1600" b="1" dirty="0">
                <a:latin typeface="Arial"/>
                <a:cs typeface="Arial"/>
              </a:rPr>
              <a:t>MRI: </a:t>
            </a:r>
            <a:r>
              <a:rPr lang="en-US" sz="1600" dirty="0">
                <a:latin typeface="Arial"/>
                <a:cs typeface="Arial"/>
              </a:rPr>
              <a:t>reveals peculiarities of anatomical structure</a:t>
            </a:r>
          </a:p>
          <a:p>
            <a:pPr marL="285750" indent="-285750" algn="just">
              <a:buFont typeface="Arial"/>
              <a:buChar char="•"/>
            </a:pPr>
            <a:r>
              <a:rPr lang="en-US" sz="1600" b="1" dirty="0">
                <a:latin typeface="Arial"/>
                <a:cs typeface="Arial"/>
              </a:rPr>
              <a:t>fMRI:</a:t>
            </a:r>
            <a:r>
              <a:rPr lang="en-US" sz="1600" dirty="0">
                <a:latin typeface="Arial"/>
                <a:cs typeface="Arial"/>
              </a:rPr>
              <a:t> registers blood flow  levels in the </a:t>
            </a:r>
            <a:r>
              <a:rPr lang="en-US" sz="1600" dirty="0" smtClean="0">
                <a:latin typeface="Arial"/>
                <a:cs typeface="Arial"/>
              </a:rPr>
              <a:t>brain</a:t>
            </a:r>
          </a:p>
          <a:p>
            <a:pPr marL="285750" indent="-285750" algn="just">
              <a:buFont typeface="Arial"/>
              <a:buChar char="•"/>
            </a:pPr>
            <a:r>
              <a:rPr lang="en-US" sz="1600" b="1" dirty="0" smtClean="0">
                <a:latin typeface="Arial"/>
                <a:cs typeface="Arial"/>
              </a:rPr>
              <a:t>fMRI</a:t>
            </a:r>
            <a:r>
              <a:rPr lang="en-US" sz="1600" dirty="0" smtClean="0">
                <a:latin typeface="Arial"/>
                <a:cs typeface="Arial"/>
              </a:rPr>
              <a:t> is a technique with large spatial resolution, which combined with EEGs provides a valuable information about the sources of seizures.</a:t>
            </a:r>
            <a:endParaRPr lang="en-US" sz="1600" dirty="0">
              <a:latin typeface="Arial"/>
              <a:cs typeface="Arial"/>
            </a:endParaRPr>
          </a:p>
        </p:txBody>
      </p:sp>
      <p:sp>
        <p:nvSpPr>
          <p:cNvPr id="8" name="TextBox 7"/>
          <p:cNvSpPr txBox="1"/>
          <p:nvPr/>
        </p:nvSpPr>
        <p:spPr>
          <a:xfrm>
            <a:off x="311727" y="4848232"/>
            <a:ext cx="4151131" cy="1323439"/>
          </a:xfrm>
          <a:prstGeom prst="rect">
            <a:avLst/>
          </a:prstGeom>
          <a:noFill/>
        </p:spPr>
        <p:txBody>
          <a:bodyPr wrap="square" rtlCol="0">
            <a:spAutoFit/>
          </a:bodyPr>
          <a:lstStyle/>
          <a:p>
            <a:pPr algn="just"/>
            <a:r>
              <a:rPr lang="en-US" sz="1600" b="1" dirty="0" smtClean="0">
                <a:latin typeface="Arial"/>
                <a:cs typeface="Arial"/>
              </a:rPr>
              <a:t>Fig 2</a:t>
            </a:r>
            <a:r>
              <a:rPr lang="en-US" sz="1600" dirty="0" smtClean="0">
                <a:latin typeface="Arial"/>
                <a:cs typeface="Arial"/>
              </a:rPr>
              <a:t>: The fMRI images of the epileptic person showing areas of major activity. fMRI technique has an excellent spatial resolution while the temporal resolution might fail a bit.</a:t>
            </a:r>
            <a:endParaRPr lang="en-US" sz="1600" dirty="0">
              <a:latin typeface="Arial"/>
              <a:cs typeface="Arial"/>
            </a:endParaRPr>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37696"/>
            <a:ext cx="9144000" cy="520303"/>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987692"/>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9" name="TextBox 8"/>
          <p:cNvSpPr txBox="1"/>
          <p:nvPr/>
        </p:nvSpPr>
        <p:spPr>
          <a:xfrm>
            <a:off x="242455" y="4842268"/>
            <a:ext cx="8553188" cy="830997"/>
          </a:xfrm>
          <a:prstGeom prst="rect">
            <a:avLst/>
          </a:prstGeom>
          <a:noFill/>
        </p:spPr>
        <p:txBody>
          <a:bodyPr wrap="square" rtlCol="0">
            <a:spAutoFit/>
          </a:bodyPr>
          <a:lstStyle/>
          <a:p>
            <a:pPr algn="just"/>
            <a:r>
              <a:rPr lang="en-US" sz="1600" b="1" dirty="0" smtClean="0">
                <a:latin typeface="Arial" panose="020B0604020202020204" pitchFamily="34" charset="0"/>
                <a:cs typeface="Arial" panose="020B0604020202020204" pitchFamily="34" charset="0"/>
              </a:rPr>
              <a:t>Fig </a:t>
            </a:r>
            <a:r>
              <a:rPr lang="en-US" sz="1600" b="1" dirty="0">
                <a:latin typeface="Arial" panose="020B0604020202020204" pitchFamily="34" charset="0"/>
                <a:cs typeface="Arial" panose="020B0604020202020204" pitchFamily="34" charset="0"/>
              </a:rPr>
              <a:t>3</a:t>
            </a:r>
            <a:r>
              <a:rPr lang="en-US" sz="1600" dirty="0" smtClean="0">
                <a:latin typeface="Arial" panose="020B0604020202020204" pitchFamily="34" charset="0"/>
                <a:cs typeface="Arial" panose="020B0604020202020204" pitchFamily="34" charset="0"/>
              </a:rPr>
              <a:t>: The brain connectivity atlas is determined using both fMRI and EEG techniques. The former provides the spatial resolution while the second the temporal resolution. Networks are classified into anatomical (structural) and functional .</a:t>
            </a:r>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1905001" y="1085426"/>
            <a:ext cx="5554375" cy="461665"/>
          </a:xfrm>
          <a:prstGeom prst="rect">
            <a:avLst/>
          </a:prstGeom>
          <a:noFill/>
        </p:spPr>
        <p:txBody>
          <a:bodyPr wrap="none" rtlCol="0">
            <a:spAutoFit/>
          </a:bodyPr>
          <a:lstStyle/>
          <a:p>
            <a:r>
              <a:rPr lang="en-US" sz="2400" b="1" dirty="0" smtClean="0">
                <a:solidFill>
                  <a:srgbClr val="FF0000"/>
                </a:solidFill>
                <a:latin typeface="Arial"/>
                <a:cs typeface="Arial"/>
              </a:rPr>
              <a:t>Anatomical and Functional networks </a:t>
            </a:r>
            <a:endParaRPr lang="en-US" sz="2400" b="1" dirty="0">
              <a:solidFill>
                <a:srgbClr val="FF0000"/>
              </a:solidFill>
              <a:latin typeface="Arial"/>
              <a:cs typeface="Arial"/>
            </a:endParaRPr>
          </a:p>
        </p:txBody>
      </p:sp>
      <p:pic>
        <p:nvPicPr>
          <p:cNvPr id="3" name="Picture 2"/>
          <p:cNvPicPr>
            <a:picLocks noChangeAspect="1"/>
          </p:cNvPicPr>
          <p:nvPr/>
        </p:nvPicPr>
        <p:blipFill>
          <a:blip r:embed="rId3"/>
          <a:stretch>
            <a:fillRect/>
          </a:stretch>
        </p:blipFill>
        <p:spPr>
          <a:xfrm>
            <a:off x="242455" y="1661720"/>
            <a:ext cx="5932370" cy="3180548"/>
          </a:xfrm>
          <a:prstGeom prst="rect">
            <a:avLst/>
          </a:prstGeom>
        </p:spPr>
      </p:pic>
      <p:sp>
        <p:nvSpPr>
          <p:cNvPr id="4" name="Rectangle 3"/>
          <p:cNvSpPr/>
          <p:nvPr/>
        </p:nvSpPr>
        <p:spPr>
          <a:xfrm>
            <a:off x="242455" y="5673265"/>
            <a:ext cx="8553187" cy="523220"/>
          </a:xfrm>
          <a:prstGeom prst="rect">
            <a:avLst/>
          </a:prstGeom>
        </p:spPr>
        <p:txBody>
          <a:bodyPr wrap="square">
            <a:spAutoFit/>
          </a:bodyPr>
          <a:lstStyle/>
          <a:p>
            <a:pPr algn="just"/>
            <a:r>
              <a:rPr lang="en-US" sz="1400" dirty="0" smtClean="0">
                <a:latin typeface="Arial"/>
                <a:cs typeface="Arial"/>
              </a:rPr>
              <a:t>Q.K. </a:t>
            </a:r>
            <a:r>
              <a:rPr lang="en-US" sz="1400" dirty="0" err="1" smtClean="0">
                <a:latin typeface="Arial"/>
                <a:cs typeface="Arial"/>
              </a:rPr>
              <a:t>Telesford</a:t>
            </a:r>
            <a:r>
              <a:rPr lang="en-US" sz="1400" dirty="0" smtClean="0">
                <a:latin typeface="Arial"/>
                <a:cs typeface="Arial"/>
              </a:rPr>
              <a:t>, J.H. Burdette, P.J. </a:t>
            </a:r>
            <a:r>
              <a:rPr lang="en-US" sz="1400" dirty="0" err="1" smtClean="0">
                <a:latin typeface="Arial"/>
                <a:cs typeface="Arial"/>
              </a:rPr>
              <a:t>Laurienti</a:t>
            </a:r>
            <a:r>
              <a:rPr lang="en-US" sz="1400" dirty="0" smtClean="0">
                <a:latin typeface="Arial"/>
                <a:cs typeface="Arial"/>
              </a:rPr>
              <a:t>, “An </a:t>
            </a:r>
            <a:r>
              <a:rPr lang="en-US" sz="1400" dirty="0">
                <a:latin typeface="Arial"/>
                <a:cs typeface="Arial"/>
              </a:rPr>
              <a:t>exploration of graph metric reproducibility in complex brain </a:t>
            </a:r>
            <a:r>
              <a:rPr lang="en-US" sz="1400" dirty="0" smtClean="0">
                <a:latin typeface="Arial"/>
                <a:cs typeface="Arial"/>
              </a:rPr>
              <a:t>networks,” </a:t>
            </a:r>
            <a:r>
              <a:rPr lang="is-IS" sz="1400" dirty="0">
                <a:latin typeface="Arial"/>
                <a:cs typeface="Arial"/>
                <a:hlinkClick r:id="rId4"/>
              </a:rPr>
              <a:t>http://dx.doi.org/10.3389/fnins.</a:t>
            </a:r>
            <a:r>
              <a:rPr lang="is-IS" sz="1400" dirty="0" smtClean="0">
                <a:latin typeface="Arial"/>
                <a:cs typeface="Arial"/>
                <a:hlinkClick r:id="rId4"/>
              </a:rPr>
              <a:t>2013.00067</a:t>
            </a:r>
            <a:r>
              <a:rPr lang="is-IS" sz="1400" dirty="0" smtClean="0">
                <a:latin typeface="Arial"/>
                <a:cs typeface="Arial"/>
              </a:rPr>
              <a:t> </a:t>
            </a:r>
            <a:endParaRPr lang="en-US" sz="1400" dirty="0">
              <a:latin typeface="Arial"/>
              <a:cs typeface="Arial"/>
            </a:endParaRPr>
          </a:p>
        </p:txBody>
      </p:sp>
      <p:pic>
        <p:nvPicPr>
          <p:cNvPr id="10" name="Picture 9"/>
          <p:cNvPicPr>
            <a:picLocks noChangeAspect="1"/>
          </p:cNvPicPr>
          <p:nvPr/>
        </p:nvPicPr>
        <p:blipFill>
          <a:blip r:embed="rId5"/>
          <a:stretch>
            <a:fillRect/>
          </a:stretch>
        </p:blipFill>
        <p:spPr>
          <a:xfrm>
            <a:off x="6255644" y="2243661"/>
            <a:ext cx="2783762" cy="1622227"/>
          </a:xfrm>
          <a:prstGeom prst="rect">
            <a:avLst/>
          </a:prstGeom>
        </p:spPr>
      </p:pic>
      <p:sp>
        <p:nvSpPr>
          <p:cNvPr id="8" name="Rectangle 7"/>
          <p:cNvSpPr/>
          <p:nvPr/>
        </p:nvSpPr>
        <p:spPr>
          <a:xfrm>
            <a:off x="242477" y="5673264"/>
            <a:ext cx="8553165" cy="523221"/>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88252"/>
            <a:ext cx="9144000" cy="669748"/>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97280"/>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pic>
        <p:nvPicPr>
          <p:cNvPr id="2" name="Picture 1" descr="methodologi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87" y="2460720"/>
            <a:ext cx="8820727" cy="1636255"/>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627802"/>
              </p:ext>
            </p:extLst>
          </p:nvPr>
        </p:nvGraphicFramePr>
        <p:xfrm>
          <a:off x="153155" y="4096975"/>
          <a:ext cx="7318518" cy="1688522"/>
        </p:xfrm>
        <a:graphic>
          <a:graphicData uri="http://schemas.openxmlformats.org/presentationml/2006/ole">
            <mc:AlternateContent xmlns:mc="http://schemas.openxmlformats.org/markup-compatibility/2006">
              <mc:Choice xmlns:v="urn:schemas-microsoft-com:vml" Requires="v">
                <p:oleObj spid="_x0000_s1040" name="Document" r:id="rId5" imgW="6464300" imgH="1460500" progId="Word.Document.12">
                  <p:embed/>
                </p:oleObj>
              </mc:Choice>
              <mc:Fallback>
                <p:oleObj name="Document" r:id="rId5" imgW="6464300" imgH="1460500" progId="Word.Document.12">
                  <p:embed/>
                  <p:pic>
                    <p:nvPicPr>
                      <p:cNvPr id="0" name=""/>
                      <p:cNvPicPr/>
                      <p:nvPr/>
                    </p:nvPicPr>
                    <p:blipFill>
                      <a:blip r:embed="rId6"/>
                      <a:stretch>
                        <a:fillRect/>
                      </a:stretch>
                    </p:blipFill>
                    <p:spPr>
                      <a:xfrm>
                        <a:off x="153155" y="4096975"/>
                        <a:ext cx="7318518" cy="1688522"/>
                      </a:xfrm>
                      <a:prstGeom prst="rect">
                        <a:avLst/>
                      </a:prstGeom>
                    </p:spPr>
                  </p:pic>
                </p:oleObj>
              </mc:Fallback>
            </mc:AlternateContent>
          </a:graphicData>
        </a:graphic>
      </p:graphicFrame>
      <p:sp>
        <p:nvSpPr>
          <p:cNvPr id="4" name="TextBox 3"/>
          <p:cNvSpPr txBox="1"/>
          <p:nvPr/>
        </p:nvSpPr>
        <p:spPr>
          <a:xfrm>
            <a:off x="176388" y="1713271"/>
            <a:ext cx="3384476" cy="646331"/>
          </a:xfrm>
          <a:prstGeom prst="rect">
            <a:avLst/>
          </a:prstGeom>
          <a:noFill/>
        </p:spPr>
        <p:txBody>
          <a:bodyPr wrap="square" rtlCol="0">
            <a:spAutoFit/>
          </a:bodyPr>
          <a:lstStyle/>
          <a:p>
            <a:pPr algn="just"/>
            <a:r>
              <a:rPr lang="en-US" sz="1200" dirty="0" smtClean="0">
                <a:latin typeface="Arial"/>
                <a:cs typeface="Arial"/>
              </a:rPr>
              <a:t>From a single neuron to a bundle of neurons with different </a:t>
            </a:r>
            <a:r>
              <a:rPr lang="en-US" sz="1200" b="1" dirty="0" smtClean="0">
                <a:solidFill>
                  <a:srgbClr val="FF0000"/>
                </a:solidFill>
                <a:latin typeface="Arial"/>
                <a:cs typeface="Arial"/>
              </a:rPr>
              <a:t>topologies of connectivity</a:t>
            </a:r>
            <a:r>
              <a:rPr lang="en-US" sz="1200" dirty="0" smtClean="0">
                <a:latin typeface="Arial"/>
                <a:cs typeface="Arial"/>
              </a:rPr>
              <a:t> and </a:t>
            </a:r>
            <a:r>
              <a:rPr lang="en-US" sz="1200" b="1" dirty="0" smtClean="0">
                <a:solidFill>
                  <a:srgbClr val="0000FF"/>
                </a:solidFill>
                <a:latin typeface="Arial"/>
                <a:cs typeface="Arial"/>
              </a:rPr>
              <a:t>interaction strengths</a:t>
            </a:r>
            <a:r>
              <a:rPr lang="en-US" sz="1200" dirty="0" smtClean="0">
                <a:latin typeface="Arial"/>
                <a:cs typeface="Arial"/>
              </a:rPr>
              <a:t>.</a:t>
            </a:r>
            <a:endParaRPr lang="en-US" sz="1200" dirty="0">
              <a:latin typeface="Arial"/>
              <a:cs typeface="Arial"/>
            </a:endParaRPr>
          </a:p>
        </p:txBody>
      </p:sp>
      <p:sp>
        <p:nvSpPr>
          <p:cNvPr id="10" name="TextBox 9"/>
          <p:cNvSpPr txBox="1"/>
          <p:nvPr/>
        </p:nvSpPr>
        <p:spPr>
          <a:xfrm>
            <a:off x="1958475" y="1198889"/>
            <a:ext cx="5513198" cy="461665"/>
          </a:xfrm>
          <a:prstGeom prst="rect">
            <a:avLst/>
          </a:prstGeom>
          <a:noFill/>
        </p:spPr>
        <p:txBody>
          <a:bodyPr wrap="none" rtlCol="0">
            <a:spAutoFit/>
          </a:bodyPr>
          <a:lstStyle/>
          <a:p>
            <a:r>
              <a:rPr lang="en-US" sz="2400" b="1" dirty="0" smtClean="0">
                <a:solidFill>
                  <a:srgbClr val="FF0000"/>
                </a:solidFill>
                <a:latin typeface="Arial"/>
                <a:cs typeface="Arial"/>
              </a:rPr>
              <a:t>Modeling Philosophy – Bottom - Top</a:t>
            </a:r>
            <a:endParaRPr lang="en-US" sz="2400" b="1" dirty="0">
              <a:solidFill>
                <a:srgbClr val="FF0000"/>
              </a:solidFill>
              <a:latin typeface="Arial"/>
              <a:cs typeface="Arial"/>
            </a:endParaRPr>
          </a:p>
        </p:txBody>
      </p:sp>
      <p:sp>
        <p:nvSpPr>
          <p:cNvPr id="11" name="Right Arrow 10"/>
          <p:cNvSpPr/>
          <p:nvPr/>
        </p:nvSpPr>
        <p:spPr>
          <a:xfrm>
            <a:off x="3677006" y="17518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800327" y="1713271"/>
            <a:ext cx="3069181" cy="646331"/>
          </a:xfrm>
          <a:prstGeom prst="rect">
            <a:avLst/>
          </a:prstGeom>
          <a:noFill/>
        </p:spPr>
        <p:txBody>
          <a:bodyPr wrap="square" rtlCol="0">
            <a:spAutoFit/>
          </a:bodyPr>
          <a:lstStyle/>
          <a:p>
            <a:pPr algn="just"/>
            <a:r>
              <a:rPr lang="en-US" sz="1200" dirty="0" smtClean="0">
                <a:latin typeface="Arial"/>
                <a:cs typeface="Arial"/>
              </a:rPr>
              <a:t>Cortical patches of neurons with different </a:t>
            </a:r>
            <a:r>
              <a:rPr lang="en-US" sz="1200" b="1" dirty="0" smtClean="0">
                <a:solidFill>
                  <a:srgbClr val="FF0000"/>
                </a:solidFill>
                <a:latin typeface="Arial"/>
                <a:cs typeface="Arial"/>
              </a:rPr>
              <a:t>topologies of connectivity</a:t>
            </a:r>
            <a:r>
              <a:rPr lang="en-US" sz="1200" dirty="0" smtClean="0">
                <a:latin typeface="Arial"/>
                <a:cs typeface="Arial"/>
              </a:rPr>
              <a:t> and </a:t>
            </a:r>
            <a:r>
              <a:rPr lang="en-US" sz="1200" b="1" dirty="0" smtClean="0">
                <a:solidFill>
                  <a:srgbClr val="0000FF"/>
                </a:solidFill>
                <a:latin typeface="Arial"/>
                <a:cs typeface="Arial"/>
              </a:rPr>
              <a:t>interaction strengths</a:t>
            </a:r>
            <a:r>
              <a:rPr lang="en-US" sz="1200" dirty="0" smtClean="0">
                <a:latin typeface="Arial"/>
                <a:cs typeface="Arial"/>
              </a:rPr>
              <a:t>.</a:t>
            </a:r>
            <a:endParaRPr lang="en-US" sz="1200" dirty="0">
              <a:latin typeface="Arial"/>
              <a:cs typeface="Arial"/>
            </a:endParaRPr>
          </a:p>
        </p:txBody>
      </p:sp>
      <p:sp>
        <p:nvSpPr>
          <p:cNvPr id="13" name="Down Arrow 12"/>
          <p:cNvSpPr/>
          <p:nvPr/>
        </p:nvSpPr>
        <p:spPr>
          <a:xfrm>
            <a:off x="8092105" y="1530200"/>
            <a:ext cx="484632" cy="9305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001725" y="4009197"/>
            <a:ext cx="1995390" cy="1015663"/>
          </a:xfrm>
          <a:prstGeom prst="rect">
            <a:avLst/>
          </a:prstGeom>
          <a:noFill/>
        </p:spPr>
        <p:txBody>
          <a:bodyPr wrap="square" rtlCol="0">
            <a:spAutoFit/>
          </a:bodyPr>
          <a:lstStyle/>
          <a:p>
            <a:pPr algn="just"/>
            <a:r>
              <a:rPr lang="en-US" sz="1200" b="1" dirty="0" smtClean="0">
                <a:solidFill>
                  <a:srgbClr val="FF0000"/>
                </a:solidFill>
                <a:latin typeface="Arial"/>
                <a:cs typeface="Arial"/>
              </a:rPr>
              <a:t>Neuronal Activity </a:t>
            </a:r>
            <a:r>
              <a:rPr lang="en-US" sz="1200" dirty="0" smtClean="0">
                <a:latin typeface="Arial"/>
                <a:cs typeface="Arial"/>
              </a:rPr>
              <a:t>as a result of </a:t>
            </a:r>
            <a:r>
              <a:rPr lang="en-US" sz="1200" b="1" dirty="0" smtClean="0">
                <a:solidFill>
                  <a:srgbClr val="0000FF"/>
                </a:solidFill>
                <a:latin typeface="Arial"/>
                <a:cs typeface="Arial"/>
              </a:rPr>
              <a:t>synchronization</a:t>
            </a:r>
            <a:r>
              <a:rPr lang="en-US" sz="1200" dirty="0" smtClean="0">
                <a:latin typeface="Arial"/>
                <a:cs typeface="Arial"/>
              </a:rPr>
              <a:t> of either neural bundles or patches in the cortical area.</a:t>
            </a:r>
            <a:endParaRPr lang="en-US" sz="1200" dirty="0">
              <a:latin typeface="Arial"/>
              <a:cs typeface="Arial"/>
            </a:endParaRPr>
          </a:p>
        </p:txBody>
      </p:sp>
      <p:sp>
        <p:nvSpPr>
          <p:cNvPr id="8" name="Rectangle 7"/>
          <p:cNvSpPr/>
          <p:nvPr/>
        </p:nvSpPr>
        <p:spPr>
          <a:xfrm>
            <a:off x="3386455" y="5069954"/>
            <a:ext cx="5610659" cy="46166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M. </a:t>
            </a:r>
            <a:r>
              <a:rPr lang="en-US" sz="1200" dirty="0" err="1">
                <a:latin typeface="Arial" panose="020B0604020202020204" pitchFamily="34" charset="0"/>
                <a:cs typeface="Arial" panose="020B0604020202020204" pitchFamily="34" charset="0"/>
              </a:rPr>
              <a:t>Rubinov</a:t>
            </a:r>
            <a:r>
              <a:rPr lang="en-US" sz="1200" dirty="0">
                <a:latin typeface="Arial" panose="020B0604020202020204" pitchFamily="34" charset="0"/>
                <a:cs typeface="Arial" panose="020B0604020202020204" pitchFamily="34" charset="0"/>
              </a:rPr>
              <a:t> and O. </a:t>
            </a:r>
            <a:r>
              <a:rPr lang="en-US" sz="1200" dirty="0" err="1">
                <a:latin typeface="Arial" panose="020B0604020202020204" pitchFamily="34" charset="0"/>
                <a:cs typeface="Arial" panose="020B0604020202020204" pitchFamily="34" charset="0"/>
              </a:rPr>
              <a:t>Sporns</a:t>
            </a:r>
            <a:r>
              <a:rPr lang="en-US" sz="1200" dirty="0">
                <a:latin typeface="Arial" panose="020B0604020202020204" pitchFamily="34" charset="0"/>
                <a:cs typeface="Arial" panose="020B0604020202020204" pitchFamily="34" charset="0"/>
              </a:rPr>
              <a:t>, “Complex networks measures of brain connectivity: Uses and interpretations”, </a:t>
            </a:r>
            <a:r>
              <a:rPr lang="en-US" sz="1200" dirty="0" err="1">
                <a:latin typeface="Arial" panose="020B0604020202020204" pitchFamily="34" charset="0"/>
                <a:cs typeface="Arial" panose="020B0604020202020204" pitchFamily="34" charset="0"/>
              </a:rPr>
              <a:t>NeuroImage</a:t>
            </a:r>
            <a:r>
              <a:rPr lang="en-US" sz="1200" dirty="0">
                <a:latin typeface="Arial" panose="020B0604020202020204" pitchFamily="34" charset="0"/>
                <a:cs typeface="Arial" panose="020B0604020202020204" pitchFamily="34" charset="0"/>
              </a:rPr>
              <a:t> 52, 1059 – 1069 (2010).</a:t>
            </a:r>
          </a:p>
        </p:txBody>
      </p:sp>
      <p:sp>
        <p:nvSpPr>
          <p:cNvPr id="9" name="Rectangle 8"/>
          <p:cNvSpPr/>
          <p:nvPr/>
        </p:nvSpPr>
        <p:spPr>
          <a:xfrm>
            <a:off x="3409337" y="5506877"/>
            <a:ext cx="5502988" cy="46166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P.N. Taylor, M. Kaiser, J. </a:t>
            </a:r>
            <a:r>
              <a:rPr lang="en-US" sz="1200" dirty="0" err="1">
                <a:latin typeface="Arial" panose="020B0604020202020204" pitchFamily="34" charset="0"/>
                <a:cs typeface="Arial" panose="020B0604020202020204" pitchFamily="34" charset="0"/>
              </a:rPr>
              <a:t>Dauwels</a:t>
            </a:r>
            <a:r>
              <a:rPr lang="en-US" sz="1200" dirty="0">
                <a:latin typeface="Arial" panose="020B0604020202020204" pitchFamily="34" charset="0"/>
                <a:cs typeface="Arial" panose="020B0604020202020204" pitchFamily="34" charset="0"/>
              </a:rPr>
              <a:t>, “Structural connectivity based whole brain modeling in epilepsy”, J. Neuroscience Methods </a:t>
            </a:r>
            <a:r>
              <a:rPr lang="en-US" sz="1200" b="1" dirty="0">
                <a:latin typeface="Arial" panose="020B0604020202020204" pitchFamily="34" charset="0"/>
                <a:cs typeface="Arial" panose="020B0604020202020204" pitchFamily="34" charset="0"/>
              </a:rPr>
              <a:t>236</a:t>
            </a:r>
            <a:r>
              <a:rPr lang="en-US" sz="1200" dirty="0">
                <a:latin typeface="Arial" panose="020B0604020202020204" pitchFamily="34" charset="0"/>
                <a:cs typeface="Arial" panose="020B0604020202020204" pitchFamily="34" charset="0"/>
              </a:rPr>
              <a:t>, 51 – 57 (2014).</a:t>
            </a:r>
          </a:p>
        </p:txBody>
      </p:sp>
      <p:sp>
        <p:nvSpPr>
          <p:cNvPr id="15" name="Rectangle 14"/>
          <p:cNvSpPr/>
          <p:nvPr/>
        </p:nvSpPr>
        <p:spPr>
          <a:xfrm>
            <a:off x="3386454" y="5077282"/>
            <a:ext cx="5610659" cy="9144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88252"/>
            <a:ext cx="9144000" cy="669748"/>
          </a:xfrm>
          <a:prstGeom prst="rect">
            <a:avLst/>
          </a:prstGeom>
          <a:solidFill>
            <a:srgbClr val="862633"/>
          </a:solidFill>
          <a:scene3d>
            <a:camera prst="orthographicFront"/>
            <a:lightRig rig="threePt" dir="t"/>
          </a:scene3d>
          <a:sp3d>
            <a:bevelT w="139700" prst="cross"/>
            <a:bevelB w="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a:cs typeface="Arial"/>
              </a:rPr>
              <a:t>Wolfram Technology Conference 2016, Urbana - Champaign</a:t>
            </a:r>
          </a:p>
        </p:txBody>
      </p:sp>
      <p:sp>
        <p:nvSpPr>
          <p:cNvPr id="7" name="Rectangle 6"/>
          <p:cNvSpPr/>
          <p:nvPr/>
        </p:nvSpPr>
        <p:spPr>
          <a:xfrm>
            <a:off x="0" y="1"/>
            <a:ext cx="9144000" cy="1097280"/>
          </a:xfrm>
          <a:prstGeom prst="rect">
            <a:avLst/>
          </a:prstGeom>
          <a:solidFill>
            <a:srgbClr val="002855"/>
          </a:solidFill>
          <a:scene3d>
            <a:camera prst="orthographicFront"/>
            <a:lightRig rig="threePt" dir="t"/>
          </a:scene3d>
          <a:sp3d>
            <a:bevelT w="146050" prst="convex"/>
            <a:bevelB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85102" y="171346"/>
            <a:ext cx="7991635" cy="707886"/>
          </a:xfrm>
          <a:prstGeom prst="rect">
            <a:avLst/>
          </a:prstGeom>
        </p:spPr>
        <p:txBody>
          <a:bodyPr wrap="square">
            <a:spAutoFit/>
          </a:bodyPr>
          <a:lstStyle/>
          <a:p>
            <a:pPr algn="just"/>
            <a:r>
              <a:rPr lang="en-US" sz="2000" b="1" dirty="0" smtClean="0">
                <a:solidFill>
                  <a:schemeClr val="bg1"/>
                </a:solidFill>
                <a:latin typeface="Arial"/>
                <a:cs typeface="Arial"/>
              </a:rPr>
              <a:t>From time series to brain networks: Analysis of brain network dynamics in case of epilepsy</a:t>
            </a:r>
            <a:endParaRPr lang="en-US" sz="2000" dirty="0">
              <a:solidFill>
                <a:schemeClr val="bg1"/>
              </a:solidFill>
            </a:endParaRPr>
          </a:p>
        </p:txBody>
      </p:sp>
      <p:sp>
        <p:nvSpPr>
          <p:cNvPr id="2" name="TextBox 1"/>
          <p:cNvSpPr txBox="1"/>
          <p:nvPr/>
        </p:nvSpPr>
        <p:spPr>
          <a:xfrm>
            <a:off x="238738" y="1420213"/>
            <a:ext cx="4171626" cy="3416320"/>
          </a:xfrm>
          <a:prstGeom prst="rect">
            <a:avLst/>
          </a:prstGeom>
          <a:noFill/>
        </p:spPr>
        <p:txBody>
          <a:bodyPr wrap="square" rtlCol="0">
            <a:spAutoFit/>
          </a:bodyPr>
          <a:lstStyle/>
          <a:p>
            <a:pPr algn="just"/>
            <a:r>
              <a:rPr lang="en-US" sz="2000" b="1" dirty="0" smtClean="0">
                <a:solidFill>
                  <a:srgbClr val="FF0000"/>
                </a:solidFill>
                <a:latin typeface="Arial"/>
                <a:cs typeface="Arial"/>
              </a:rPr>
              <a:t>Steps for Modeling</a:t>
            </a:r>
          </a:p>
          <a:p>
            <a:pPr algn="just"/>
            <a:endParaRPr lang="en-US" sz="2000" b="1" dirty="0" smtClean="0">
              <a:solidFill>
                <a:srgbClr val="FF0000"/>
              </a:solidFill>
              <a:latin typeface="Arial"/>
              <a:cs typeface="Arial"/>
            </a:endParaRPr>
          </a:p>
          <a:p>
            <a:pPr marL="342900" indent="-342900" algn="just">
              <a:buAutoNum type="arabicPeriod"/>
            </a:pPr>
            <a:r>
              <a:rPr lang="en-US" sz="1600" dirty="0" smtClean="0">
                <a:latin typeface="Arial"/>
                <a:cs typeface="Arial"/>
              </a:rPr>
              <a:t>Generate a model network</a:t>
            </a:r>
          </a:p>
          <a:p>
            <a:pPr marL="342900" indent="-342900" algn="just">
              <a:buAutoNum type="arabicPeriod"/>
            </a:pPr>
            <a:r>
              <a:rPr lang="en-US" sz="1600" dirty="0" smtClean="0">
                <a:latin typeface="Arial"/>
                <a:cs typeface="Arial"/>
              </a:rPr>
              <a:t>Compute the topological indices of the graph.</a:t>
            </a:r>
          </a:p>
          <a:p>
            <a:pPr marL="342900" indent="-342900" algn="just">
              <a:buAutoNum type="arabicPeriod"/>
            </a:pPr>
            <a:r>
              <a:rPr lang="en-US" sz="1600" dirty="0" smtClean="0">
                <a:latin typeface="Arial"/>
                <a:cs typeface="Arial"/>
              </a:rPr>
              <a:t>Save the information about the Adjacency matrix A = ||</a:t>
            </a:r>
            <a:r>
              <a:rPr lang="en-US" sz="1600" dirty="0" err="1" smtClean="0">
                <a:latin typeface="Arial"/>
                <a:cs typeface="Arial"/>
              </a:rPr>
              <a:t>a</a:t>
            </a:r>
            <a:r>
              <a:rPr lang="en-US" sz="1600" baseline="-25000" dirty="0" err="1" smtClean="0">
                <a:latin typeface="Arial"/>
                <a:cs typeface="Arial"/>
              </a:rPr>
              <a:t>ij</a:t>
            </a:r>
            <a:r>
              <a:rPr lang="en-US" sz="1600" dirty="0" smtClean="0">
                <a:latin typeface="Arial"/>
                <a:cs typeface="Arial"/>
              </a:rPr>
              <a:t>|| and the Weight-of-Connection matrix G = ||</a:t>
            </a:r>
            <a:r>
              <a:rPr lang="en-US" sz="1600" dirty="0" err="1" smtClean="0">
                <a:latin typeface="Arial"/>
                <a:cs typeface="Arial"/>
              </a:rPr>
              <a:t>g</a:t>
            </a:r>
            <a:r>
              <a:rPr lang="en-US" sz="1600" baseline="-25000" dirty="0" err="1" smtClean="0">
                <a:latin typeface="Arial"/>
                <a:cs typeface="Arial"/>
              </a:rPr>
              <a:t>ij</a:t>
            </a:r>
            <a:r>
              <a:rPr lang="en-US" sz="1600" dirty="0" smtClean="0">
                <a:latin typeface="Arial"/>
                <a:cs typeface="Arial"/>
              </a:rPr>
              <a:t>|| .</a:t>
            </a:r>
          </a:p>
          <a:p>
            <a:pPr marL="342900" indent="-342900" algn="just">
              <a:buAutoNum type="arabicPeriod"/>
            </a:pPr>
            <a:r>
              <a:rPr lang="en-US" sz="1600" dirty="0" smtClean="0">
                <a:latin typeface="Arial"/>
                <a:cs typeface="Arial"/>
              </a:rPr>
              <a:t>Solve the system of ODE on the network.</a:t>
            </a:r>
          </a:p>
          <a:p>
            <a:pPr marL="342900" indent="-342900" algn="just">
              <a:buAutoNum type="arabicPeriod"/>
            </a:pPr>
            <a:r>
              <a:rPr lang="en-US" sz="1600" dirty="0" smtClean="0">
                <a:latin typeface="Arial"/>
                <a:cs typeface="Arial"/>
              </a:rPr>
              <a:t>Compute the synchronization properties for each of the two models: Fitzhugh-</a:t>
            </a:r>
            <a:r>
              <a:rPr lang="en-US" sz="1600" dirty="0" err="1" smtClean="0">
                <a:latin typeface="Arial"/>
                <a:cs typeface="Arial"/>
              </a:rPr>
              <a:t>Nagumo</a:t>
            </a:r>
            <a:r>
              <a:rPr lang="en-US" sz="1600" dirty="0" smtClean="0">
                <a:latin typeface="Arial"/>
                <a:cs typeface="Arial"/>
              </a:rPr>
              <a:t> and </a:t>
            </a:r>
            <a:r>
              <a:rPr lang="en-US" sz="1600" dirty="0" err="1" smtClean="0">
                <a:latin typeface="Arial"/>
                <a:cs typeface="Arial"/>
              </a:rPr>
              <a:t>Kuramoto</a:t>
            </a:r>
            <a:r>
              <a:rPr lang="en-US" sz="1600" dirty="0" smtClean="0">
                <a:latin typeface="Arial"/>
                <a:cs typeface="Arial"/>
              </a:rPr>
              <a:t> models.</a:t>
            </a:r>
            <a:endParaRPr lang="en-US" sz="1600" dirty="0">
              <a:latin typeface="Arial"/>
              <a:cs typeface="Arial"/>
            </a:endParaRPr>
          </a:p>
        </p:txBody>
      </p:sp>
      <p:pic>
        <p:nvPicPr>
          <p:cNvPr id="8" name="Picture 7"/>
          <p:cNvPicPr>
            <a:picLocks noChangeAspect="1"/>
          </p:cNvPicPr>
          <p:nvPr/>
        </p:nvPicPr>
        <p:blipFill>
          <a:blip r:embed="rId3" cstate="print"/>
          <a:stretch>
            <a:fillRect/>
          </a:stretch>
        </p:blipFill>
        <p:spPr>
          <a:xfrm>
            <a:off x="4800795" y="1420213"/>
            <a:ext cx="3818624" cy="3416320"/>
          </a:xfrm>
          <a:prstGeom prst="rect">
            <a:avLst/>
          </a:prstGeom>
        </p:spPr>
      </p:pic>
      <p:sp>
        <p:nvSpPr>
          <p:cNvPr id="3" name="Rectangle 2"/>
          <p:cNvSpPr/>
          <p:nvPr/>
        </p:nvSpPr>
        <p:spPr>
          <a:xfrm>
            <a:off x="755088" y="4957368"/>
            <a:ext cx="7821649" cy="1015663"/>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H. Schmidt, G. </a:t>
            </a:r>
            <a:r>
              <a:rPr lang="en-US" sz="1200" dirty="0" err="1">
                <a:latin typeface="Arial" panose="020B0604020202020204" pitchFamily="34" charset="0"/>
                <a:cs typeface="Arial" panose="020B0604020202020204" pitchFamily="34" charset="0"/>
              </a:rPr>
              <a:t>Petkov</a:t>
            </a:r>
            <a:r>
              <a:rPr lang="en-US" sz="1200" dirty="0">
                <a:latin typeface="Arial" panose="020B0604020202020204" pitchFamily="34" charset="0"/>
                <a:cs typeface="Arial" panose="020B0604020202020204" pitchFamily="34" charset="0"/>
              </a:rPr>
              <a:t>, M. Richardson, J.R. Terry, “Dynamics on networks: The role of local dynamics and global networks on the emergence of </a:t>
            </a:r>
            <a:r>
              <a:rPr lang="en-US" sz="1200" dirty="0" err="1">
                <a:latin typeface="Arial" panose="020B0604020202020204" pitchFamily="34" charset="0"/>
                <a:cs typeface="Arial" panose="020B0604020202020204" pitchFamily="34" charset="0"/>
              </a:rPr>
              <a:t>hypersynchronous</a:t>
            </a:r>
            <a:r>
              <a:rPr lang="en-US" sz="1200" dirty="0">
                <a:latin typeface="Arial" panose="020B0604020202020204" pitchFamily="34" charset="0"/>
                <a:cs typeface="Arial" panose="020B0604020202020204" pitchFamily="34" charset="0"/>
              </a:rPr>
              <a:t> neural activity”, </a:t>
            </a:r>
            <a:r>
              <a:rPr lang="en-US" sz="1200" dirty="0" err="1">
                <a:latin typeface="Arial" panose="020B0604020202020204" pitchFamily="34" charset="0"/>
                <a:cs typeface="Arial" panose="020B0604020202020204" pitchFamily="34" charset="0"/>
              </a:rPr>
              <a:t>Plos</a:t>
            </a:r>
            <a:r>
              <a:rPr lang="en-US" sz="1200" dirty="0">
                <a:latin typeface="Arial" panose="020B0604020202020204" pitchFamily="34" charset="0"/>
                <a:cs typeface="Arial" panose="020B0604020202020204" pitchFamily="34" charset="0"/>
              </a:rPr>
              <a:t> Computational Biology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1 – 16 (2014).</a:t>
            </a:r>
          </a:p>
          <a:p>
            <a:pPr algn="just"/>
            <a:endParaRPr lang="en-US" sz="1200" dirty="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Bullmore</a:t>
            </a:r>
            <a:r>
              <a:rPr lang="en-US" sz="1200" dirty="0">
                <a:latin typeface="Arial" panose="020B0604020202020204" pitchFamily="34" charset="0"/>
                <a:cs typeface="Arial" panose="020B0604020202020204" pitchFamily="34" charset="0"/>
              </a:rPr>
              <a:t> and O. </a:t>
            </a:r>
            <a:r>
              <a:rPr lang="en-US" sz="1200" dirty="0" err="1">
                <a:latin typeface="Arial" panose="020B0604020202020204" pitchFamily="34" charset="0"/>
                <a:cs typeface="Arial" panose="020B0604020202020204" pitchFamily="34" charset="0"/>
              </a:rPr>
              <a:t>Sporns</a:t>
            </a:r>
            <a:r>
              <a:rPr lang="en-US" sz="1200" dirty="0">
                <a:latin typeface="Arial" panose="020B0604020202020204" pitchFamily="34" charset="0"/>
                <a:cs typeface="Arial" panose="020B0604020202020204" pitchFamily="34" charset="0"/>
              </a:rPr>
              <a:t>, “Complex brain networks: graph theoretical analysis of structural and functional systems”, Nature Reviews Neuroscience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186 – 198 (2009).</a:t>
            </a:r>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755087" y="4957368"/>
            <a:ext cx="7864331" cy="101566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574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TotalTime>
  <Words>1798</Words>
  <Application>Microsoft Macintosh PowerPoint</Application>
  <PresentationFormat>On-screen Show (4:3)</PresentationFormat>
  <Paragraphs>168</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Thomas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Quesada</dc:creator>
  <cp:lastModifiedBy>David Quesada</cp:lastModifiedBy>
  <cp:revision>40</cp:revision>
  <dcterms:created xsi:type="dcterms:W3CDTF">2016-10-18T02:41:52Z</dcterms:created>
  <dcterms:modified xsi:type="dcterms:W3CDTF">2016-10-20T03:02:38Z</dcterms:modified>
</cp:coreProperties>
</file>