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542" r:id="rId4"/>
    <p:sldId id="543" r:id="rId5"/>
    <p:sldId id="269" r:id="rId6"/>
    <p:sldId id="270" r:id="rId7"/>
    <p:sldId id="534" r:id="rId8"/>
    <p:sldId id="492" r:id="rId9"/>
    <p:sldId id="532" r:id="rId10"/>
    <p:sldId id="539" r:id="rId11"/>
    <p:sldId id="458" r:id="rId12"/>
    <p:sldId id="280" r:id="rId13"/>
    <p:sldId id="538" r:id="rId14"/>
    <p:sldId id="465" r:id="rId15"/>
    <p:sldId id="463" r:id="rId16"/>
    <p:sldId id="346" r:id="rId17"/>
    <p:sldId id="541" r:id="rId18"/>
    <p:sldId id="540" r:id="rId19"/>
    <p:sldId id="350" r:id="rId20"/>
    <p:sldId id="351" r:id="rId21"/>
    <p:sldId id="352" r:id="rId22"/>
    <p:sldId id="353" r:id="rId23"/>
    <p:sldId id="355" r:id="rId24"/>
    <p:sldId id="358" r:id="rId25"/>
    <p:sldId id="359" r:id="rId26"/>
    <p:sldId id="360" r:id="rId27"/>
    <p:sldId id="361" r:id="rId28"/>
    <p:sldId id="362" r:id="rId29"/>
    <p:sldId id="515" r:id="rId30"/>
    <p:sldId id="390" r:id="rId31"/>
    <p:sldId id="522" r:id="rId32"/>
    <p:sldId id="525" r:id="rId33"/>
    <p:sldId id="481" r:id="rId34"/>
    <p:sldId id="414" r:id="rId35"/>
    <p:sldId id="415" r:id="rId36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D8FF"/>
    <a:srgbClr val="FF86F9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 autoAdjust="0"/>
    <p:restoredTop sz="99900" autoAdjust="0"/>
  </p:normalViewPr>
  <p:slideViewPr>
    <p:cSldViewPr snapToGrid="0" showGuides="1">
      <p:cViewPr varScale="1">
        <p:scale>
          <a:sx n="116" d="100"/>
          <a:sy n="116" d="100"/>
        </p:scale>
        <p:origin x="-1440" y="-104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4" d="100"/>
          <a:sy n="84" d="100"/>
        </p:scale>
        <p:origin x="-3760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3EE3-E3FE-ED42-B205-5D164EBA79A9}" type="slidenum">
              <a:rPr lang="en-US"/>
              <a:pPr/>
              <a:t>10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all of these five usage</a:t>
            </a:r>
            <a:r>
              <a:rPr lang="en-US" baseline="0" dirty="0" smtClean="0"/>
              <a:t> facets are validated.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69EA5-D052-FC48-BF79-A08F0F54E226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5BCB7-FCBF-154F-BD0E-2D922BEE1CD1}" type="slidenum">
              <a:rPr lang="en-US"/>
              <a:pPr/>
              <a:t>13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BEBCF-66BD-654C-8788-45AC0F103EFF}" type="slidenum">
              <a:rPr lang="en-US"/>
              <a:pPr/>
              <a:t>14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796F-33B1-8D48-9CFF-F11D8B1FF64C}" type="slidenum">
              <a:rPr lang="en-US"/>
              <a:pPr/>
              <a:t>15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5026-FBA8-A54D-9721-366E848D132E}" type="slidenum">
              <a:rPr lang="en-US"/>
              <a:pPr/>
              <a:t>16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A7477-12A0-D04B-9157-FB26EC6FF659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69945-E82D-8542-AFB3-61CF0595C6FD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B7C77-724B-A643-B841-6898AF998EE7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4EC36-19AC-BF4D-AF66-A455C7350F9A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117B-418F-FA4F-893D-B4DFEBE66C6E}" type="slidenum">
              <a:rPr lang="en-US"/>
              <a:pPr/>
              <a:t>25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B3899-3554-6049-A88D-68859492C234}" type="slidenum">
              <a:rPr lang="en-US"/>
              <a:pPr/>
              <a:t>26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AAC07-85D7-C249-8CD6-9A0E08A2E1B7}" type="slidenum">
              <a:rPr lang="en-US"/>
              <a:pPr/>
              <a:t>27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AAC07-85D7-C249-8CD6-9A0E08A2E1B7}" type="slidenum">
              <a:rPr lang="en-US"/>
              <a:pPr/>
              <a:t>28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 says:</a:t>
            </a:r>
          </a:p>
          <a:p>
            <a:endParaRPr lang="en-US" dirty="0"/>
          </a:p>
          <a:p>
            <a:r>
              <a:rPr lang="en-US" dirty="0"/>
              <a:t>E </a:t>
            </a:r>
            <a:r>
              <a:rPr lang="en-US" dirty="0" err="1"/>
              <a:t>rectale</a:t>
            </a:r>
            <a:r>
              <a:rPr lang="en-US" dirty="0"/>
              <a:t> produces the butyrate where acetate is present.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 coli has been producing acetate since t=0 but B theta has only been producing acetate since t=10 </a:t>
            </a:r>
            <a:r>
              <a:rPr lang="en-US" dirty="0" smtClean="0"/>
              <a:t>(he thinks there hasn't been enough acetate produced for </a:t>
            </a:r>
            <a:r>
              <a:rPr lang="en-US" dirty="0" err="1" smtClean="0"/>
              <a:t>Erec</a:t>
            </a:r>
            <a:r>
              <a:rPr lang="en-US" dirty="0" smtClean="0"/>
              <a:t> to </a:t>
            </a:r>
            <a:r>
              <a:rPr lang="en-US" smtClean="0"/>
              <a:t>produce butyrate)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Consequently E </a:t>
            </a:r>
            <a:r>
              <a:rPr lang="en-US" dirty="0" err="1"/>
              <a:t>rectale</a:t>
            </a:r>
            <a:r>
              <a:rPr lang="en-US" dirty="0"/>
              <a:t> produces more butyrate over by the E coli corner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It would probably be better to redo the illustration with a larger grid to more clearly show the different additions of acetate-production bacteria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9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4785C-93D5-B140-9855-16646566BD56}" type="slidenum">
              <a:rPr lang="en-US"/>
              <a:pPr/>
              <a:t>34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146A2-241F-D146-BA85-2C946FC58B1F}" type="slidenum">
              <a:rPr lang="en-US"/>
              <a:pPr/>
              <a:t>35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E. coli metabolic map</a:t>
            </a:r>
          </a:p>
          <a:p>
            <a:r>
              <a:rPr lang="en-US" dirty="0" smtClean="0"/>
              <a:t>It took decades of work by hundreds of scientists to elucidate</a:t>
            </a:r>
          </a:p>
          <a:p>
            <a:r>
              <a:rPr lang="en-US" dirty="0" smtClean="0"/>
              <a:t>Scientists love to specialize, so this information was originally spread across thousands of publications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could it mean to integrate much of the scientific information we have about some complex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 smtClean="0"/>
              <a:t>Both as a reference source for scientists</a:t>
            </a:r>
          </a:p>
          <a:p>
            <a:endParaRPr lang="en-US" dirty="0"/>
          </a:p>
          <a:p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dirty="0" smtClean="0"/>
              <a:t>To permit computation across the system as a whole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24FF6-855B-C44A-B1D8-FA9BA63628EC}" type="slidenum">
              <a:rPr lang="en-US"/>
              <a:pPr/>
              <a:t>4</a:t>
            </a:fld>
            <a:endParaRPr lang="en-US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4C99A-AD21-9649-A9DC-3E6766E1B487}" type="slidenum">
              <a:rPr lang="en-US"/>
              <a:pPr/>
              <a:t>5</a:t>
            </a:fld>
            <a:endParaRPr 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5AAD8-9D91-994F-A120-F519D22D8FD8}" type="slidenum">
              <a:rPr lang="en-US"/>
              <a:pPr/>
              <a:t>6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AFF26-1745-EB48-9008-39884FCCDA71}" type="slidenum">
              <a:rPr lang="en-US"/>
              <a:pPr/>
              <a:t>7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AFC14-B593-D64D-B08B-CA492E990324}" type="slidenum">
              <a:rPr lang="en-US"/>
              <a:pPr/>
              <a:t>9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25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195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</a:t>
            </a: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2014 </a:t>
            </a: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SRI </a:t>
            </a: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International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6" r:id="rId8"/>
    <p:sldLayoutId id="2147483680" r:id="rId9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2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/>
              <a:t>BioCyc: "Big Knowledge" of Genomes and Metabolic Pathways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493024" cy="21787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9600" dirty="0"/>
              <a:t>Peter D. Karp										</a:t>
            </a:r>
            <a:r>
              <a:rPr lang="en-US" sz="9600" dirty="0" err="1"/>
              <a:t>ecocyc.org</a:t>
            </a:r>
            <a:endParaRPr lang="en-US" sz="9600" dirty="0"/>
          </a:p>
          <a:p>
            <a:pPr>
              <a:lnSpc>
                <a:spcPts val="2400"/>
              </a:lnSpc>
            </a:pPr>
            <a:r>
              <a:rPr lang="en-US" sz="9600" dirty="0"/>
              <a:t>SRI International										</a:t>
            </a:r>
            <a:r>
              <a:rPr lang="en-US" sz="9600" dirty="0" err="1"/>
              <a:t>biocyc.org</a:t>
            </a:r>
            <a:endParaRPr lang="en-US" sz="9600" dirty="0"/>
          </a:p>
          <a:p>
            <a:pPr>
              <a:lnSpc>
                <a:spcPts val="2400"/>
              </a:lnSpc>
            </a:pPr>
            <a:r>
              <a:rPr lang="en-US" sz="9600" dirty="0"/>
              <a:t>														</a:t>
            </a:r>
            <a:r>
              <a:rPr lang="en-US" sz="9600" dirty="0" err="1"/>
              <a:t>metacyc.org</a:t>
            </a:r>
            <a:endParaRPr lang="en-US" sz="96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9600" dirty="0" smtClean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9600" dirty="0" smtClean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9600" dirty="0" smtClean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2012BioCy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0" y="5635182"/>
            <a:ext cx="2145887" cy="1658186"/>
          </a:xfrm>
          <a:prstGeom prst="rect">
            <a:avLst/>
          </a:prstGeom>
        </p:spPr>
      </p:pic>
      <p:pic>
        <p:nvPicPr>
          <p:cNvPr id="3" name="Picture 2" descr="2012EcoCy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7" y="5321880"/>
            <a:ext cx="2423916" cy="18730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260"/>
            <a:ext cx="7924800" cy="1143000"/>
          </a:xfrm>
        </p:spPr>
        <p:txBody>
          <a:bodyPr/>
          <a:lstStyle/>
          <a:p>
            <a:r>
              <a:rPr lang="en-US" dirty="0" smtClean="0"/>
              <a:t>Bi</a:t>
            </a:r>
            <a:r>
              <a:rPr lang="en-US" dirty="0" smtClean="0"/>
              <a:t>oCyc </a:t>
            </a:r>
            <a:r>
              <a:rPr lang="en-US" dirty="0"/>
              <a:t>Accelerates Science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696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Experimental biologists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Computational </a:t>
            </a:r>
            <a:r>
              <a:rPr lang="en-US" sz="2000" dirty="0"/>
              <a:t>biologists 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Study</a:t>
            </a:r>
            <a:r>
              <a:rPr lang="en-US" sz="2000" dirty="0" smtClean="0"/>
              <a:t> properties </a:t>
            </a:r>
            <a:r>
              <a:rPr lang="en-US" sz="2000" i="1" dirty="0" smtClean="0"/>
              <a:t>of </a:t>
            </a:r>
            <a:r>
              <a:rPr lang="en-US" sz="2000" i="1" dirty="0"/>
              <a:t>E. coli </a:t>
            </a:r>
            <a:r>
              <a:rPr lang="en-US" sz="2000" dirty="0" smtClean="0"/>
              <a:t>metabolic and regulatory networks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Bioinformaticists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Training and validation of new bioinformatics algorithms – predict operons, promoters, protein functional linkages, protein-protein interactions,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Metabolic </a:t>
            </a:r>
            <a:r>
              <a:rPr lang="en-US" sz="2000" dirty="0"/>
              <a:t>engineers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“Design of organisms for the production of organic acids, amino acids, ethanol, hydrogen, and solvents “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Educators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Microbiology and metabolism education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461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019" y="691305"/>
            <a:ext cx="3301741" cy="2473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22238"/>
            <a:ext cx="855821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BioCyc Databases Serve Multiple Use Cases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8" y="5349722"/>
            <a:ext cx="4386624" cy="1508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18" y="1425479"/>
            <a:ext cx="2734432" cy="334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891" y="2697236"/>
            <a:ext cx="1936750" cy="1936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214" y="3439886"/>
            <a:ext cx="2223546" cy="166551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8047" y="2261809"/>
            <a:ext cx="526143" cy="61685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66949" y="2144637"/>
            <a:ext cx="526143" cy="7121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08047" y="4351866"/>
            <a:ext cx="526143" cy="61685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6949" y="4574116"/>
            <a:ext cx="526143" cy="61685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/>
          <a:srcRect t="8667" b="8667"/>
          <a:stretch>
            <a:fillRect/>
          </a:stretch>
        </p:blipFill>
        <p:spPr>
          <a:xfrm>
            <a:off x="4937124" y="5380920"/>
            <a:ext cx="2397125" cy="1365955"/>
          </a:xfrm>
        </p:spPr>
      </p:pic>
      <p:cxnSp>
        <p:nvCxnSpPr>
          <p:cNvPr id="17" name="Straight Connector 16"/>
          <p:cNvCxnSpPr/>
          <p:nvPr/>
        </p:nvCxnSpPr>
        <p:spPr>
          <a:xfrm flipH="1" flipV="1">
            <a:off x="5424100" y="3818768"/>
            <a:ext cx="592525" cy="710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4100" y="4991100"/>
            <a:ext cx="248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Zoomable Metabolic Map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900" y="3073400"/>
            <a:ext cx="2066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660066"/>
                </a:solidFill>
              </a:rPr>
              <a:t>Queryable</a:t>
            </a:r>
            <a:r>
              <a:rPr lang="en-US" sz="1600" dirty="0" smtClean="0">
                <a:solidFill>
                  <a:srgbClr val="660066"/>
                </a:solidFill>
              </a:rPr>
              <a:t> Database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5715000"/>
            <a:ext cx="12563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Omics Data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Analysis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8200" y="97790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Metabolic Model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000" y="1079500"/>
            <a:ext cx="140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Encyclopedia</a:t>
            </a:r>
            <a:endParaRPr lang="en-US" sz="1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5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1: EcoCyc </a:t>
            </a:r>
            <a:r>
              <a:rPr lang="en-US" dirty="0"/>
              <a:t>as</a:t>
            </a:r>
            <a:r>
              <a:rPr lang="en-US" dirty="0" smtClean="0"/>
              <a:t> Online Encyclopedia</a:t>
            </a:r>
            <a:endParaRPr lang="en-US" dirty="0"/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8153400" cy="4800600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genes </a:t>
            </a:r>
            <a:r>
              <a:rPr lang="en-US" dirty="0"/>
              <a:t>for which experimental literature exists are curated with a </a:t>
            </a:r>
            <a:r>
              <a:rPr lang="en-US" b="1" dirty="0" err="1"/>
              <a:t>minireview</a:t>
            </a:r>
            <a:r>
              <a:rPr lang="en-US" b="1" dirty="0"/>
              <a:t> summary</a:t>
            </a:r>
            <a:endParaRPr lang="en-US" b="1" dirty="0" smtClean="0"/>
          </a:p>
          <a:p>
            <a:pPr lvl="1"/>
            <a:r>
              <a:rPr lang="en-US" dirty="0" smtClean="0"/>
              <a:t>3,730 gene </a:t>
            </a:r>
            <a:r>
              <a:rPr lang="en-US" dirty="0"/>
              <a:t>products contain summaries</a:t>
            </a:r>
          </a:p>
          <a:p>
            <a:pPr lvl="1"/>
            <a:r>
              <a:rPr lang="en-US" dirty="0"/>
              <a:t>Summaries cover function, interactions, mutant phenotypes, crystal structures, regulation, and more</a:t>
            </a:r>
          </a:p>
          <a:p>
            <a:endParaRPr lang="en-US" dirty="0"/>
          </a:p>
          <a:p>
            <a:r>
              <a:rPr lang="en-US" dirty="0"/>
              <a:t>Additional </a:t>
            </a:r>
            <a:r>
              <a:rPr lang="en-US" dirty="0" smtClean="0"/>
              <a:t>summaries and other data </a:t>
            </a:r>
            <a:r>
              <a:rPr lang="en-US" dirty="0"/>
              <a:t>found in pages for</a:t>
            </a:r>
            <a:r>
              <a:rPr lang="en-US" dirty="0" smtClean="0"/>
              <a:t> genes, operons</a:t>
            </a:r>
            <a:r>
              <a:rPr lang="en-US" dirty="0"/>
              <a:t>, pathways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Textbook-equivalent </a:t>
            </a:r>
            <a:r>
              <a:rPr lang="en-US" dirty="0" smtClean="0"/>
              <a:t>pages in summaries: </a:t>
            </a:r>
            <a:r>
              <a:rPr lang="en-US" dirty="0" smtClean="0"/>
              <a:t>2,300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2</a:t>
            </a:r>
            <a:r>
              <a:rPr lang="en-US" dirty="0"/>
              <a:t>: EcoCyc as </a:t>
            </a:r>
            <a:r>
              <a:rPr lang="en-US" dirty="0" err="1" smtClean="0"/>
              <a:t>Queryable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228468"/>
            <a:ext cx="8229600" cy="4689475"/>
          </a:xfrm>
        </p:spPr>
        <p:txBody>
          <a:bodyPr/>
          <a:lstStyle/>
          <a:p>
            <a:r>
              <a:rPr lang="en-US" dirty="0" smtClean="0"/>
              <a:t>350 </a:t>
            </a:r>
            <a:r>
              <a:rPr lang="en-US" dirty="0" smtClean="0"/>
              <a:t>database fields capture object properties and relationships</a:t>
            </a:r>
          </a:p>
          <a:p>
            <a:r>
              <a:rPr lang="en-US" dirty="0" smtClean="0"/>
              <a:t>Each </a:t>
            </a:r>
            <a:r>
              <a:rPr lang="en-US" dirty="0"/>
              <a:t>molecular species defined as a DB object</a:t>
            </a:r>
          </a:p>
          <a:p>
            <a:pPr lvl="1"/>
            <a:r>
              <a:rPr lang="en-US" dirty="0"/>
              <a:t>Genes, proteins, small </a:t>
            </a:r>
            <a:r>
              <a:rPr lang="en-US" dirty="0" smtClean="0"/>
              <a:t>molecules</a:t>
            </a:r>
          </a:p>
          <a:p>
            <a:r>
              <a:rPr lang="en-US" dirty="0" smtClean="0"/>
              <a:t>Each </a:t>
            </a:r>
            <a:r>
              <a:rPr lang="en-US" dirty="0"/>
              <a:t>molecular interaction defined as a DB object</a:t>
            </a:r>
          </a:p>
          <a:p>
            <a:pPr lvl="1"/>
            <a:r>
              <a:rPr lang="en-US" dirty="0" smtClean="0"/>
              <a:t>Metabolic and transport reactions, </a:t>
            </a:r>
            <a:r>
              <a:rPr lang="en-US" dirty="0" smtClean="0"/>
              <a:t>regulation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 smtClean="0"/>
              <a:t>search tools</a:t>
            </a:r>
          </a:p>
          <a:p>
            <a:pPr lvl="1"/>
            <a:r>
              <a:rPr lang="en-US" dirty="0" smtClean="0"/>
              <a:t>Object-specific search                Search Menu</a:t>
            </a:r>
          </a:p>
          <a:p>
            <a:pPr lvl="1"/>
            <a:r>
              <a:rPr lang="en-US" dirty="0" smtClean="0"/>
              <a:t>Advanced search              </a:t>
            </a:r>
            <a:r>
              <a:rPr lang="en-US" dirty="0" smtClean="0"/>
              <a:t>           </a:t>
            </a:r>
            <a:r>
              <a:rPr lang="en-US" dirty="0" smtClean="0"/>
              <a:t>Search -&gt; </a:t>
            </a:r>
            <a:r>
              <a:rPr lang="en-US" dirty="0" smtClean="0"/>
              <a:t>Advanced</a:t>
            </a:r>
            <a:endParaRPr lang="en-US" dirty="0" smtClean="0"/>
          </a:p>
          <a:p>
            <a:r>
              <a:rPr lang="en-US" dirty="0" smtClean="0"/>
              <a:t>APIs enable programs to compute across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Python</a:t>
            </a:r>
            <a:r>
              <a:rPr lang="en-US" dirty="0" smtClean="0"/>
              <a:t>, Java, Perl, Lisp,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655" name="Picture 23" descr="editor-p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84662"/>
            <a:ext cx="1371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3635" name="Text Box 3"/>
          <p:cNvSpPr txBox="1">
            <a:spLocks noChangeArrowheads="1"/>
          </p:cNvSpPr>
          <p:nvPr/>
        </p:nvSpPr>
        <p:spPr bwMode="auto">
          <a:xfrm>
            <a:off x="2408725" y="4732338"/>
            <a:ext cx="263109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Editors</a:t>
            </a:r>
          </a:p>
        </p:txBody>
      </p:sp>
      <p:sp>
        <p:nvSpPr>
          <p:cNvPr id="1733636" name="Rectangle 4"/>
          <p:cNvSpPr>
            <a:spLocks noChangeArrowheads="1"/>
          </p:cNvSpPr>
          <p:nvPr/>
        </p:nvSpPr>
        <p:spPr bwMode="auto">
          <a:xfrm>
            <a:off x="2362200" y="4656138"/>
            <a:ext cx="2743200" cy="9144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37" name="Text Box 5"/>
          <p:cNvSpPr txBox="1">
            <a:spLocks noChangeArrowheads="1"/>
          </p:cNvSpPr>
          <p:nvPr/>
        </p:nvSpPr>
        <p:spPr bwMode="auto">
          <a:xfrm>
            <a:off x="2990850" y="2984500"/>
            <a:ext cx="263109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Database</a:t>
            </a:r>
          </a:p>
        </p:txBody>
      </p:sp>
      <p:sp>
        <p:nvSpPr>
          <p:cNvPr id="1733638" name="Rectangle 6"/>
          <p:cNvSpPr>
            <a:spLocks noChangeArrowheads="1"/>
          </p:cNvSpPr>
          <p:nvPr/>
        </p:nvSpPr>
        <p:spPr bwMode="auto">
          <a:xfrm>
            <a:off x="3048000" y="2984500"/>
            <a:ext cx="2590800" cy="8382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39" name="Text Box 7"/>
          <p:cNvSpPr txBox="1">
            <a:spLocks noChangeArrowheads="1"/>
          </p:cNvSpPr>
          <p:nvPr/>
        </p:nvSpPr>
        <p:spPr bwMode="auto">
          <a:xfrm>
            <a:off x="4752612" y="1341438"/>
            <a:ext cx="17247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PathoLogic</a:t>
            </a:r>
          </a:p>
        </p:txBody>
      </p:sp>
      <p:sp>
        <p:nvSpPr>
          <p:cNvPr id="1733640" name="Rectangle 8"/>
          <p:cNvSpPr>
            <a:spLocks noChangeArrowheads="1"/>
          </p:cNvSpPr>
          <p:nvPr/>
        </p:nvSpPr>
        <p:spPr bwMode="auto">
          <a:xfrm>
            <a:off x="4660900" y="1265238"/>
            <a:ext cx="1981200" cy="6096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1" name="Text Box 9"/>
          <p:cNvSpPr txBox="1">
            <a:spLocks noChangeArrowheads="1"/>
          </p:cNvSpPr>
          <p:nvPr/>
        </p:nvSpPr>
        <p:spPr bwMode="auto">
          <a:xfrm>
            <a:off x="2526197" y="1265238"/>
            <a:ext cx="160081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Annotated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Genome</a:t>
            </a:r>
          </a:p>
        </p:txBody>
      </p:sp>
      <p:sp>
        <p:nvSpPr>
          <p:cNvPr id="1733642" name="Rectangle 10"/>
          <p:cNvSpPr>
            <a:spLocks noChangeArrowheads="1"/>
          </p:cNvSpPr>
          <p:nvPr/>
        </p:nvSpPr>
        <p:spPr bwMode="auto">
          <a:xfrm>
            <a:off x="2451100" y="1189038"/>
            <a:ext cx="1752600" cy="9906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7" name="AutoShape 15"/>
          <p:cNvSpPr>
            <a:spLocks noChangeArrowheads="1"/>
          </p:cNvSpPr>
          <p:nvPr/>
        </p:nvSpPr>
        <p:spPr bwMode="auto">
          <a:xfrm>
            <a:off x="4305300" y="2222500"/>
            <a:ext cx="228600" cy="6096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8" name="Text Box 16"/>
          <p:cNvSpPr txBox="1">
            <a:spLocks noChangeArrowheads="1"/>
          </p:cNvSpPr>
          <p:nvPr/>
        </p:nvSpPr>
        <p:spPr bwMode="auto">
          <a:xfrm>
            <a:off x="6324600" y="2963863"/>
            <a:ext cx="263109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Arial" charset="0"/>
              </a:rPr>
              <a:t>Navigator</a:t>
            </a:r>
          </a:p>
        </p:txBody>
      </p:sp>
      <p:sp>
        <p:nvSpPr>
          <p:cNvPr id="1733649" name="Rectangle 17"/>
          <p:cNvSpPr>
            <a:spLocks noChangeArrowheads="1"/>
          </p:cNvSpPr>
          <p:nvPr/>
        </p:nvSpPr>
        <p:spPr bwMode="auto">
          <a:xfrm>
            <a:off x="6324600" y="2963863"/>
            <a:ext cx="2743200" cy="8382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52" name="Rectangle 20"/>
          <p:cNvSpPr>
            <a:spLocks noChangeArrowheads="1"/>
          </p:cNvSpPr>
          <p:nvPr/>
        </p:nvSpPr>
        <p:spPr bwMode="auto">
          <a:xfrm>
            <a:off x="1414943" y="6108700"/>
            <a:ext cx="620505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None/>
            </a:pPr>
            <a:r>
              <a:rPr lang="en-US" sz="2400" i="1" dirty="0">
                <a:solidFill>
                  <a:srgbClr val="FFFFFF"/>
                </a:solidFill>
              </a:rPr>
              <a:t>Briefings in Bioinformatics</a:t>
            </a:r>
            <a:r>
              <a:rPr lang="en-US" sz="2400" dirty="0">
                <a:solidFill>
                  <a:srgbClr val="FFFFFF"/>
                </a:solidFill>
              </a:rPr>
              <a:t> 11:40-79 2010</a:t>
            </a:r>
          </a:p>
        </p:txBody>
      </p:sp>
      <p:sp>
        <p:nvSpPr>
          <p:cNvPr id="1733653" name="Text Box 21"/>
          <p:cNvSpPr txBox="1">
            <a:spLocks noChangeArrowheads="1"/>
          </p:cNvSpPr>
          <p:nvPr/>
        </p:nvSpPr>
        <p:spPr bwMode="blackWhite">
          <a:xfrm>
            <a:off x="4314825" y="1066800"/>
            <a:ext cx="238125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274320" rIns="0" bIns="91440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1733654" name="AutoShape 22"/>
          <p:cNvSpPr>
            <a:spLocks noChangeArrowheads="1"/>
          </p:cNvSpPr>
          <p:nvPr/>
        </p:nvSpPr>
        <p:spPr bwMode="auto">
          <a:xfrm>
            <a:off x="3810000" y="3975100"/>
            <a:ext cx="228600" cy="6096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33656" name="Picture 24" descr="edtransun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89500"/>
            <a:ext cx="1130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3657" name="AutoShape 25"/>
          <p:cNvSpPr>
            <a:spLocks noChangeArrowheads="1"/>
          </p:cNvSpPr>
          <p:nvPr/>
        </p:nvSpPr>
        <p:spPr bwMode="auto">
          <a:xfrm rot="16200000">
            <a:off x="5905500" y="3098800"/>
            <a:ext cx="152400" cy="533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33658" name="Picture 26" descr="regov-celldi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709737"/>
            <a:ext cx="2362200" cy="1198563"/>
          </a:xfrm>
          <a:prstGeom prst="rect">
            <a:avLst/>
          </a:prstGeom>
          <a:noFill/>
        </p:spPr>
      </p:pic>
      <p:pic>
        <p:nvPicPr>
          <p:cNvPr id="1733659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White">
          <a:xfrm>
            <a:off x="25400" y="1428750"/>
            <a:ext cx="2057400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10515" y="3132435"/>
            <a:ext cx="14542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MetaFlux</a:t>
            </a:r>
            <a:endParaRPr lang="en-US" sz="24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04800" y="3060700"/>
            <a:ext cx="1981200" cy="6096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 rot="5400000">
            <a:off x="2633472" y="3098801"/>
            <a:ext cx="152400" cy="533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33660" name="Picture 28" descr="geno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3873916"/>
            <a:ext cx="1981200" cy="1358486"/>
          </a:xfrm>
          <a:prstGeom prst="rect">
            <a:avLst/>
          </a:prstGeom>
          <a:noFill/>
        </p:spPr>
      </p:pic>
      <p:pic>
        <p:nvPicPr>
          <p:cNvPr id="1733661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White">
          <a:xfrm>
            <a:off x="6019800" y="4044951"/>
            <a:ext cx="1879600" cy="189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455220" y="6261100"/>
            <a:ext cx="631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tx1">
                    <a:lumMod val="50000"/>
                  </a:schemeClr>
                </a:solidFill>
              </a:rPr>
              <a:t>640,000 lines of Lisp code  ~=  1.5M lines of C or Java code</a:t>
            </a: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" name="Picture 28" descr="PathwayTools_IDlg_06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23" y="378686"/>
            <a:ext cx="3135567" cy="6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Tools Software Stack</a:t>
            </a:r>
          </a:p>
        </p:txBody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OS: Windows</a:t>
            </a:r>
            <a:r>
              <a:rPr lang="en-US" sz="2000" dirty="0" smtClean="0"/>
              <a:t>, Mac OS X</a:t>
            </a:r>
            <a:r>
              <a:rPr lang="en-US" sz="2000" dirty="0"/>
              <a:t>, Linux</a:t>
            </a:r>
            <a:endParaRPr lang="en-US" sz="2000" dirty="0" smtClean="0"/>
          </a:p>
          <a:p>
            <a:r>
              <a:rPr lang="en-US" sz="2000" dirty="0" smtClean="0"/>
              <a:t>DB: Ocelot, MySQL</a:t>
            </a:r>
            <a:r>
              <a:rPr lang="en-US" sz="2000" dirty="0" smtClean="0"/>
              <a:t>, SOLR</a:t>
            </a:r>
          </a:p>
          <a:p>
            <a:r>
              <a:rPr lang="en-US" sz="2000" dirty="0" err="1" smtClean="0"/>
              <a:t>Prog</a:t>
            </a:r>
            <a:r>
              <a:rPr lang="en-US" sz="2000" dirty="0" smtClean="0"/>
              <a:t> Lang: Javascript, Common Lisp</a:t>
            </a:r>
            <a:endParaRPr lang="en-US" sz="2000" dirty="0" smtClean="0"/>
          </a:p>
          <a:p>
            <a:r>
              <a:rPr lang="en-US" sz="2000" dirty="0"/>
              <a:t>GUI: </a:t>
            </a:r>
            <a:r>
              <a:rPr lang="en-US" sz="2000" dirty="0" err="1"/>
              <a:t>Ghostscript</a:t>
            </a:r>
            <a:r>
              <a:rPr lang="en-US" sz="2000" dirty="0"/>
              <a:t>, SKIPPY, YUI</a:t>
            </a:r>
          </a:p>
          <a:p>
            <a:r>
              <a:rPr lang="en-US" sz="2000" dirty="0"/>
              <a:t>Solver: SCIP</a:t>
            </a:r>
          </a:p>
          <a:p>
            <a:r>
              <a:rPr lang="en-US" sz="2000" dirty="0" smtClean="0"/>
              <a:t>Bioinformatics: </a:t>
            </a:r>
            <a:r>
              <a:rPr lang="en-US" sz="2000" dirty="0" err="1" smtClean="0"/>
              <a:t>Textpresso</a:t>
            </a:r>
            <a:r>
              <a:rPr lang="en-US" sz="2000" dirty="0" smtClean="0"/>
              <a:t>, MUSCLE, PatMatch, BLAST, </a:t>
            </a:r>
            <a:r>
              <a:rPr lang="en-US" sz="2000" dirty="0" err="1" smtClean="0"/>
              <a:t>libSBML</a:t>
            </a:r>
            <a:r>
              <a:rPr lang="en-US" sz="2000" dirty="0" smtClean="0"/>
              <a:t>, </a:t>
            </a:r>
            <a:r>
              <a:rPr lang="en-US" sz="2000" dirty="0" err="1" smtClean="0"/>
              <a:t>cytoscape.js</a:t>
            </a:r>
            <a:endParaRPr lang="en-US" sz="2000" dirty="0" smtClean="0"/>
          </a:p>
          <a:p>
            <a:r>
              <a:rPr lang="en-US" sz="2000" dirty="0" err="1" smtClean="0"/>
              <a:t>Chemoinformatics</a:t>
            </a:r>
            <a:r>
              <a:rPr lang="en-US" sz="2000" dirty="0" smtClean="0"/>
              <a:t>: Marvin</a:t>
            </a:r>
            <a:r>
              <a:rPr lang="en-US" sz="2000" dirty="0" smtClean="0"/>
              <a:t>, </a:t>
            </a:r>
            <a:r>
              <a:rPr lang="en-US" sz="2000" dirty="0" err="1" smtClean="0"/>
              <a:t>GlycanBuilder</a:t>
            </a:r>
            <a:r>
              <a:rPr lang="en-US" sz="2000" dirty="0" smtClean="0"/>
              <a:t>, </a:t>
            </a:r>
            <a:r>
              <a:rPr lang="en-US" sz="2000" dirty="0" err="1" smtClean="0"/>
              <a:t>InChI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334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00" y="341382"/>
            <a:ext cx="7924800" cy="1143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>
                <a:latin typeface="Arial" charset="0"/>
              </a:rPr>
              <a:t>Genome-scale </a:t>
            </a:r>
            <a:r>
              <a:rPr lang="en-US" dirty="0" smtClean="0">
                <a:latin typeface="Arial" charset="0"/>
              </a:rPr>
              <a:t>Visualizations </a:t>
            </a:r>
            <a:r>
              <a:rPr lang="en-US" dirty="0">
                <a:latin typeface="Arial" charset="0"/>
              </a:rPr>
              <a:t>of </a:t>
            </a:r>
            <a:r>
              <a:rPr lang="en-US" dirty="0" smtClean="0">
                <a:latin typeface="Arial" charset="0"/>
              </a:rPr>
              <a:t>Cellular Networks</a:t>
            </a:r>
            <a:endParaRPr lang="en-US" dirty="0">
              <a:latin typeface="Arial" charset="0"/>
            </a:endParaRP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691" y="1587570"/>
            <a:ext cx="4984109" cy="5076006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 smtClean="0"/>
              <a:t>Generated </a:t>
            </a:r>
            <a:r>
              <a:rPr lang="en-US" dirty="0"/>
              <a:t>automatically from PGDB</a:t>
            </a:r>
          </a:p>
          <a:p>
            <a:pPr marL="0" indent="0"/>
            <a:r>
              <a:rPr lang="en-US" dirty="0"/>
              <a:t>Magnify, interrogate</a:t>
            </a:r>
          </a:p>
          <a:p>
            <a:pPr marL="0" indent="0"/>
            <a:r>
              <a:rPr lang="en-US" dirty="0"/>
              <a:t>P</a:t>
            </a:r>
            <a:r>
              <a:rPr lang="en-US" dirty="0" smtClean="0"/>
              <a:t>aint with high-throughput data</a:t>
            </a:r>
          </a:p>
          <a:p>
            <a:pPr marL="0" indent="0"/>
            <a:endParaRPr lang="en-US" dirty="0"/>
          </a:p>
        </p:txBody>
      </p:sp>
      <p:pic>
        <p:nvPicPr>
          <p:cNvPr id="1461252" name="Picture 4" descr="ecoli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3810000" cy="2647950"/>
          </a:xfrm>
          <a:noFill/>
          <a:ln/>
        </p:spPr>
      </p:pic>
      <p:sp>
        <p:nvSpPr>
          <p:cNvPr id="1461253" name="Rectangle 5"/>
          <p:cNvSpPr>
            <a:spLocks noChangeArrowheads="1"/>
          </p:cNvSpPr>
          <p:nvPr/>
        </p:nvSpPr>
        <p:spPr bwMode="blackWhite">
          <a:xfrm>
            <a:off x="457200" y="990600"/>
            <a:ext cx="8686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l"/>
            </a:pPr>
            <a:endParaRPr lang="en-US" dirty="0">
              <a:solidFill>
                <a:srgbClr val="FFCC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263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 descr="pwy-w-omics-pop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620" y="0"/>
            <a:ext cx="6738938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2744" y="951328"/>
            <a:ext cx="8229600" cy="1143000"/>
          </a:xfrm>
        </p:spPr>
        <p:txBody>
          <a:bodyPr/>
          <a:lstStyle/>
          <a:p>
            <a:r>
              <a:rPr lang="en-US" dirty="0" smtClean="0"/>
              <a:t>Gene Expression Data on</a:t>
            </a:r>
            <a:br>
              <a:rPr lang="en-US" dirty="0" smtClean="0"/>
            </a:br>
            <a:r>
              <a:rPr lang="en-US" dirty="0" smtClean="0"/>
              <a:t>Single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08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62" y="0"/>
            <a:ext cx="67552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95" y="285049"/>
            <a:ext cx="8229600" cy="1143000"/>
          </a:xfrm>
        </p:spPr>
        <p:txBody>
          <a:bodyPr/>
          <a:lstStyle/>
          <a:p>
            <a:r>
              <a:rPr lang="en-US" dirty="0" smtClean="0"/>
              <a:t>Pathway Collage with</a:t>
            </a:r>
            <a:br>
              <a:rPr lang="en-US" dirty="0" smtClean="0"/>
            </a:br>
            <a:r>
              <a:rPr lang="en-US" dirty="0" smtClean="0"/>
              <a:t>Gene </a:t>
            </a:r>
            <a:r>
              <a:rPr lang="en-US" dirty="0" smtClean="0"/>
              <a:t>Expression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E. coli Cellular Overview</a:t>
            </a: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9340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896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BioCyc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Integrates diverse data and knowledge for thousands of genomes</a:t>
            </a:r>
          </a:p>
          <a:p>
            <a:pPr lvl="1"/>
            <a:r>
              <a:rPr lang="en-US" dirty="0" smtClean="0"/>
              <a:t>Curated and computationally generated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Serves a diverse set of use cases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etabolic-flux models for individual organisms and organism communities</a:t>
            </a:r>
          </a:p>
          <a:p>
            <a:endParaRPr lang="en-US" dirty="0" smtClean="0"/>
          </a:p>
          <a:p>
            <a:r>
              <a:rPr lang="en-US" dirty="0" smtClean="0"/>
              <a:t>Extensive domain-specific visualization tools</a:t>
            </a:r>
          </a:p>
          <a:p>
            <a:endParaRPr lang="en-US" dirty="0"/>
          </a:p>
          <a:p>
            <a:r>
              <a:rPr lang="en-US" dirty="0" smtClean="0"/>
              <a:t>Sustainability: New </a:t>
            </a:r>
            <a:r>
              <a:rPr lang="en-US" dirty="0" smtClean="0"/>
              <a:t>subscription model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317" b="6317"/>
          <a:stretch>
            <a:fillRect/>
          </a:stretch>
        </p:blipFill>
        <p:spPr>
          <a:xfrm>
            <a:off x="130999" y="873556"/>
            <a:ext cx="8938301" cy="5093314"/>
          </a:xfrm>
        </p:spPr>
      </p:pic>
    </p:spTree>
    <p:extLst>
      <p:ext uri="{BB962C8B-B14F-4D97-AF65-F5344CB8AC3E}">
        <p14:creationId xmlns:p14="http://schemas.microsoft.com/office/powerpoint/2010/main" val="30695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79" b="479"/>
          <a:stretch>
            <a:fillRect/>
          </a:stretch>
        </p:blipFill>
        <p:spPr>
          <a:xfrm>
            <a:off x="107039" y="969404"/>
            <a:ext cx="8980353" cy="5117277"/>
          </a:xfrm>
        </p:spPr>
      </p:pic>
    </p:spTree>
    <p:extLst>
      <p:ext uri="{BB962C8B-B14F-4D97-AF65-F5344CB8AC3E}">
        <p14:creationId xmlns:p14="http://schemas.microsoft.com/office/powerpoint/2010/main" val="16864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4281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73025"/>
          <a:ext cx="8229600" cy="678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Bitmap Image" r:id="rId4" imgW="7752381" imgH="6392167" progId="">
                  <p:embed/>
                </p:oleObj>
              </mc:Choice>
              <mc:Fallback>
                <p:oleObj name="Bitmap Image" r:id="rId4" imgW="7752381" imgH="63921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3025"/>
                        <a:ext cx="8229600" cy="678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8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38600" y="2068513"/>
          <a:ext cx="381000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Bitmap Image" r:id="rId6" imgW="5971429" imgH="2371429" progId="">
                  <p:embed/>
                </p:oleObj>
              </mc:Choice>
              <mc:Fallback>
                <p:oleObj name="Bitmap Image" r:id="rId6" imgW="5971429" imgH="2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038600" y="2068513"/>
                        <a:ext cx="3810000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821" name="AutoShape 5"/>
          <p:cNvSpPr>
            <a:spLocks noChangeArrowheads="1"/>
          </p:cNvSpPr>
          <p:nvPr/>
        </p:nvSpPr>
        <p:spPr bwMode="blackWhite">
          <a:xfrm rot="-2180033">
            <a:off x="3505200" y="2601913"/>
            <a:ext cx="381000" cy="609600"/>
          </a:xfrm>
          <a:prstGeom prst="curvedRightArrow">
            <a:avLst>
              <a:gd name="adj1" fmla="val 32000"/>
              <a:gd name="adj2" fmla="val 64000"/>
              <a:gd name="adj3" fmla="val 33333"/>
            </a:avLst>
          </a:prstGeom>
          <a:solidFill>
            <a:srgbClr val="FF00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274320" rIns="0" bIns="914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2" name="Rectangle 6"/>
          <p:cNvSpPr>
            <a:spLocks noChangeArrowheads="1"/>
          </p:cNvSpPr>
          <p:nvPr/>
        </p:nvSpPr>
        <p:spPr bwMode="blackWhite">
          <a:xfrm>
            <a:off x="4038600" y="2068513"/>
            <a:ext cx="3810000" cy="14478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lIns="0" tIns="274320" rIns="0" bIns="9144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7804"/>
            <a:ext cx="8457202" cy="883168"/>
          </a:xfrm>
        </p:spPr>
        <p:txBody>
          <a:bodyPr/>
          <a:lstStyle/>
          <a:p>
            <a:r>
              <a:rPr lang="en-US" dirty="0" smtClean="0"/>
              <a:t>Gene Expression Data </a:t>
            </a:r>
            <a:r>
              <a:rPr lang="en-US" dirty="0"/>
              <a:t>on Cellular Overview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White">
          <a:xfrm>
            <a:off x="229025" y="901916"/>
            <a:ext cx="8703444" cy="6527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622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Overview</a:t>
            </a:r>
          </a:p>
        </p:txBody>
      </p:sp>
      <p:pic>
        <p:nvPicPr>
          <p:cNvPr id="52227" name="Picture 3" descr="ge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778668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686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Poster</a:t>
            </a:r>
          </a:p>
        </p:txBody>
      </p:sp>
      <p:graphicFrame>
        <p:nvGraphicFramePr>
          <p:cNvPr id="14448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382713"/>
          <a:ext cx="8839200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Bitmap Image" r:id="rId4" imgW="7411485" imgH="4142857" progId="">
                  <p:embed/>
                </p:oleObj>
              </mc:Choice>
              <mc:Fallback>
                <p:oleObj name="Bitmap Image" r:id="rId4" imgW="7411485" imgH="41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52400" y="1382713"/>
                        <a:ext cx="8839200" cy="494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86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1981200"/>
          <a:ext cx="38100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Bitmap Image" r:id="rId6" imgW="5885714" imgH="2715004" progId="">
                  <p:embed/>
                </p:oleObj>
              </mc:Choice>
              <mc:Fallback>
                <p:oleObj name="Bitmap Image" r:id="rId6" imgW="5885714" imgH="27150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876800" y="1981200"/>
                        <a:ext cx="38100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69" name="Rectangle 5"/>
          <p:cNvSpPr>
            <a:spLocks noChangeArrowheads="1"/>
          </p:cNvSpPr>
          <p:nvPr/>
        </p:nvSpPr>
        <p:spPr bwMode="blackWhite">
          <a:xfrm>
            <a:off x="4876800" y="1981200"/>
            <a:ext cx="3810000" cy="17526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lIns="0" tIns="274320" rIns="0" bIns="914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70" name="AutoShape 6"/>
          <p:cNvSpPr>
            <a:spLocks noChangeArrowheads="1"/>
          </p:cNvSpPr>
          <p:nvPr/>
        </p:nvSpPr>
        <p:spPr bwMode="blackWhite">
          <a:xfrm rot="-2180033">
            <a:off x="4114800" y="2133600"/>
            <a:ext cx="381000" cy="609600"/>
          </a:xfrm>
          <a:prstGeom prst="curvedRightArrow">
            <a:avLst>
              <a:gd name="adj1" fmla="val 32000"/>
              <a:gd name="adj2" fmla="val 64000"/>
              <a:gd name="adj3" fmla="val 33333"/>
            </a:avLst>
          </a:prstGeom>
          <a:solidFill>
            <a:srgbClr val="FF00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274320" rIns="0" bIns="9144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75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26" y="212172"/>
            <a:ext cx="8174962" cy="974637"/>
          </a:xfrm>
        </p:spPr>
        <p:txBody>
          <a:bodyPr/>
          <a:lstStyle/>
          <a:p>
            <a:r>
              <a:rPr lang="en-US" dirty="0"/>
              <a:t>Genome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15400" cy="54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800600"/>
          </a:xfrm>
        </p:spPr>
        <p:txBody>
          <a:bodyPr/>
          <a:lstStyle/>
          <a:p>
            <a:r>
              <a:rPr lang="en-US" dirty="0"/>
              <a:t>Show regulatory relationships among gene groups</a:t>
            </a:r>
          </a:p>
          <a:p>
            <a:endParaRPr lang="en-US" dirty="0"/>
          </a:p>
        </p:txBody>
      </p:sp>
      <p:pic>
        <p:nvPicPr>
          <p:cNvPr id="1477636" name="Picture 4" descr="regov-cell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8534400" cy="43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7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3534" y="274638"/>
            <a:ext cx="8268654" cy="849710"/>
          </a:xfrm>
        </p:spPr>
        <p:txBody>
          <a:bodyPr/>
          <a:lstStyle/>
          <a:p>
            <a:r>
              <a:rPr lang="en-US" dirty="0" smtClean="0"/>
              <a:t>Regulatory </a:t>
            </a:r>
            <a:r>
              <a:rPr lang="en-US" dirty="0"/>
              <a:t>Omics Viewer</a:t>
            </a:r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76878"/>
            <a:ext cx="8458200" cy="58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Modeling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</a:t>
            </a:r>
            <a:r>
              <a:rPr lang="en-US" dirty="0" smtClean="0"/>
              <a:t>steady-state reaction fluxes for the metabolic network</a:t>
            </a:r>
          </a:p>
          <a:p>
            <a:r>
              <a:rPr lang="en-US" dirty="0"/>
              <a:t>Predict growth rates, nutrient uptake rates</a:t>
            </a:r>
          </a:p>
          <a:p>
            <a:endParaRPr lang="en-US" dirty="0" smtClean="0"/>
          </a:p>
          <a:p>
            <a:r>
              <a:rPr lang="en-US" dirty="0" smtClean="0"/>
              <a:t>Remove genes/reactions from model to predict knock-out </a:t>
            </a:r>
            <a:r>
              <a:rPr lang="en-US" dirty="0" smtClean="0"/>
              <a:t>phenotypes</a:t>
            </a:r>
          </a:p>
          <a:p>
            <a:pPr lvl="1"/>
            <a:r>
              <a:rPr lang="en-US" i="1" dirty="0" smtClean="0"/>
              <a:t>E. coli</a:t>
            </a:r>
            <a:r>
              <a:rPr lang="en-US" dirty="0" smtClean="0"/>
              <a:t>:  95.2</a:t>
            </a:r>
            <a:r>
              <a:rPr lang="en-US" dirty="0"/>
              <a:t>% accuracy for 1445 genes</a:t>
            </a:r>
          </a:p>
          <a:p>
            <a:endParaRPr lang="en-US" dirty="0" smtClean="0"/>
          </a:p>
          <a:p>
            <a:r>
              <a:rPr lang="en-US" dirty="0" smtClean="0"/>
              <a:t>Serve </a:t>
            </a:r>
            <a:r>
              <a:rPr lang="en-US" dirty="0"/>
              <a:t>as </a:t>
            </a:r>
            <a:r>
              <a:rPr lang="en-US" dirty="0" smtClean="0"/>
              <a:t>quality </a:t>
            </a:r>
            <a:r>
              <a:rPr lang="en-US" dirty="0"/>
              <a:t>check on </a:t>
            </a:r>
            <a:r>
              <a:rPr lang="en-US" dirty="0" smtClean="0"/>
              <a:t>EcoCyc </a:t>
            </a:r>
            <a:r>
              <a:rPr lang="en-US" dirty="0"/>
              <a:t>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Metabolic engineering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6" y="1003675"/>
            <a:ext cx="10017509" cy="46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1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417"/>
            <a:ext cx="7924800" cy="1143000"/>
          </a:xfrm>
        </p:spPr>
        <p:txBody>
          <a:bodyPr/>
          <a:lstStyle/>
          <a:p>
            <a:r>
              <a:rPr lang="en-US" dirty="0" smtClean="0"/>
              <a:t>Flux-Balance Analysis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40744" y="2800752"/>
            <a:ext cx="5274456" cy="3685855"/>
          </a:xfrm>
          <a:prstGeom prst="roundRect">
            <a:avLst/>
          </a:prstGeom>
          <a:noFill/>
          <a:ln w="635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942" y="3610343"/>
            <a:ext cx="14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Nutrients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18804" y="5977008"/>
            <a:ext cx="139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Biomass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76672" y="3610343"/>
            <a:ext cx="16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Secretions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6745" y="412909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945" y="414820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5145" y="414820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1868" y="414820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2434" y="5748408"/>
            <a:ext cx="38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3545" y="414820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06145" y="4148208"/>
            <a:ext cx="38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1483324" y="4284664"/>
            <a:ext cx="650275" cy="144543"/>
          </a:xfrm>
          <a:prstGeom prst="right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387754" y="4284664"/>
            <a:ext cx="1156045" cy="144543"/>
          </a:xfrm>
          <a:prstGeom prst="right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140924" y="4284664"/>
            <a:ext cx="650275" cy="144543"/>
          </a:xfrm>
          <a:prstGeom prst="right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921724" y="4284664"/>
            <a:ext cx="650275" cy="144543"/>
          </a:xfrm>
          <a:prstGeom prst="right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702524" y="4284664"/>
            <a:ext cx="650275" cy="144543"/>
          </a:xfrm>
          <a:prstGeom prst="right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808494" y="4640532"/>
            <a:ext cx="144506" cy="1084075"/>
          </a:xfrm>
          <a:prstGeom prst="downArrow">
            <a:avLst/>
          </a:prstGeom>
          <a:solidFill>
            <a:srgbClr val="FF5CC8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2733" y="3614808"/>
            <a:ext cx="343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Metabolic Reaction List</a:t>
            </a:r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937587"/>
            <a:ext cx="8077200" cy="4800600"/>
          </a:xfrm>
        </p:spPr>
        <p:txBody>
          <a:bodyPr/>
          <a:lstStyle/>
          <a:p>
            <a:r>
              <a:rPr lang="en-US" sz="2000" dirty="0" smtClean="0"/>
              <a:t>Steady state, constraint-based quantitative models of metabolism</a:t>
            </a:r>
          </a:p>
          <a:p>
            <a:r>
              <a:rPr lang="en-US" sz="2000" i="1" dirty="0" smtClean="0"/>
              <a:t>E. coli </a:t>
            </a:r>
            <a:r>
              <a:rPr lang="en-US" sz="2000" dirty="0" smtClean="0"/>
              <a:t>model derived from EcoCyc (</a:t>
            </a:r>
            <a:r>
              <a:rPr lang="en-US" sz="2000" i="1" dirty="0" smtClean="0"/>
              <a:t>BMC Sys </a:t>
            </a:r>
            <a:r>
              <a:rPr lang="en-US" sz="2000" i="1" dirty="0" err="1" smtClean="0"/>
              <a:t>Biol</a:t>
            </a:r>
            <a:r>
              <a:rPr lang="en-US" sz="2000" i="1" dirty="0" smtClean="0"/>
              <a:t> </a:t>
            </a:r>
            <a:r>
              <a:rPr lang="en-US" sz="2000" dirty="0" smtClean="0"/>
              <a:t>2014 8:79):</a:t>
            </a:r>
          </a:p>
          <a:p>
            <a:pPr lvl="1"/>
            <a:r>
              <a:rPr lang="en-US" dirty="0" smtClean="0"/>
              <a:t>16 nutrients</a:t>
            </a:r>
          </a:p>
          <a:p>
            <a:pPr lvl="1"/>
            <a:r>
              <a:rPr lang="en-US" dirty="0" smtClean="0"/>
              <a:t>108 biomass metabolites</a:t>
            </a:r>
          </a:p>
          <a:p>
            <a:pPr lvl="1"/>
            <a:r>
              <a:rPr lang="en-US" sz="1800" dirty="0" smtClean="0"/>
              <a:t>2286 reactions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64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</a:t>
            </a:r>
            <a:r>
              <a:rPr lang="en-US" i="1" dirty="0" smtClean="0"/>
              <a:t>E. coli </a:t>
            </a:r>
            <a:r>
              <a:rPr lang="en-US" dirty="0" smtClean="0"/>
              <a:t>Fluxes on Metabolic Map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40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FBA Modeling of </a:t>
            </a:r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Dynamic </a:t>
            </a:r>
            <a:r>
              <a:rPr lang="en-US" dirty="0">
                <a:latin typeface="Arial"/>
                <a:cs typeface="Arial"/>
              </a:rPr>
              <a:t>FBA modeling of </a:t>
            </a:r>
            <a:r>
              <a:rPr lang="en-US" i="1" dirty="0">
                <a:latin typeface="Arial"/>
                <a:cs typeface="Arial"/>
              </a:rPr>
              <a:t>E. coli </a:t>
            </a:r>
            <a:r>
              <a:rPr lang="en-US" dirty="0">
                <a:latin typeface="Arial"/>
                <a:cs typeface="Arial"/>
              </a:rPr>
              <a:t>growth under varying nutrient conditions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t=1-20: E. coli grows anaerobically on 10 </a:t>
            </a:r>
            <a:r>
              <a:rPr lang="en-US" sz="1600" dirty="0" err="1">
                <a:latin typeface="Arial"/>
                <a:cs typeface="Arial"/>
              </a:rPr>
              <a:t>mmol</a:t>
            </a:r>
            <a:r>
              <a:rPr lang="en-US" sz="1600" dirty="0">
                <a:latin typeface="Arial"/>
                <a:cs typeface="Arial"/>
              </a:rPr>
              <a:t> glucose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t=21-34: O</a:t>
            </a:r>
            <a:r>
              <a:rPr lang="en-US" sz="1600" baseline="-25000" dirty="0">
                <a:latin typeface="Arial"/>
                <a:cs typeface="Arial"/>
              </a:rPr>
              <a:t>2</a:t>
            </a:r>
            <a:r>
              <a:rPr lang="en-US" sz="1600" dirty="0">
                <a:latin typeface="Arial"/>
                <a:cs typeface="Arial"/>
              </a:rPr>
              <a:t> is added to the simulation; E. coli grows completely aerobically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t=34-35: O</a:t>
            </a:r>
            <a:r>
              <a:rPr lang="en-US" sz="1600" baseline="-25000" dirty="0">
                <a:latin typeface="Arial"/>
                <a:cs typeface="Arial"/>
              </a:rPr>
              <a:t>2 </a:t>
            </a:r>
            <a:r>
              <a:rPr lang="en-US" sz="1600" dirty="0">
                <a:latin typeface="Arial"/>
                <a:cs typeface="Arial"/>
              </a:rPr>
              <a:t>availability becomes limiting; acetate forms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t=36-44: O</a:t>
            </a:r>
            <a:r>
              <a:rPr lang="en-US" sz="1600" baseline="-25000" dirty="0">
                <a:latin typeface="Arial"/>
                <a:cs typeface="Arial"/>
              </a:rPr>
              <a:t>2 </a:t>
            </a:r>
            <a:r>
              <a:rPr lang="en-US" sz="1600" dirty="0">
                <a:latin typeface="Arial"/>
                <a:cs typeface="Arial"/>
              </a:rPr>
              <a:t>is exhausted; anaerobic growth resumes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t=45 onwards: glucose is exhausted, cells begin to die</a:t>
            </a:r>
            <a:endParaRPr lang="en-US" sz="1600" dirty="0"/>
          </a:p>
        </p:txBody>
      </p:sp>
      <p:pic>
        <p:nvPicPr>
          <p:cNvPr id="4" name="Picture 3" descr="eco-dfa-stir-at-21-metabol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0" y="20878800"/>
            <a:ext cx="8128000" cy="6096000"/>
          </a:xfrm>
          <a:prstGeom prst="rect">
            <a:avLst/>
          </a:prstGeom>
        </p:spPr>
      </p:pic>
      <p:pic>
        <p:nvPicPr>
          <p:cNvPr id="6" name="Picture 5" descr="eco-dfa-stir-at-21-metabol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0" y="21031200"/>
            <a:ext cx="8128000" cy="6096000"/>
          </a:xfrm>
          <a:prstGeom prst="rect">
            <a:avLst/>
          </a:prstGeom>
        </p:spPr>
      </p:pic>
      <p:pic>
        <p:nvPicPr>
          <p:cNvPr id="7" name="Picture 6" descr="eco-dfa-stir-at-21-bioma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67175"/>
            <a:ext cx="4254433" cy="3190825"/>
          </a:xfrm>
          <a:prstGeom prst="rect">
            <a:avLst/>
          </a:prstGeom>
        </p:spPr>
      </p:pic>
      <p:pic>
        <p:nvPicPr>
          <p:cNvPr id="8" name="Picture 7" descr="eco-dfa-stir-at-21-metabol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4638"/>
            <a:ext cx="4773612" cy="135096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Dynamic </a:t>
            </a:r>
            <a:r>
              <a:rPr lang="en-US" dirty="0" smtClean="0">
                <a:latin typeface="Arial"/>
                <a:cs typeface="Arial"/>
              </a:rPr>
              <a:t>Grid Modeling </a:t>
            </a:r>
            <a:r>
              <a:rPr lang="en-US" dirty="0">
                <a:latin typeface="Arial"/>
                <a:cs typeface="Arial"/>
              </a:rPr>
              <a:t>of a </a:t>
            </a:r>
            <a:r>
              <a:rPr lang="en-US" dirty="0" smtClean="0">
                <a:latin typeface="Arial"/>
                <a:cs typeface="Arial"/>
              </a:rPr>
              <a:t>Simple Microbial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ommunity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900" y="254000"/>
            <a:ext cx="4254500" cy="3200400"/>
          </a:xfrm>
        </p:spPr>
        <p:txBody>
          <a:bodyPr/>
          <a:lstStyle/>
          <a:p>
            <a:endParaRPr lang="en-US" sz="16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Initially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i="1" dirty="0">
                <a:latin typeface="Arial"/>
                <a:cs typeface="Arial"/>
              </a:rPr>
              <a:t>E. rectale</a:t>
            </a:r>
            <a:r>
              <a:rPr lang="en-US" sz="1600" dirty="0">
                <a:latin typeface="Arial"/>
                <a:cs typeface="Arial"/>
              </a:rPr>
              <a:t> is present throughout the grid; </a:t>
            </a:r>
            <a:r>
              <a:rPr lang="en-US" sz="1600" i="1" dirty="0">
                <a:latin typeface="Arial"/>
                <a:cs typeface="Arial"/>
              </a:rPr>
              <a:t>E. coli</a:t>
            </a:r>
            <a:r>
              <a:rPr lang="en-US" sz="1600" dirty="0">
                <a:latin typeface="Arial"/>
                <a:cs typeface="Arial"/>
              </a:rPr>
              <a:t> is present in </a:t>
            </a:r>
            <a:r>
              <a:rPr lang="en-US" sz="1600" dirty="0" smtClean="0">
                <a:latin typeface="Arial"/>
                <a:cs typeface="Arial"/>
              </a:rPr>
              <a:t>southwest </a:t>
            </a:r>
            <a:r>
              <a:rPr lang="en-US" sz="1600" dirty="0">
                <a:latin typeface="Arial"/>
                <a:cs typeface="Arial"/>
              </a:rPr>
              <a:t>corner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Halfway through </a:t>
            </a:r>
            <a:r>
              <a:rPr lang="en-US" sz="1600" dirty="0" smtClean="0">
                <a:latin typeface="Arial"/>
                <a:cs typeface="Arial"/>
              </a:rPr>
              <a:t>simulation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i="1" dirty="0">
                <a:latin typeface="Arial"/>
                <a:cs typeface="Arial"/>
              </a:rPr>
              <a:t>B. thetaiotamicron</a:t>
            </a:r>
            <a:r>
              <a:rPr lang="en-US" sz="1600" dirty="0">
                <a:latin typeface="Arial"/>
                <a:cs typeface="Arial"/>
              </a:rPr>
              <a:t> is added to the middle of the </a:t>
            </a:r>
            <a:r>
              <a:rPr lang="en-US" sz="1600" dirty="0" smtClean="0">
                <a:latin typeface="Arial"/>
                <a:cs typeface="Arial"/>
              </a:rPr>
              <a:t>lawn</a:t>
            </a:r>
            <a:endParaRPr lang="en-US" sz="16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i="1" dirty="0">
                <a:latin typeface="Arial"/>
                <a:cs typeface="Arial"/>
              </a:rPr>
              <a:t>E. rectale</a:t>
            </a:r>
            <a:r>
              <a:rPr lang="en-US" sz="1600" dirty="0">
                <a:latin typeface="Arial"/>
                <a:cs typeface="Arial"/>
              </a:rPr>
              <a:t> shows higher growth where</a:t>
            </a:r>
            <a:r>
              <a:rPr lang="en-US" sz="1600" i="1" dirty="0">
                <a:latin typeface="Arial"/>
                <a:cs typeface="Arial"/>
              </a:rPr>
              <a:t> E. coli </a:t>
            </a:r>
            <a:r>
              <a:rPr lang="en-US" sz="1600" dirty="0">
                <a:latin typeface="Arial"/>
                <a:cs typeface="Arial"/>
              </a:rPr>
              <a:t>or</a:t>
            </a:r>
            <a:r>
              <a:rPr lang="en-US" sz="1600" i="1" dirty="0">
                <a:latin typeface="Arial"/>
                <a:cs typeface="Arial"/>
              </a:rPr>
              <a:t> B. theta</a:t>
            </a:r>
            <a:r>
              <a:rPr lang="en-US" sz="1600" dirty="0">
                <a:latin typeface="Arial"/>
                <a:cs typeface="Arial"/>
              </a:rPr>
              <a:t> are present because of availability of acetate from </a:t>
            </a:r>
            <a:r>
              <a:rPr lang="en-US" sz="1600" i="1" dirty="0">
                <a:latin typeface="Arial"/>
                <a:cs typeface="Arial"/>
              </a:rPr>
              <a:t>E. coli.  E. rectale</a:t>
            </a:r>
            <a:r>
              <a:rPr lang="en-US" sz="1600" dirty="0">
                <a:latin typeface="Arial"/>
                <a:cs typeface="Arial"/>
              </a:rPr>
              <a:t> produces butyrate where acetate is </a:t>
            </a:r>
            <a:r>
              <a:rPr lang="en-US" sz="1600" dirty="0" smtClean="0">
                <a:latin typeface="Arial"/>
                <a:cs typeface="Arial"/>
              </a:rPr>
              <a:t>present.</a:t>
            </a:r>
            <a:endParaRPr lang="en-US" sz="16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r>
              <a:rPr lang="en-US" sz="1400" dirty="0" err="1" smtClean="0"/>
              <a:t>io</a:t>
            </a:r>
            <a:endParaRPr lang="en-US" sz="1400" dirty="0"/>
          </a:p>
        </p:txBody>
      </p:sp>
      <p:pic>
        <p:nvPicPr>
          <p:cNvPr id="4" name="Picture 3" descr="case-three-ecoli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581400"/>
            <a:ext cx="2438400" cy="1828800"/>
          </a:xfrm>
          <a:prstGeom prst="rect">
            <a:avLst/>
          </a:prstGeom>
        </p:spPr>
      </p:pic>
      <p:pic>
        <p:nvPicPr>
          <p:cNvPr id="5" name="Picture 4" descr="case-three-erec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1841500"/>
            <a:ext cx="2438400" cy="1828800"/>
          </a:xfrm>
          <a:prstGeom prst="rect">
            <a:avLst/>
          </a:prstGeom>
        </p:spPr>
      </p:pic>
      <p:pic>
        <p:nvPicPr>
          <p:cNvPr id="6" name="Picture 5" descr="case-three-erec-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3556000"/>
            <a:ext cx="2438400" cy="1828800"/>
          </a:xfrm>
          <a:prstGeom prst="rect">
            <a:avLst/>
          </a:prstGeom>
        </p:spPr>
      </p:pic>
      <p:pic>
        <p:nvPicPr>
          <p:cNvPr id="7" name="Picture 6" descr="case-three-erec-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5219700"/>
            <a:ext cx="2438400" cy="1828800"/>
          </a:xfrm>
          <a:prstGeom prst="rect">
            <a:avLst/>
          </a:prstGeom>
        </p:spPr>
      </p:pic>
      <p:pic>
        <p:nvPicPr>
          <p:cNvPr id="8" name="Picture 7" descr="case-three-ecoli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841500"/>
            <a:ext cx="2438400" cy="1828800"/>
          </a:xfrm>
          <a:prstGeom prst="rect">
            <a:avLst/>
          </a:prstGeom>
        </p:spPr>
      </p:pic>
      <p:pic>
        <p:nvPicPr>
          <p:cNvPr id="9" name="Picture 8" descr="case-three-ecoli-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5207000"/>
            <a:ext cx="2438400" cy="1828800"/>
          </a:xfrm>
          <a:prstGeom prst="rect">
            <a:avLst/>
          </a:prstGeom>
        </p:spPr>
      </p:pic>
      <p:pic>
        <p:nvPicPr>
          <p:cNvPr id="10" name="Picture 9" descr="case-three-bthe-2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5181600"/>
            <a:ext cx="2438400" cy="1828800"/>
          </a:xfrm>
          <a:prstGeom prst="rect">
            <a:avLst/>
          </a:prstGeom>
        </p:spPr>
      </p:pic>
      <p:pic>
        <p:nvPicPr>
          <p:cNvPr id="11" name="Picture 10" descr="case-three-bthe-1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556000"/>
            <a:ext cx="2438400" cy="1828800"/>
          </a:xfrm>
          <a:prstGeom prst="rect">
            <a:avLst/>
          </a:prstGeom>
        </p:spPr>
      </p:pic>
      <p:pic>
        <p:nvPicPr>
          <p:cNvPr id="12" name="Picture 11" descr="case-three-butyrate-2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0" y="3619500"/>
            <a:ext cx="2438400" cy="1828800"/>
          </a:xfrm>
          <a:prstGeom prst="rect">
            <a:avLst/>
          </a:prstGeom>
        </p:spPr>
      </p:pic>
      <p:pic>
        <p:nvPicPr>
          <p:cNvPr id="13" name="Picture 12" descr="case-three-butyrate-1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0" y="5194300"/>
            <a:ext cx="2438400" cy="1828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6400800"/>
            <a:ext cx="520700" cy="3048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03300" y="5765800"/>
            <a:ext cx="520700" cy="3048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133600" y="3213100"/>
            <a:ext cx="368300" cy="800100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00300" y="33147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BioCyc and Pathway Tools </a:t>
            </a:r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BioCyc.org</a:t>
            </a:r>
            <a:r>
              <a:rPr lang="en-US" dirty="0"/>
              <a:t> Web site and database files available via subscription starting July </a:t>
            </a:r>
            <a:r>
              <a:rPr lang="en-US" dirty="0" smtClean="0"/>
              <a:t>1, 2016</a:t>
            </a:r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252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14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SRI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Suzanne Paley, Ron Caspi,</a:t>
            </a:r>
            <a:r>
              <a:rPr lang="en-US" sz="2000" b="1" dirty="0" smtClean="0"/>
              <a:t> Mario Latendresse, Ingrid </a:t>
            </a:r>
            <a:r>
              <a:rPr lang="en-US" sz="2000" b="1" dirty="0"/>
              <a:t>Keseler, Carol </a:t>
            </a:r>
            <a:r>
              <a:rPr lang="en-US" sz="2000" b="1" dirty="0" smtClean="0"/>
              <a:t>Fulcher, </a:t>
            </a:r>
            <a:r>
              <a:rPr lang="en-US" sz="2000" b="1" dirty="0" smtClean="0"/>
              <a:t>Markus </a:t>
            </a:r>
            <a:r>
              <a:rPr lang="en-US" sz="2000" b="1" dirty="0" smtClean="0"/>
              <a:t>Krummenacker, </a:t>
            </a:r>
            <a:r>
              <a:rPr lang="en-US" sz="2000" b="1" dirty="0" smtClean="0"/>
              <a:t>Richard Billington, Pallavi Kaipa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 marL="0" indent="0">
              <a:lnSpc>
                <a:spcPct val="90000"/>
              </a:lnSpc>
            </a:pPr>
            <a:r>
              <a:rPr lang="en-US" sz="2000" dirty="0" err="1"/>
              <a:t>EcoCyc</a:t>
            </a:r>
            <a:r>
              <a:rPr lang="en-US" sz="2000" dirty="0"/>
              <a:t> Collaborators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Julio </a:t>
            </a:r>
            <a:r>
              <a:rPr lang="en-US" sz="2000" b="1" dirty="0" err="1"/>
              <a:t>Collado</a:t>
            </a:r>
            <a:r>
              <a:rPr lang="en-US" sz="2000" b="1" dirty="0"/>
              <a:t>-Vides, Robert </a:t>
            </a:r>
            <a:r>
              <a:rPr lang="en-US" sz="2000" b="1" dirty="0" err="1"/>
              <a:t>Gunsalus</a:t>
            </a:r>
            <a:r>
              <a:rPr lang="en-US" sz="2000" b="1" dirty="0"/>
              <a:t>, Ian Paulsen</a:t>
            </a:r>
          </a:p>
          <a:p>
            <a:pPr marL="0" indent="0"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</a:pPr>
            <a:r>
              <a:rPr lang="en-US" sz="2000" dirty="0" err="1"/>
              <a:t>MetaCyc</a:t>
            </a:r>
            <a:r>
              <a:rPr lang="en-US" sz="2000" dirty="0"/>
              <a:t> Collaborators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Lukas Mueller, </a:t>
            </a:r>
            <a:r>
              <a:rPr lang="en-US" sz="2000" b="1" dirty="0" err="1"/>
              <a:t>Hartmut</a:t>
            </a:r>
            <a:r>
              <a:rPr lang="en-US" sz="2000" b="1" dirty="0"/>
              <a:t> Foerster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Sue </a:t>
            </a:r>
            <a:r>
              <a:rPr lang="en-US" sz="2000" b="1" dirty="0"/>
              <a:t>Rhee, </a:t>
            </a:r>
            <a:r>
              <a:rPr lang="en-US" sz="2000" b="1" dirty="0" err="1"/>
              <a:t>Peifen</a:t>
            </a:r>
            <a:r>
              <a:rPr lang="en-US" sz="2000" b="1" dirty="0"/>
              <a:t> </a:t>
            </a:r>
            <a:r>
              <a:rPr lang="en-US" sz="2000" b="1" dirty="0" smtClean="0"/>
              <a:t>Zhang</a:t>
            </a:r>
            <a:endParaRPr lang="en-US" sz="2000" b="1" dirty="0"/>
          </a:p>
        </p:txBody>
      </p:sp>
      <p:sp>
        <p:nvSpPr>
          <p:cNvPr id="1475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71900" cy="48006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Funding sources: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NIH </a:t>
            </a:r>
            <a:r>
              <a:rPr lang="en-US" sz="2000" b="1" dirty="0"/>
              <a:t>National Institute of General Medical </a:t>
            </a:r>
            <a:r>
              <a:rPr lang="en-US" sz="2000" b="1" dirty="0" smtClean="0"/>
              <a:t>Sciences</a:t>
            </a:r>
          </a:p>
        </p:txBody>
      </p:sp>
      <p:sp>
        <p:nvSpPr>
          <p:cNvPr id="1475589" name="Rectangle 5"/>
          <p:cNvSpPr>
            <a:spLocks noChangeArrowheads="1"/>
          </p:cNvSpPr>
          <p:nvPr/>
        </p:nvSpPr>
        <p:spPr bwMode="auto">
          <a:xfrm>
            <a:off x="4572000" y="4572000"/>
            <a:ext cx="457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None/>
            </a:pPr>
            <a:r>
              <a:rPr lang="en-US">
                <a:solidFill>
                  <a:schemeClr val="tx2"/>
                </a:solidFill>
              </a:rPr>
              <a:t>http://www.ai.sri.com/pkarp/talks/</a:t>
            </a:r>
          </a:p>
        </p:txBody>
      </p:sp>
      <p:sp>
        <p:nvSpPr>
          <p:cNvPr id="1475590" name="Text Box 6"/>
          <p:cNvSpPr txBox="1">
            <a:spLocks noChangeArrowheads="1"/>
          </p:cNvSpPr>
          <p:nvPr/>
        </p:nvSpPr>
        <p:spPr bwMode="auto">
          <a:xfrm>
            <a:off x="5468938" y="5105400"/>
            <a:ext cx="29733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BioCyc webinars:  </a:t>
            </a:r>
          </a:p>
          <a:p>
            <a:r>
              <a:rPr lang="en-US" b="0">
                <a:solidFill>
                  <a:schemeClr val="tx2"/>
                </a:solidFill>
              </a:rPr>
              <a:t>biocyc.org/webinar.shtml</a:t>
            </a:r>
          </a:p>
        </p:txBody>
      </p:sp>
    </p:spTree>
    <p:extLst>
      <p:ext uri="{BB962C8B-B14F-4D97-AF65-F5344CB8AC3E}">
        <p14:creationId xmlns:p14="http://schemas.microsoft.com/office/powerpoint/2010/main" val="348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498"/>
            <a:ext cx="76962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EcoCyc</a:t>
            </a:r>
            <a:r>
              <a:rPr lang="en-US" dirty="0"/>
              <a:t> Project – </a:t>
            </a:r>
            <a:r>
              <a:rPr lang="en-US" dirty="0" err="1"/>
              <a:t>EcoCyc.org</a:t>
            </a:r>
            <a:endParaRPr lang="en-US" dirty="0"/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FF6600"/>
                </a:solidFill>
              </a:rPr>
              <a:t>E.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FF6600"/>
                </a:solidFill>
              </a:rPr>
              <a:t>co</a:t>
            </a:r>
            <a:r>
              <a:rPr lang="en-US" sz="2000" i="1" dirty="0"/>
              <a:t>li</a:t>
            </a:r>
            <a:r>
              <a:rPr lang="en-US" sz="2000" dirty="0"/>
              <a:t> En</a:t>
            </a:r>
            <a:r>
              <a:rPr lang="en-US" sz="2000" dirty="0">
                <a:solidFill>
                  <a:srgbClr val="FF6600"/>
                </a:solidFill>
              </a:rPr>
              <a:t>cyc</a:t>
            </a:r>
            <a:r>
              <a:rPr lang="en-US" sz="2000" dirty="0"/>
              <a:t>lopedia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Organism-specific database for the best-studied organism on earth: </a:t>
            </a:r>
            <a:r>
              <a:rPr lang="en-US" i="1" dirty="0" smtClean="0"/>
              <a:t>Escherichia</a:t>
            </a:r>
            <a:r>
              <a:rPr lang="en-US" sz="2000" i="1" dirty="0" smtClean="0"/>
              <a:t> coli  </a:t>
            </a:r>
            <a:r>
              <a:rPr lang="en-US" sz="2000" dirty="0" smtClean="0"/>
              <a:t>(first isolated in 1885)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Biologists </a:t>
            </a:r>
            <a:r>
              <a:rPr lang="en-US" sz="2000" dirty="0" smtClean="0"/>
              <a:t>enter information from </a:t>
            </a:r>
            <a:r>
              <a:rPr lang="en-US" sz="2000" i="1" dirty="0" smtClean="0"/>
              <a:t>E. coli </a:t>
            </a:r>
            <a:r>
              <a:rPr lang="en-US" sz="2000" dirty="0" smtClean="0"/>
              <a:t>publications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EcoCyc c</a:t>
            </a:r>
            <a:r>
              <a:rPr lang="en-US" dirty="0" smtClean="0"/>
              <a:t>ontents </a:t>
            </a:r>
            <a:r>
              <a:rPr lang="en-US" dirty="0"/>
              <a:t>derived from 31,000 </a:t>
            </a:r>
            <a:r>
              <a:rPr lang="en-US" dirty="0" smtClean="0"/>
              <a:t>publications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Mini</a:t>
            </a:r>
            <a:r>
              <a:rPr lang="en-US" dirty="0"/>
              <a:t>-review summaries (2,300 pages) and literature citations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Programmers author web query and visualization tools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“Multi-dimensional annotation of the </a:t>
            </a:r>
            <a:r>
              <a:rPr lang="en-US" sz="2000" i="1" dirty="0"/>
              <a:t>E. </a:t>
            </a:r>
            <a:r>
              <a:rPr lang="en-US" sz="2000" i="1" dirty="0" smtClean="0"/>
              <a:t>coli</a:t>
            </a:r>
            <a:r>
              <a:rPr lang="en-US" sz="2000" dirty="0" smtClean="0"/>
              <a:t> </a:t>
            </a:r>
            <a:r>
              <a:rPr lang="en-US" sz="2000" dirty="0"/>
              <a:t>genome”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Describes the molecular parts-list of </a:t>
            </a:r>
            <a:r>
              <a:rPr lang="en-US" i="1" dirty="0" smtClean="0"/>
              <a:t>E. coli </a:t>
            </a:r>
            <a:r>
              <a:rPr lang="en-US" dirty="0" smtClean="0"/>
              <a:t>and the functions of those parts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 </a:t>
            </a:r>
            <a:r>
              <a:rPr lang="en-US" dirty="0" smtClean="0"/>
              <a:t>functions, r</a:t>
            </a:r>
            <a:r>
              <a:rPr lang="en-US" sz="2000" dirty="0" smtClean="0"/>
              <a:t>egulation </a:t>
            </a:r>
            <a:r>
              <a:rPr lang="en-US" sz="2000" dirty="0"/>
              <a:t>of gene </a:t>
            </a:r>
            <a:r>
              <a:rPr lang="en-US" sz="2000" dirty="0" smtClean="0"/>
              <a:t>expression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Metabolic </a:t>
            </a:r>
            <a:r>
              <a:rPr lang="en-US" sz="2000" dirty="0" smtClean="0"/>
              <a:t>model derived from EcoCyc predicts lethality of gene knock-outs with 95% accuracy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727492" name="Rectangle 4"/>
          <p:cNvSpPr>
            <a:spLocks noChangeArrowheads="1"/>
          </p:cNvSpPr>
          <p:nvPr/>
        </p:nvSpPr>
        <p:spPr bwMode="auto">
          <a:xfrm>
            <a:off x="2523119" y="6508737"/>
            <a:ext cx="41389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solidFill>
                  <a:srgbClr val="FF66CC"/>
                </a:solidFill>
              </a:rPr>
              <a:t>Nuc</a:t>
            </a:r>
            <a:r>
              <a:rPr lang="en-US" i="1" dirty="0" smtClean="0">
                <a:solidFill>
                  <a:srgbClr val="FF66CC"/>
                </a:solidFill>
              </a:rPr>
              <a:t>leic</a:t>
            </a:r>
            <a:r>
              <a:rPr lang="en-US" sz="1800" i="1" dirty="0" smtClean="0">
                <a:solidFill>
                  <a:srgbClr val="FF66CC"/>
                </a:solidFill>
              </a:rPr>
              <a:t> </a:t>
            </a:r>
            <a:r>
              <a:rPr lang="en-US" sz="1800" i="1" dirty="0">
                <a:solidFill>
                  <a:srgbClr val="FF66CC"/>
                </a:solidFill>
              </a:rPr>
              <a:t>Acids </a:t>
            </a:r>
            <a:r>
              <a:rPr lang="en-US" sz="1800" i="1" dirty="0" smtClean="0">
                <a:solidFill>
                  <a:srgbClr val="FF66CC"/>
                </a:solidFill>
              </a:rPr>
              <a:t>Research</a:t>
            </a:r>
            <a:r>
              <a:rPr lang="en-US" sz="1800" dirty="0" smtClean="0">
                <a:solidFill>
                  <a:srgbClr val="FF66CC"/>
                </a:solidFill>
              </a:rPr>
              <a:t> 41:D605 2013</a:t>
            </a:r>
            <a:endParaRPr lang="en-US" sz="1800" b="0" dirty="0">
              <a:solidFill>
                <a:srgbClr val="FFFF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06" y="243641"/>
            <a:ext cx="2980484" cy="8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Organism Databases (MODs)</a:t>
            </a:r>
            <a:endParaRPr lang="en-US" dirty="0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Each “complete” genome is incomplete in several respects:</a:t>
            </a:r>
          </a:p>
          <a:p>
            <a:pPr lvl="1"/>
            <a:r>
              <a:rPr lang="en-US" sz="2000" dirty="0"/>
              <a:t>40%-60% of genes have no assigned function</a:t>
            </a:r>
          </a:p>
          <a:p>
            <a:pPr lvl="1"/>
            <a:r>
              <a:rPr lang="en-US" sz="2000" dirty="0" smtClean="0"/>
              <a:t>Roughly 7% of those assigned functions are incorrect</a:t>
            </a:r>
          </a:p>
          <a:p>
            <a:pPr lvl="1"/>
            <a:endParaRPr lang="en-US" sz="2000" dirty="0"/>
          </a:p>
          <a:p>
            <a:r>
              <a:rPr lang="en-US" sz="2000" dirty="0"/>
              <a:t>Need continuous updating of </a:t>
            </a:r>
            <a:r>
              <a:rPr lang="en-US" sz="2000" dirty="0" smtClean="0"/>
              <a:t>these databases </a:t>
            </a:r>
            <a:r>
              <a:rPr lang="en-US" sz="2000" dirty="0" smtClean="0"/>
              <a:t>to incorporate </a:t>
            </a:r>
            <a:r>
              <a:rPr lang="en-US" sz="2000" dirty="0"/>
              <a:t>new experimental </a:t>
            </a:r>
            <a:r>
              <a:rPr lang="en-US" sz="2000" dirty="0" smtClean="0"/>
              <a:t>findings</a:t>
            </a:r>
            <a:endParaRPr lang="en-US" sz="2000" dirty="0"/>
          </a:p>
          <a:p>
            <a:pPr lvl="1"/>
            <a:r>
              <a:rPr lang="en-US" sz="2000" dirty="0"/>
              <a:t>Gene positions, sequence, gene functions, regulatory sites, pathways</a:t>
            </a:r>
          </a:p>
          <a:p>
            <a:endParaRPr lang="en-US" sz="2000" dirty="0"/>
          </a:p>
          <a:p>
            <a:r>
              <a:rPr lang="en-US" sz="2000" dirty="0"/>
              <a:t>MODs are platforms for global analyses of an organism</a:t>
            </a:r>
          </a:p>
          <a:p>
            <a:pPr lvl="1"/>
            <a:r>
              <a:rPr lang="en-US" sz="2000" dirty="0"/>
              <a:t>Interpret omics data in a pathway context</a:t>
            </a:r>
          </a:p>
          <a:p>
            <a:pPr lvl="1"/>
            <a:r>
              <a:rPr lang="en-US" sz="2000" i="1" dirty="0"/>
              <a:t>In </a:t>
            </a:r>
            <a:r>
              <a:rPr lang="en-US" sz="2000" i="1" dirty="0" err="1"/>
              <a:t>silico</a:t>
            </a:r>
            <a:r>
              <a:rPr lang="en-US" sz="2000" dirty="0"/>
              <a:t> prediction of essential genes</a:t>
            </a:r>
          </a:p>
          <a:p>
            <a:pPr lvl="1"/>
            <a:r>
              <a:rPr lang="en-US" sz="2000" dirty="0"/>
              <a:t>Characterize systems properties of metabolic and genetic networks</a:t>
            </a:r>
          </a:p>
        </p:txBody>
      </p:sp>
    </p:spTree>
    <p:extLst>
      <p:ext uri="{BB962C8B-B14F-4D97-AF65-F5344CB8AC3E}">
        <p14:creationId xmlns:p14="http://schemas.microsoft.com/office/powerpoint/2010/main" val="64525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696200" cy="4800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1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358374"/>
            <a:ext cx="7412038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Pathway/Genome </a:t>
            </a:r>
            <a:r>
              <a:rPr lang="en-US" dirty="0" smtClean="0"/>
              <a:t>Database Organization</a:t>
            </a:r>
            <a:endParaRPr lang="en-US" sz="2400" dirty="0"/>
          </a:p>
        </p:txBody>
      </p:sp>
      <p:sp>
        <p:nvSpPr>
          <p:cNvPr id="1519620" name="Rectangle 4"/>
          <p:cNvSpPr>
            <a:spLocks noChangeArrowheads="1"/>
          </p:cNvSpPr>
          <p:nvPr/>
        </p:nvSpPr>
        <p:spPr bwMode="auto">
          <a:xfrm>
            <a:off x="2244238" y="1523999"/>
            <a:ext cx="4521366" cy="443210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21" name="Text Box 5"/>
          <p:cNvSpPr txBox="1">
            <a:spLocks noChangeArrowheads="1"/>
          </p:cNvSpPr>
          <p:nvPr/>
        </p:nvSpPr>
        <p:spPr bwMode="auto">
          <a:xfrm>
            <a:off x="2474143" y="5156844"/>
            <a:ext cx="1550457" cy="5847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Chromosomes</a:t>
            </a:r>
          </a:p>
          <a:p>
            <a:pPr algn="ctr"/>
            <a:r>
              <a:rPr lang="en-US" sz="1600" dirty="0">
                <a:latin typeface="Arial" charset="0"/>
              </a:rPr>
              <a:t>Plasmids</a:t>
            </a:r>
          </a:p>
        </p:txBody>
      </p:sp>
      <p:sp>
        <p:nvSpPr>
          <p:cNvPr id="1519622" name="Text Box 6"/>
          <p:cNvSpPr txBox="1">
            <a:spLocks noChangeArrowheads="1"/>
          </p:cNvSpPr>
          <p:nvPr/>
        </p:nvSpPr>
        <p:spPr bwMode="auto">
          <a:xfrm>
            <a:off x="2782632" y="4411663"/>
            <a:ext cx="789198" cy="3385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Genes</a:t>
            </a:r>
          </a:p>
        </p:txBody>
      </p:sp>
      <p:sp>
        <p:nvSpPr>
          <p:cNvPr id="1519623" name="Text Box 7"/>
          <p:cNvSpPr txBox="1">
            <a:spLocks noChangeArrowheads="1"/>
          </p:cNvSpPr>
          <p:nvPr/>
        </p:nvSpPr>
        <p:spPr bwMode="auto">
          <a:xfrm>
            <a:off x="2763582" y="3429000"/>
            <a:ext cx="937376" cy="5847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Proteins</a:t>
            </a:r>
          </a:p>
          <a:p>
            <a:pPr algn="ctr"/>
            <a:r>
              <a:rPr lang="en-US" sz="1600" dirty="0">
                <a:latin typeface="Arial" charset="0"/>
              </a:rPr>
              <a:t>RNAs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1519624" name="Line 8"/>
          <p:cNvSpPr>
            <a:spLocks noChangeShapeType="1"/>
          </p:cNvSpPr>
          <p:nvPr/>
        </p:nvSpPr>
        <p:spPr bwMode="auto">
          <a:xfrm>
            <a:off x="3251652" y="4028094"/>
            <a:ext cx="0" cy="3810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25" name="Line 9"/>
          <p:cNvSpPr>
            <a:spLocks noChangeShapeType="1"/>
          </p:cNvSpPr>
          <p:nvPr/>
        </p:nvSpPr>
        <p:spPr bwMode="auto">
          <a:xfrm>
            <a:off x="3251652" y="4800600"/>
            <a:ext cx="0" cy="3810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26" name="Text Box 10"/>
          <p:cNvSpPr txBox="1">
            <a:spLocks noChangeArrowheads="1"/>
          </p:cNvSpPr>
          <p:nvPr/>
        </p:nvSpPr>
        <p:spPr bwMode="auto">
          <a:xfrm>
            <a:off x="2706432" y="2590800"/>
            <a:ext cx="1097075" cy="3385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Reactions</a:t>
            </a:r>
            <a:endParaRPr lang="en-US" sz="1600" b="0">
              <a:latin typeface="Arial" charset="0"/>
            </a:endParaRPr>
          </a:p>
        </p:txBody>
      </p:sp>
      <p:sp>
        <p:nvSpPr>
          <p:cNvPr id="1519627" name="Text Box 11"/>
          <p:cNvSpPr txBox="1">
            <a:spLocks noChangeArrowheads="1"/>
          </p:cNvSpPr>
          <p:nvPr/>
        </p:nvSpPr>
        <p:spPr bwMode="auto">
          <a:xfrm>
            <a:off x="2706432" y="1752600"/>
            <a:ext cx="1074232" cy="3385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Pathways</a:t>
            </a:r>
            <a:endParaRPr lang="en-US" sz="1600" b="0">
              <a:latin typeface="Arial" charset="0"/>
            </a:endParaRPr>
          </a:p>
        </p:txBody>
      </p:sp>
      <p:sp>
        <p:nvSpPr>
          <p:cNvPr id="1519628" name="Text Box 12"/>
          <p:cNvSpPr txBox="1">
            <a:spLocks noChangeArrowheads="1"/>
          </p:cNvSpPr>
          <p:nvPr/>
        </p:nvSpPr>
        <p:spPr bwMode="auto">
          <a:xfrm>
            <a:off x="4198024" y="2590800"/>
            <a:ext cx="1291038" cy="3385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Compounds</a:t>
            </a:r>
          </a:p>
        </p:txBody>
      </p:sp>
      <p:sp>
        <p:nvSpPr>
          <p:cNvPr id="1519629" name="Line 13"/>
          <p:cNvSpPr>
            <a:spLocks noChangeShapeType="1"/>
          </p:cNvSpPr>
          <p:nvPr/>
        </p:nvSpPr>
        <p:spPr bwMode="auto">
          <a:xfrm>
            <a:off x="3251652" y="2133600"/>
            <a:ext cx="0" cy="3810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30" name="Line 14"/>
          <p:cNvSpPr>
            <a:spLocks noChangeShapeType="1"/>
          </p:cNvSpPr>
          <p:nvPr/>
        </p:nvSpPr>
        <p:spPr bwMode="auto">
          <a:xfrm>
            <a:off x="3795564" y="2776047"/>
            <a:ext cx="381000" cy="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31" name="Rectangle 15"/>
          <p:cNvSpPr>
            <a:spLocks noChangeArrowheads="1"/>
          </p:cNvSpPr>
          <p:nvPr/>
        </p:nvSpPr>
        <p:spPr bwMode="auto">
          <a:xfrm>
            <a:off x="4266305" y="607454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Arial" charset="0"/>
              </a:rPr>
              <a:t>CELL</a:t>
            </a:r>
          </a:p>
        </p:txBody>
      </p:sp>
      <p:sp>
        <p:nvSpPr>
          <p:cNvPr id="1519632" name="Text Box 16"/>
          <p:cNvSpPr txBox="1">
            <a:spLocks noChangeArrowheads="1"/>
          </p:cNvSpPr>
          <p:nvPr/>
        </p:nvSpPr>
        <p:spPr bwMode="auto">
          <a:xfrm>
            <a:off x="4256922" y="4125749"/>
            <a:ext cx="2294619" cy="1323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charset="0"/>
              </a:rPr>
              <a:t>Regulation</a:t>
            </a:r>
          </a:p>
          <a:p>
            <a:r>
              <a:rPr lang="en-US" sz="1600" b="0" dirty="0">
                <a:latin typeface="Arial" charset="0"/>
              </a:rPr>
              <a:t>Operons</a:t>
            </a:r>
          </a:p>
          <a:p>
            <a:r>
              <a:rPr lang="en-US" sz="1600" b="0" dirty="0">
                <a:latin typeface="Arial" charset="0"/>
              </a:rPr>
              <a:t>Promoters</a:t>
            </a:r>
          </a:p>
          <a:p>
            <a:r>
              <a:rPr lang="en-US" sz="1600" b="0" dirty="0">
                <a:latin typeface="Arial" charset="0"/>
              </a:rPr>
              <a:t>DNA Binding Sites</a:t>
            </a:r>
          </a:p>
          <a:p>
            <a:r>
              <a:rPr lang="en-US" sz="1600" b="0" dirty="0">
                <a:latin typeface="Arial" charset="0"/>
              </a:rPr>
              <a:t>Regulatory Interactions</a:t>
            </a:r>
          </a:p>
        </p:txBody>
      </p:sp>
      <p:sp>
        <p:nvSpPr>
          <p:cNvPr id="1519633" name="Line 17"/>
          <p:cNvSpPr>
            <a:spLocks noChangeShapeType="1"/>
          </p:cNvSpPr>
          <p:nvPr/>
        </p:nvSpPr>
        <p:spPr bwMode="auto">
          <a:xfrm>
            <a:off x="3817896" y="4594784"/>
            <a:ext cx="381000" cy="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34" name="Line 18"/>
          <p:cNvSpPr>
            <a:spLocks noChangeShapeType="1"/>
          </p:cNvSpPr>
          <p:nvPr/>
        </p:nvSpPr>
        <p:spPr bwMode="auto">
          <a:xfrm>
            <a:off x="3251652" y="2971800"/>
            <a:ext cx="0" cy="3810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35" name="Line 19"/>
          <p:cNvSpPr>
            <a:spLocks noChangeShapeType="1"/>
          </p:cNvSpPr>
          <p:nvPr/>
        </p:nvSpPr>
        <p:spPr bwMode="auto">
          <a:xfrm>
            <a:off x="3773232" y="3581400"/>
            <a:ext cx="30480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9636" name="Text Box 20"/>
          <p:cNvSpPr txBox="1">
            <a:spLocks noChangeArrowheads="1"/>
          </p:cNvSpPr>
          <p:nvPr/>
        </p:nvSpPr>
        <p:spPr bwMode="auto">
          <a:xfrm>
            <a:off x="4229997" y="3517036"/>
            <a:ext cx="1975521" cy="3385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Sequence Features</a:t>
            </a:r>
          </a:p>
        </p:txBody>
      </p:sp>
      <p:sp>
        <p:nvSpPr>
          <p:cNvPr id="1519637" name="Line 21"/>
          <p:cNvSpPr>
            <a:spLocks noChangeShapeType="1"/>
          </p:cNvSpPr>
          <p:nvPr/>
        </p:nvSpPr>
        <p:spPr bwMode="auto">
          <a:xfrm>
            <a:off x="3772796" y="3713231"/>
            <a:ext cx="381000" cy="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8476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61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BioCyc Collection of</a:t>
            </a:r>
            <a:r>
              <a:rPr lang="en-US" dirty="0" smtClean="0"/>
              <a:t> 7,600</a:t>
            </a:r>
            <a:br>
              <a:rPr lang="en-US" dirty="0" smtClean="0"/>
            </a:br>
            <a:r>
              <a:rPr lang="en-US" dirty="0" smtClean="0"/>
              <a:t>Pathway</a:t>
            </a:r>
            <a:r>
              <a:rPr lang="en-US" dirty="0"/>
              <a:t>/Genome Databases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51816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sz="1800" dirty="0"/>
              <a:t>Pathway/Genome Database (PGDB) –  combines information about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Pathways, reactions, substrates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Enzymes, transporters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Genes, </a:t>
            </a:r>
            <a:r>
              <a:rPr lang="en-US" sz="1800" dirty="0" err="1"/>
              <a:t>replicons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Transcription factors/sites, promoters, </a:t>
            </a:r>
            <a:r>
              <a:rPr lang="en-US" sz="1800" dirty="0" err="1"/>
              <a:t>operons</a:t>
            </a:r>
            <a:endParaRPr lang="en-US" sz="1800" dirty="0"/>
          </a:p>
          <a:p>
            <a:pPr marL="0" indent="0"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</a:pPr>
            <a:r>
              <a:rPr lang="en-US" sz="1800" dirty="0"/>
              <a:t>Tier 1: </a:t>
            </a:r>
            <a:r>
              <a:rPr lang="en-US" sz="1800" dirty="0" smtClean="0"/>
              <a:t>Highly curated </a:t>
            </a:r>
            <a:r>
              <a:rPr lang="en-US" sz="1800" dirty="0"/>
              <a:t>PGDBs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MetaCyc,  HumanCyc,  </a:t>
            </a:r>
            <a:r>
              <a:rPr lang="en-US" sz="1800" dirty="0" err="1" smtClean="0"/>
              <a:t>YeastCyc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/>
              <a:t>EcoCyc  --  </a:t>
            </a:r>
            <a:r>
              <a:rPr lang="en-US" sz="1800" i="1" dirty="0"/>
              <a:t>Escherichia coli </a:t>
            </a:r>
            <a:r>
              <a:rPr lang="en-US" sz="1800" dirty="0"/>
              <a:t>K-</a:t>
            </a:r>
            <a:r>
              <a:rPr lang="en-US" sz="1800" dirty="0" smtClean="0"/>
              <a:t>12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AraCyc</a:t>
            </a:r>
            <a:r>
              <a:rPr lang="en-US" sz="1800" dirty="0" smtClean="0"/>
              <a:t> – </a:t>
            </a:r>
            <a:r>
              <a:rPr lang="en-US" sz="1800" i="1" dirty="0" smtClean="0"/>
              <a:t>Arabidopsis thaliana</a:t>
            </a:r>
          </a:p>
          <a:p>
            <a:pPr marL="0" indent="0"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</a:pPr>
            <a:r>
              <a:rPr lang="en-US" sz="1800" dirty="0"/>
              <a:t>Tier 2: </a:t>
            </a:r>
            <a:r>
              <a:rPr lang="en-US" sz="1800" dirty="0" smtClean="0"/>
              <a:t>Moderately curated  </a:t>
            </a:r>
            <a:r>
              <a:rPr lang="en-US" sz="1800" dirty="0"/>
              <a:t>-- </a:t>
            </a:r>
            <a:r>
              <a:rPr lang="en-US" sz="1800" dirty="0" smtClean="0"/>
              <a:t> 34 PGDBs</a:t>
            </a:r>
          </a:p>
          <a:p>
            <a:pPr lvl="1">
              <a:lnSpc>
                <a:spcPct val="80000"/>
              </a:lnSpc>
            </a:pPr>
            <a:r>
              <a:rPr lang="en-US" sz="1800" i="1" dirty="0" smtClean="0"/>
              <a:t>Bacillus </a:t>
            </a:r>
            <a:r>
              <a:rPr lang="en-US" sz="1800" i="1" dirty="0" err="1" smtClean="0"/>
              <a:t>subtilis</a:t>
            </a:r>
            <a:r>
              <a:rPr lang="en-US" sz="1800" i="1" dirty="0" smtClean="0"/>
              <a:t>, Mycobacterium </a:t>
            </a:r>
            <a:r>
              <a:rPr lang="en-US" sz="1800" i="1" dirty="0"/>
              <a:t>tuberculosis</a:t>
            </a:r>
          </a:p>
          <a:p>
            <a:pPr marL="0" indent="0"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</a:pPr>
            <a:r>
              <a:rPr lang="en-US" sz="1800" dirty="0"/>
              <a:t>Tier 3: Computationally-derived DBs, No Curation  -- </a:t>
            </a:r>
            <a:r>
              <a:rPr lang="en-US" sz="1800" dirty="0" smtClean="0"/>
              <a:t> ~7,600 PGDBs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620998" name="Picture 6" descr="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57350"/>
            <a:ext cx="4419600" cy="33147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8143" y="5038537"/>
            <a:ext cx="4140801" cy="164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27063" indent="-1666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798513" indent="-1714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971550" indent="-17303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</a:pPr>
            <a:endParaRPr lang="en-US" sz="1800" dirty="0" smtClean="0"/>
          </a:p>
          <a:p>
            <a:pPr marL="0" indent="0">
              <a:lnSpc>
                <a:spcPct val="80000"/>
              </a:lnSpc>
            </a:pPr>
            <a:r>
              <a:rPr lang="en-US" dirty="0" smtClean="0"/>
              <a:t>Curated information derived from 66,000 publications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808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BioCyc Databases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07" y="2057322"/>
            <a:ext cx="143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NIH RefSeq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2302" y="3519250"/>
            <a:ext cx="143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PGDB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6954" y="194102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 metabolic reactions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247" y="2249190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 transport reactions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189" y="292877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 pathway hole fillers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205" y="2589930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 metabolic pathways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620" y="1951545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Predict operons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205" y="5686473"/>
            <a:ext cx="35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rotein </a:t>
            </a:r>
            <a:r>
              <a:rPr lang="en-US" dirty="0" smtClean="0">
                <a:solidFill>
                  <a:srgbClr val="000090"/>
                </a:solidFill>
              </a:rPr>
              <a:t>features </a:t>
            </a:r>
            <a:r>
              <a:rPr lang="en-US" sz="1600" dirty="0" smtClean="0">
                <a:solidFill>
                  <a:srgbClr val="000090"/>
                </a:solidFill>
              </a:rPr>
              <a:t> [</a:t>
            </a:r>
            <a:r>
              <a:rPr lang="en-US" sz="1600" dirty="0" err="1" smtClean="0">
                <a:solidFill>
                  <a:srgbClr val="000090"/>
                </a:solidFill>
              </a:rPr>
              <a:t>uniprot</a:t>
            </a:r>
            <a:r>
              <a:rPr lang="en-US" sz="1600" dirty="0" smtClean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6865" y="2576489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Compute </a:t>
            </a:r>
            <a:r>
              <a:rPr lang="en-US" dirty="0" err="1" smtClean="0">
                <a:solidFill>
                  <a:srgbClr val="000090"/>
                </a:solidFill>
              </a:rPr>
              <a:t>Pfam</a:t>
            </a:r>
            <a:r>
              <a:rPr lang="en-US" dirty="0" smtClean="0">
                <a:solidFill>
                  <a:srgbClr val="000090"/>
                </a:solidFill>
              </a:rPr>
              <a:t> domains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7874" y="2237642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Compute orthologs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6494" y="535960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GO </a:t>
            </a:r>
            <a:r>
              <a:rPr lang="en-US" dirty="0" smtClean="0">
                <a:solidFill>
                  <a:srgbClr val="000090"/>
                </a:solidFill>
              </a:rPr>
              <a:t>terms  </a:t>
            </a:r>
            <a:r>
              <a:rPr lang="en-US" sz="1600" dirty="0" smtClean="0">
                <a:solidFill>
                  <a:srgbClr val="000090"/>
                </a:solidFill>
              </a:rPr>
              <a:t> [</a:t>
            </a:r>
            <a:r>
              <a:rPr lang="en-US" sz="1600" dirty="0" err="1" smtClean="0">
                <a:solidFill>
                  <a:srgbClr val="000090"/>
                </a:solidFill>
              </a:rPr>
              <a:t>uniprot</a:t>
            </a:r>
            <a:r>
              <a:rPr lang="en-US" sz="1600" dirty="0" smtClean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96" y="4745180"/>
            <a:ext cx="319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ubcellular </a:t>
            </a:r>
            <a:r>
              <a:rPr lang="en-US" dirty="0" smtClean="0">
                <a:solidFill>
                  <a:srgbClr val="000090"/>
                </a:solidFill>
              </a:rPr>
              <a:t>locations </a:t>
            </a:r>
            <a:r>
              <a:rPr lang="en-US" sz="1600" dirty="0" smtClean="0">
                <a:solidFill>
                  <a:srgbClr val="000090"/>
                </a:solidFill>
              </a:rPr>
              <a:t>[</a:t>
            </a:r>
            <a:r>
              <a:rPr lang="en-US" sz="1600" dirty="0" err="1" smtClean="0">
                <a:solidFill>
                  <a:srgbClr val="000090"/>
                </a:solidFill>
              </a:rPr>
              <a:t>psortdb</a:t>
            </a:r>
            <a:r>
              <a:rPr lang="en-US" sz="1600" dirty="0" smtClean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5057" y="4154714"/>
            <a:ext cx="2983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R</a:t>
            </a:r>
            <a:r>
              <a:rPr lang="en-US" dirty="0" smtClean="0">
                <a:solidFill>
                  <a:srgbClr val="000090"/>
                </a:solidFill>
              </a:rPr>
              <a:t>egulatory </a:t>
            </a:r>
            <a:r>
              <a:rPr lang="en-US" dirty="0" smtClean="0">
                <a:solidFill>
                  <a:srgbClr val="000090"/>
                </a:solidFill>
              </a:rPr>
              <a:t>data  </a:t>
            </a:r>
            <a:r>
              <a:rPr lang="en-US" sz="1600" dirty="0" smtClean="0">
                <a:solidFill>
                  <a:srgbClr val="000090"/>
                </a:solidFill>
              </a:rPr>
              <a:t>[</a:t>
            </a:r>
            <a:r>
              <a:rPr lang="en-US" sz="1600" dirty="0" err="1" smtClean="0">
                <a:solidFill>
                  <a:srgbClr val="000090"/>
                </a:solidFill>
              </a:rPr>
              <a:t>regtransbase</a:t>
            </a:r>
            <a:r>
              <a:rPr lang="en-US" sz="1600" dirty="0" smtClean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1762" y="4127383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atabase </a:t>
            </a:r>
            <a:r>
              <a:rPr lang="en-US" dirty="0" smtClean="0">
                <a:solidFill>
                  <a:srgbClr val="000090"/>
                </a:solidFill>
              </a:rPr>
              <a:t>links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0790" y="4519416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Organism p</a:t>
            </a:r>
            <a:r>
              <a:rPr lang="en-US" dirty="0" smtClean="0">
                <a:solidFill>
                  <a:srgbClr val="000090"/>
                </a:solidFill>
              </a:rPr>
              <a:t>henotype </a:t>
            </a:r>
            <a:r>
              <a:rPr lang="en-US" dirty="0" smtClean="0">
                <a:solidFill>
                  <a:srgbClr val="000090"/>
                </a:solidFill>
              </a:rPr>
              <a:t>data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9818" y="4875504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Gene e</a:t>
            </a:r>
            <a:r>
              <a:rPr lang="en-US" dirty="0" smtClean="0">
                <a:solidFill>
                  <a:srgbClr val="000090"/>
                </a:solidFill>
              </a:rPr>
              <a:t>ssentiality </a:t>
            </a:r>
            <a:r>
              <a:rPr lang="en-US" dirty="0" smtClean="0">
                <a:solidFill>
                  <a:srgbClr val="000090"/>
                </a:solidFill>
              </a:rPr>
              <a:t>data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2808" y="5219611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henotype microarray data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13681" y="3690350"/>
            <a:ext cx="6876719" cy="35945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76757" y="2300478"/>
            <a:ext cx="1" cy="127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89061" y="2608640"/>
            <a:ext cx="3343" cy="96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08050" y="2964728"/>
            <a:ext cx="5292" cy="605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23696" y="3318919"/>
            <a:ext cx="1" cy="25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91478" y="2309098"/>
            <a:ext cx="1" cy="127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03782" y="2617260"/>
            <a:ext cx="3343" cy="96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22771" y="2973348"/>
            <a:ext cx="5292" cy="605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73412" y="3878695"/>
            <a:ext cx="3345" cy="180061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180423" y="3887307"/>
            <a:ext cx="5294" cy="14684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08050" y="3895917"/>
            <a:ext cx="1949" cy="88476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44313" y="3890677"/>
            <a:ext cx="1" cy="2516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00113" y="3875334"/>
            <a:ext cx="1" cy="127005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12417" y="3883946"/>
            <a:ext cx="3343" cy="9618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031406" y="3892556"/>
            <a:ext cx="5292" cy="60580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71014" y="3887316"/>
            <a:ext cx="1" cy="2516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31123" y="2845681"/>
            <a:ext cx="5292" cy="605805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10903" y="3206067"/>
            <a:ext cx="143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Curation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934384" y="6269114"/>
            <a:ext cx="243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Data Import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2194" y="1319454"/>
            <a:ext cx="316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Computational Inferences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Curation?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00600"/>
          </a:xfrm>
        </p:spPr>
        <p:txBody>
          <a:bodyPr/>
          <a:lstStyle/>
          <a:p>
            <a:pPr marL="457200" indent="-457200"/>
            <a:r>
              <a:rPr lang="en-US" dirty="0"/>
              <a:t>Ongoing</a:t>
            </a:r>
            <a:r>
              <a:rPr lang="en-US" dirty="0" smtClean="0"/>
              <a:t> manual updating </a:t>
            </a:r>
            <a:r>
              <a:rPr lang="en-US" dirty="0"/>
              <a:t>and refinement of a PGDB</a:t>
            </a:r>
          </a:p>
          <a:p>
            <a:pPr marL="457200" indent="-457200"/>
            <a:r>
              <a:rPr lang="en-US" dirty="0" smtClean="0"/>
              <a:t>Incorporating </a:t>
            </a:r>
            <a:r>
              <a:rPr lang="en-US" dirty="0"/>
              <a:t>information from experimental literature</a:t>
            </a:r>
          </a:p>
          <a:p>
            <a:pPr marL="457200" indent="-457200"/>
            <a:r>
              <a:rPr lang="en-US" dirty="0"/>
              <a:t>Authoring of </a:t>
            </a:r>
            <a:r>
              <a:rPr lang="en-US" dirty="0" smtClean="0"/>
              <a:t>mini-reviews and </a:t>
            </a:r>
            <a:r>
              <a:rPr lang="en-US" dirty="0"/>
              <a:t>citations</a:t>
            </a:r>
          </a:p>
          <a:p>
            <a:pPr marL="457200" indent="-457200"/>
            <a:r>
              <a:rPr lang="en-US" dirty="0"/>
              <a:t>Updating database fields</a:t>
            </a:r>
          </a:p>
          <a:p>
            <a:pPr marL="687387" lvl="1" indent="-457200"/>
            <a:r>
              <a:rPr lang="en-US" dirty="0"/>
              <a:t>Gene positions, names, synonyms</a:t>
            </a:r>
          </a:p>
          <a:p>
            <a:pPr marL="687387" lvl="1" indent="-457200"/>
            <a:r>
              <a:rPr lang="en-US" dirty="0"/>
              <a:t>Protein functions, activators, inhibitors</a:t>
            </a:r>
          </a:p>
          <a:p>
            <a:pPr marL="457200" indent="-457200"/>
            <a:r>
              <a:rPr lang="en-US" dirty="0"/>
              <a:t>Addition of new </a:t>
            </a:r>
            <a:r>
              <a:rPr lang="en-US" dirty="0" smtClean="0"/>
              <a:t>reactions and chemical compounds</a:t>
            </a:r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51048</TotalTime>
  <Words>1363</Words>
  <Application>Microsoft Macintosh PowerPoint</Application>
  <PresentationFormat>On-screen Show (4:3)</PresentationFormat>
  <Paragraphs>290</Paragraphs>
  <Slides>35</Slides>
  <Notes>27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Bitmap Image</vt:lpstr>
      <vt:lpstr>PowerPoint Presentation</vt:lpstr>
      <vt:lpstr>BioCyc Overview</vt:lpstr>
      <vt:lpstr>PowerPoint Presentation</vt:lpstr>
      <vt:lpstr>EcoCyc Project – EcoCyc.org</vt:lpstr>
      <vt:lpstr>Model Organism Databases (MODs)</vt:lpstr>
      <vt:lpstr>Pathway/Genome Database Organization</vt:lpstr>
      <vt:lpstr>BioCyc Collection of 7,600 Pathway/Genome Databases</vt:lpstr>
      <vt:lpstr>Creation of BioCyc Databases</vt:lpstr>
      <vt:lpstr>What is Curation?</vt:lpstr>
      <vt:lpstr>BioCyc Accelerates Science</vt:lpstr>
      <vt:lpstr>BioCyc Databases Serve Multiple Use Cases</vt:lpstr>
      <vt:lpstr>Perspective 1: EcoCyc as Online Encyclopedia</vt:lpstr>
      <vt:lpstr>Perspective 2: EcoCyc as Queryable Database</vt:lpstr>
      <vt:lpstr>PowerPoint Presentation</vt:lpstr>
      <vt:lpstr>Pathway Tools Software Stack</vt:lpstr>
      <vt:lpstr>Genome-scale Visualizations of Cellular Networks</vt:lpstr>
      <vt:lpstr>Gene Expression Data on Single Pathway</vt:lpstr>
      <vt:lpstr>Pathway Collage with Gene Expression Data</vt:lpstr>
      <vt:lpstr>E. coli Cellular Overview</vt:lpstr>
      <vt:lpstr>PowerPoint Presentation</vt:lpstr>
      <vt:lpstr>PowerPoint Presentation</vt:lpstr>
      <vt:lpstr>PowerPoint Presentation</vt:lpstr>
      <vt:lpstr>Gene Expression Data on Cellular Overview</vt:lpstr>
      <vt:lpstr>Genome Overview</vt:lpstr>
      <vt:lpstr>Genome Poster</vt:lpstr>
      <vt:lpstr>Genome Overview</vt:lpstr>
      <vt:lpstr>Regulatory Overview</vt:lpstr>
      <vt:lpstr>Regulatory Omics Viewer</vt:lpstr>
      <vt:lpstr>Metabolic Modeling Applications</vt:lpstr>
      <vt:lpstr>Flux-Balance Analysis</vt:lpstr>
      <vt:lpstr>Painting E. coli Fluxes on Metabolic Map</vt:lpstr>
      <vt:lpstr>Dynamic FBA Modeling of E. coli</vt:lpstr>
      <vt:lpstr>Dynamic Grid Modeling of a Simple Microbial Community </vt:lpstr>
      <vt:lpstr>BioCyc and Pathway Tools Availability</vt:lpstr>
      <vt:lpstr>Acknowledgements</vt:lpstr>
    </vt:vector>
  </TitlesOfParts>
  <Company>SRI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Karp</cp:lastModifiedBy>
  <cp:revision>1052</cp:revision>
  <cp:lastPrinted>2010-12-10T21:21:47Z</cp:lastPrinted>
  <dcterms:created xsi:type="dcterms:W3CDTF">2010-12-20T17:54:08Z</dcterms:created>
  <dcterms:modified xsi:type="dcterms:W3CDTF">2016-09-22T16:46:37Z</dcterms:modified>
</cp:coreProperties>
</file>