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4.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3"/>
    <p:sldMasterId id="2147486677" r:id="rId4"/>
    <p:sldMasterId id="2147493048" r:id="rId5"/>
    <p:sldMasterId id="2147486693" r:id="rId6"/>
    <p:sldMasterId id="2147486968" r:id="rId7"/>
    <p:sldMasterId id="2147486981" r:id="rId8"/>
    <p:sldMasterId id="2147486996" r:id="rId9"/>
    <p:sldMasterId id="2147487011" r:id="rId10"/>
    <p:sldMasterId id="2147493084" r:id="rId11"/>
    <p:sldMasterId id="2147493107" r:id="rId12"/>
    <p:sldMasterId id="2147493146" r:id="rId13"/>
    <p:sldMasterId id="2147493179" r:id="rId14"/>
    <p:sldMasterId id="2147493218" r:id="rId15"/>
    <p:sldMasterId id="2147493233" r:id="rId16"/>
    <p:sldMasterId id="2147493245" r:id="rId17"/>
  </p:sldMasterIdLst>
  <p:notesMasterIdLst>
    <p:notesMasterId r:id="rId41"/>
  </p:notesMasterIdLst>
  <p:handoutMasterIdLst>
    <p:handoutMasterId r:id="rId42"/>
  </p:handoutMasterIdLst>
  <p:sldIdLst>
    <p:sldId id="283" r:id="rId18"/>
    <p:sldId id="385" r:id="rId19"/>
    <p:sldId id="461" r:id="rId20"/>
    <p:sldId id="472" r:id="rId21"/>
    <p:sldId id="481" r:id="rId22"/>
    <p:sldId id="480" r:id="rId23"/>
    <p:sldId id="482" r:id="rId24"/>
    <p:sldId id="477" r:id="rId25"/>
    <p:sldId id="478" r:id="rId26"/>
    <p:sldId id="483" r:id="rId27"/>
    <p:sldId id="484" r:id="rId28"/>
    <p:sldId id="485" r:id="rId29"/>
    <p:sldId id="486" r:id="rId30"/>
    <p:sldId id="382" r:id="rId31"/>
    <p:sldId id="375" r:id="rId32"/>
    <p:sldId id="493" r:id="rId33"/>
    <p:sldId id="487" r:id="rId34"/>
    <p:sldId id="488" r:id="rId35"/>
    <p:sldId id="489" r:id="rId36"/>
    <p:sldId id="490" r:id="rId37"/>
    <p:sldId id="492" r:id="rId38"/>
    <p:sldId id="430" r:id="rId39"/>
    <p:sldId id="476" r:id="rId40"/>
  </p:sldIdLst>
  <p:sldSz cx="12192000" cy="6858000"/>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80" userDrawn="1">
          <p15:clr>
            <a:srgbClr val="A4A3A4"/>
          </p15:clr>
        </p15:guide>
        <p15:guide id="2" pos="384" userDrawn="1">
          <p15:clr>
            <a:srgbClr val="A4A3A4"/>
          </p15:clr>
        </p15:guide>
        <p15:guide id="3" pos="72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1AD7"/>
    <a:srgbClr val="005EB4"/>
    <a:srgbClr val="000000"/>
    <a:srgbClr val="061922"/>
    <a:srgbClr val="9C5FA1"/>
    <a:srgbClr val="FFFFFF"/>
    <a:srgbClr val="B4BABD"/>
    <a:srgbClr val="C7A649"/>
    <a:srgbClr val="0071C5"/>
    <a:srgbClr val="D7D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7" autoAdjust="0"/>
    <p:restoredTop sz="90347" autoAdjust="0"/>
  </p:normalViewPr>
  <p:slideViewPr>
    <p:cSldViewPr snapToGrid="0">
      <p:cViewPr varScale="1">
        <p:scale>
          <a:sx n="80" d="100"/>
          <a:sy n="80" d="100"/>
        </p:scale>
        <p:origin x="1182" y="90"/>
      </p:cViewPr>
      <p:guideLst>
        <p:guide orient="horz" pos="880"/>
        <p:guide pos="384"/>
        <p:guide pos="7296"/>
      </p:guideLst>
    </p:cSldViewPr>
  </p:slideViewPr>
  <p:notesTextViewPr>
    <p:cViewPr>
      <p:scale>
        <a:sx n="100" d="100"/>
        <a:sy n="100" d="100"/>
      </p:scale>
      <p:origin x="0" y="0"/>
    </p:cViewPr>
  </p:notesTextViewPr>
  <p:sorterViewPr>
    <p:cViewPr varScale="1">
      <p:scale>
        <a:sx n="1" d="1"/>
        <a:sy n="1" d="1"/>
      </p:scale>
      <p:origin x="0" y="-5412"/>
    </p:cViewPr>
  </p:sorterViewPr>
  <p:notesViewPr>
    <p:cSldViewPr snapToGrid="0">
      <p:cViewPr>
        <p:scale>
          <a:sx n="100" d="100"/>
          <a:sy n="100" d="100"/>
        </p:scale>
        <p:origin x="1668" y="-936"/>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Master" Target="slideMasters/slideMaster11.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8.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c:rich>
      </c:tx>
      <c:overlay val="1"/>
    </c:title>
    <c:autoTitleDeleted val="0"/>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a:effectLst/>
          </c:spPr>
          <c:invertIfNegative val="0"/>
          <c:dLbls>
            <c:dLbl>
              <c:idx val="0"/>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1"/>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2"/>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3"/>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4"/>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5"/>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6"/>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7"/>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8"/>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dLbl>
              <c:idx val="9"/>
              <c:numFmt formatCode="#,##0" sourceLinked="0"/>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dLbl>
            <c:spPr>
              <a:noFill/>
              <a:ln>
                <a:noFill/>
              </a:ln>
              <a:effectLst/>
            </c:spPr>
            <c:txPr>
              <a:bodyPr/>
              <a:lstStyle/>
              <a:p>
                <a:pPr>
                  <a:defRPr sz="800" b="0">
                    <a:solidFill>
                      <a:srgbClr val="4F4F4F"/>
                    </a:solidFill>
                    <a:effectLst/>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Actuary</c:v>
                </c:pt>
                <c:pt idx="1">
                  <c:v>Audiologist</c:v>
                </c:pt>
                <c:pt idx="2">
                  <c:v>Mathematician</c:v>
                </c:pt>
                <c:pt idx="3">
                  <c:v>Statistician</c:v>
                </c:pt>
                <c:pt idx="4">
                  <c:v>Biomedical Engineer</c:v>
                </c:pt>
                <c:pt idx="5">
                  <c:v>Data scientist</c:v>
                </c:pt>
                <c:pt idx="6">
                  <c:v>Dental hygienist</c:v>
                </c:pt>
                <c:pt idx="7">
                  <c:v>Software engineer</c:v>
                </c:pt>
                <c:pt idx="8">
                  <c:v>Occupational therapist</c:v>
                </c:pt>
                <c:pt idx="9">
                  <c:v>Computer systems analyst</c:v>
                </c:pt>
              </c:strCache>
            </c:strRef>
          </c:cat>
          <c:val>
            <c:numRef>
              <c:f>Sheet1!$B$2:$B$11</c:f>
              <c:numCache>
                <c:formatCode>General</c:formatCode>
                <c:ptCount val="10"/>
                <c:pt idx="0">
                  <c:v>80</c:v>
                </c:pt>
                <c:pt idx="1">
                  <c:v>88</c:v>
                </c:pt>
                <c:pt idx="2">
                  <c:v>92</c:v>
                </c:pt>
                <c:pt idx="3">
                  <c:v>96</c:v>
                </c:pt>
                <c:pt idx="4">
                  <c:v>117</c:v>
                </c:pt>
                <c:pt idx="5">
                  <c:v>121</c:v>
                </c:pt>
                <c:pt idx="6">
                  <c:v>125</c:v>
                </c:pt>
                <c:pt idx="7">
                  <c:v>129</c:v>
                </c:pt>
                <c:pt idx="8">
                  <c:v>134</c:v>
                </c:pt>
                <c:pt idx="9">
                  <c:v>135</c:v>
                </c:pt>
              </c:numCache>
            </c:numRef>
          </c:val>
        </c:ser>
        <c:dLbls>
          <c:showLegendKey val="0"/>
          <c:showVal val="0"/>
          <c:showCatName val="0"/>
          <c:showSerName val="0"/>
          <c:showPercent val="0"/>
          <c:showBubbleSize val="0"/>
        </c:dLbls>
        <c:gapWidth val="80"/>
        <c:overlap val="-10"/>
        <c:axId val="305301504"/>
        <c:axId val="305294056"/>
      </c:barChart>
      <c:catAx>
        <c:axId val="305301504"/>
        <c:scaling>
          <c:orientation val="maxMin"/>
        </c:scaling>
        <c:delete val="0"/>
        <c:axPos val="l"/>
        <c:numFmt formatCode="General" sourceLinked="1"/>
        <c:majorTickMark val="none"/>
        <c:minorTickMark val="none"/>
        <c:tickLblPos val="low"/>
        <c:spPr>
          <a:ln w="25400">
            <a:solidFill>
              <a:srgbClr val="2F2F2F"/>
            </a:solidFill>
          </a:ln>
          <a:effectLst/>
        </c:spPr>
        <c:txPr>
          <a:bodyPr/>
          <a:lstStyle/>
          <a:p>
            <a:pPr>
              <a:defRPr sz="1600" b="0">
                <a:solidFill>
                  <a:srgbClr val="4F4F4F"/>
                </a:solidFill>
                <a:effectLst/>
                <a:latin typeface="Arial"/>
              </a:defRPr>
            </a:pPr>
            <a:endParaRPr lang="en-US"/>
          </a:p>
        </c:txPr>
        <c:crossAx val="305294056"/>
        <c:crosses val="autoZero"/>
        <c:auto val="0"/>
        <c:lblAlgn val="ctr"/>
        <c:lblOffset val="100"/>
        <c:noMultiLvlLbl val="0"/>
      </c:catAx>
      <c:valAx>
        <c:axId val="305294056"/>
        <c:scaling>
          <c:orientation val="minMax"/>
          <c:min val="0"/>
        </c:scaling>
        <c:delete val="0"/>
        <c:axPos val="t"/>
        <c:majorGridlines>
          <c:spPr>
            <a:ln>
              <a:solidFill>
                <a:srgbClr val="4F4F4F"/>
              </a:solidFill>
              <a:prstDash val="dot"/>
            </a:ln>
            <a:effectLst/>
          </c:spPr>
        </c:majorGridlines>
        <c:title>
          <c:tx>
            <c:rich>
              <a:bodyPr/>
              <a:lstStyle/>
              <a:p>
                <a:pPr>
                  <a:defRPr/>
                </a:pPr>
                <a:r>
                  <a:rPr lang="en-US" sz="800" b="0">
                    <a:solidFill>
                      <a:srgbClr val="4F4F4F"/>
                    </a:solidFill>
                    <a:effectLst/>
                    <a:latin typeface="Arial"/>
                  </a:rPr>
                  <a:t>Job score*</a:t>
                </a:r>
              </a:p>
            </c:rich>
          </c:tx>
          <c:overlay val="0"/>
        </c:title>
        <c:numFmt formatCode="General" sourceLinked="1"/>
        <c:majorTickMark val="none"/>
        <c:minorTickMark val="none"/>
        <c:tickLblPos val="nextTo"/>
        <c:spPr>
          <a:ln>
            <a:noFill/>
          </a:ln>
          <a:effectLst/>
        </c:spPr>
        <c:txPr>
          <a:bodyPr/>
          <a:lstStyle/>
          <a:p>
            <a:pPr>
              <a:defRPr sz="800" b="0">
                <a:solidFill>
                  <a:srgbClr val="4F4F4F"/>
                </a:solidFill>
                <a:effectLst/>
                <a:latin typeface="Arial"/>
              </a:defRPr>
            </a:pPr>
            <a:endParaRPr lang="en-US"/>
          </a:p>
        </c:txPr>
        <c:crossAx val="305301504"/>
        <c:crosses val="autoZero"/>
        <c:crossBetween val="between"/>
      </c:valAx>
    </c:plotArea>
    <c:plotVisOnly val="1"/>
    <c:dispBlanksAs val="zero"/>
    <c:showDLblsOverMax val="1"/>
  </c:chart>
  <c:txPr>
    <a:bodyPr/>
    <a:lstStyle/>
    <a:p>
      <a:pPr>
        <a:defRPr sz="1800">
          <a:effectLst/>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0.11669</cdr:x>
      <cdr:y>0.27139</cdr:y>
    </cdr:from>
    <cdr:to>
      <cdr:x>0.28488</cdr:x>
      <cdr:y>0.34487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49215" y="1351086"/>
          <a:ext cx="1512277" cy="36579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b="0">
                <a:latin typeface="Arial" charset="0"/>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b="0">
                <a:latin typeface="Arial" charset="0"/>
                <a:cs typeface="Arial" charset="0"/>
              </a:defRPr>
            </a:lvl1pPr>
          </a:lstStyle>
          <a:p>
            <a:pPr>
              <a:defRPr/>
            </a:pPr>
            <a:fld id="{8EAB6DB3-9B05-408D-84E0-A15D27324651}" type="datetimeFigureOut">
              <a:rPr lang="en-US"/>
              <a:pPr>
                <a:defRPr/>
              </a:pPr>
              <a:t>9/20/2016</a:t>
            </a:fld>
            <a:endParaRPr lang="en-US" dirty="0"/>
          </a:p>
        </p:txBody>
      </p:sp>
      <p:sp>
        <p:nvSpPr>
          <p:cNvPr id="833540"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3A17CB56-880E-4F0F-B163-2B36C155BF99}" type="slidenum">
              <a:rPr lang="en-US" altLang="en-US"/>
              <a:pPr/>
              <a:t>‹#›</a:t>
            </a:fld>
            <a:endParaRPr lang="en-US" altLang="en-US"/>
          </a:p>
        </p:txBody>
      </p:sp>
    </p:spTree>
    <p:extLst>
      <p:ext uri="{BB962C8B-B14F-4D97-AF65-F5344CB8AC3E}">
        <p14:creationId xmlns:p14="http://schemas.microsoft.com/office/powerpoint/2010/main" val="425581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b="0">
                <a:latin typeface="+mn-lt"/>
                <a:cs typeface="+mn-cs"/>
              </a:defRPr>
            </a:lvl1pPr>
          </a:lstStyle>
          <a:p>
            <a:pPr>
              <a:defRPr/>
            </a:pPr>
            <a:fld id="{09BB53E7-1091-4256-A9FB-736DD321D2DC}" type="datetimeFigureOut">
              <a:rPr lang="en-US"/>
              <a:pPr>
                <a:defRPr/>
              </a:pPr>
              <a:t>9/20/2016</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atin typeface="Calibri" panose="020F0502020204030204" pitchFamily="34" charset="0"/>
              </a:defRPr>
            </a:lvl1pPr>
          </a:lstStyle>
          <a:p>
            <a:fld id="{29D40F49-3F23-44F8-B951-737D2A7F1065}" type="slidenum">
              <a:rPr lang="en-US" altLang="en-US"/>
              <a:pPr/>
              <a:t>‹#›</a:t>
            </a:fld>
            <a:endParaRPr lang="en-US" altLang="en-US"/>
          </a:p>
        </p:txBody>
      </p:sp>
    </p:spTree>
    <p:extLst>
      <p:ext uri="{BB962C8B-B14F-4D97-AF65-F5344CB8AC3E}">
        <p14:creationId xmlns:p14="http://schemas.microsoft.com/office/powerpoint/2010/main" val="2244843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io.com/article/3025869/analytics/6-analytics-trends-that-will-shape-business-in-2016.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1</a:t>
            </a:fld>
            <a:endParaRPr lang="en-US" altLang="en-US"/>
          </a:p>
        </p:txBody>
      </p:sp>
    </p:spTree>
    <p:extLst>
      <p:ext uri="{BB962C8B-B14F-4D97-AF65-F5344CB8AC3E}">
        <p14:creationId xmlns:p14="http://schemas.microsoft.com/office/powerpoint/2010/main" val="53324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17</a:t>
            </a:fld>
            <a:endParaRPr lang="en-US" altLang="en-US"/>
          </a:p>
        </p:txBody>
      </p:sp>
    </p:spTree>
    <p:extLst>
      <p:ext uri="{BB962C8B-B14F-4D97-AF65-F5344CB8AC3E}">
        <p14:creationId xmlns:p14="http://schemas.microsoft.com/office/powerpoint/2010/main" val="280333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A0C060-DB9B-441C-9C42-7044BE3B006D}" type="slidenum">
              <a:rPr lang="en-US" altLang="en-US">
                <a:solidFill>
                  <a:prstClr val="black"/>
                </a:solidFill>
                <a:latin typeface="Calibri" panose="020F0502020204030204" pitchFamily="34" charset="0"/>
              </a:rPr>
              <a:pPr eaLnBrk="1" hangingPunct="1"/>
              <a:t>23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6853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2</a:t>
            </a:fld>
            <a:endParaRPr lang="en-US" altLang="en-US"/>
          </a:p>
        </p:txBody>
      </p:sp>
    </p:spTree>
    <p:extLst>
      <p:ext uri="{BB962C8B-B14F-4D97-AF65-F5344CB8AC3E}">
        <p14:creationId xmlns:p14="http://schemas.microsoft.com/office/powerpoint/2010/main" val="229899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a:t>
            </a:r>
            <a:r>
              <a:rPr lang="en-US" baseline="0" dirty="0" smtClean="0"/>
              <a:t> as processing power and devices are connected, the amount of data continues to grow. We’ve certainly gone beyond the decimal system!  We’re now nearing  </a:t>
            </a:r>
            <a:r>
              <a:rPr lang="en-US" sz="1200" kern="1200" dirty="0" smtClean="0">
                <a:solidFill>
                  <a:schemeClr val="tx1"/>
                </a:solidFill>
                <a:effectLst/>
                <a:latin typeface="+mn-lt"/>
                <a:ea typeface="+mn-ea"/>
                <a:cs typeface="+mn-cs"/>
              </a:rPr>
              <a:t>h</a:t>
            </a:r>
          </a:p>
          <a:p>
            <a:r>
              <a:rPr lang="en-US" sz="1200" kern="1200" dirty="0" smtClean="0">
                <a:solidFill>
                  <a:schemeClr val="tx1"/>
                </a:solidFill>
                <a:effectLst/>
                <a:latin typeface="+mn-lt"/>
                <a:ea typeface="+mn-ea"/>
                <a:cs typeface="+mn-cs"/>
              </a:rPr>
              <a:t>handle </a:t>
            </a:r>
            <a:r>
              <a:rPr lang="en-US" sz="1200" kern="1200" dirty="0" err="1" smtClean="0">
                <a:solidFill>
                  <a:schemeClr val="tx1"/>
                </a:solidFill>
                <a:effectLst/>
                <a:latin typeface="+mn-lt"/>
                <a:ea typeface="+mn-ea"/>
                <a:cs typeface="+mn-cs"/>
              </a:rPr>
              <a:t>brontobytes</a:t>
            </a:r>
            <a:r>
              <a:rPr lang="en-US" sz="1200" kern="1200" dirty="0" smtClean="0">
                <a:solidFill>
                  <a:schemeClr val="tx1"/>
                </a:solidFill>
                <a:effectLst/>
                <a:latin typeface="+mn-lt"/>
                <a:ea typeface="+mn-ea"/>
                <a:cs typeface="+mn-cs"/>
              </a:rPr>
              <a:t> (10</a:t>
            </a:r>
            <a:r>
              <a:rPr lang="en-US" sz="1200" kern="1200" baseline="300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 bytes) </a:t>
            </a:r>
            <a:r>
              <a:rPr lang="en-US" baseline="0" dirty="0" smtClean="0"/>
              <a:t>data – the measurement beyond yottabytes to describe the type of data we receive from sensors within the Internet of Things.</a:t>
            </a:r>
          </a:p>
          <a:p>
            <a:endParaRPr lang="en-US" baseline="0" dirty="0" smtClean="0"/>
          </a:p>
          <a:p>
            <a:r>
              <a:rPr lang="en-US" sz="1200" b="0" i="0" kern="1200" dirty="0" smtClean="0">
                <a:solidFill>
                  <a:schemeClr val="tx1"/>
                </a:solidFill>
                <a:effectLst/>
                <a:latin typeface="+mn-lt"/>
                <a:ea typeface="+mn-ea"/>
                <a:cs typeface="+mn-cs"/>
              </a:rPr>
              <a:t>2017 global mobile data traffic will reach 11.2 </a:t>
            </a:r>
            <a:r>
              <a:rPr lang="en-US" sz="1200" b="0" i="0" kern="1200" dirty="0" err="1" smtClean="0">
                <a:solidFill>
                  <a:schemeClr val="tx1"/>
                </a:solidFill>
                <a:effectLst/>
                <a:latin typeface="+mn-lt"/>
                <a:ea typeface="+mn-ea"/>
                <a:cs typeface="+mn-cs"/>
              </a:rPr>
              <a:t>exabytes</a:t>
            </a:r>
            <a:r>
              <a:rPr lang="en-US" sz="1200" b="0" i="0" kern="1200" dirty="0" smtClean="0">
                <a:solidFill>
                  <a:schemeClr val="tx1"/>
                </a:solidFill>
                <a:effectLst/>
                <a:latin typeface="+mn-lt"/>
                <a:ea typeface="+mn-ea"/>
                <a:cs typeface="+mn-cs"/>
              </a:rPr>
              <a:t> per month (134 </a:t>
            </a:r>
            <a:r>
              <a:rPr lang="en-US" sz="1200" b="0" i="0" kern="1200" dirty="0" err="1" smtClean="0">
                <a:solidFill>
                  <a:schemeClr val="tx1"/>
                </a:solidFill>
                <a:effectLst/>
                <a:latin typeface="+mn-lt"/>
                <a:ea typeface="+mn-ea"/>
                <a:cs typeface="+mn-cs"/>
              </a:rPr>
              <a:t>exabytes</a:t>
            </a:r>
            <a:r>
              <a:rPr lang="en-US" sz="1200" b="0" i="0" kern="1200" dirty="0" smtClean="0">
                <a:solidFill>
                  <a:schemeClr val="tx1"/>
                </a:solidFill>
                <a:effectLst/>
                <a:latin typeface="+mn-lt"/>
                <a:ea typeface="+mn-ea"/>
                <a:cs typeface="+mn-cs"/>
              </a:rPr>
              <a:t> annually); growing 13-fold from 2012 to 2017</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40 </a:t>
            </a:r>
            <a:r>
              <a:rPr lang="en-US" sz="1200" b="0" i="0" kern="1200" dirty="0" err="1" smtClean="0">
                <a:solidFill>
                  <a:schemeClr val="tx1"/>
                </a:solidFill>
                <a:effectLst/>
                <a:latin typeface="+mn-lt"/>
                <a:ea typeface="+mn-ea"/>
                <a:cs typeface="+mn-cs"/>
              </a:rPr>
              <a:t>zettabytes</a:t>
            </a:r>
            <a:r>
              <a:rPr lang="en-US" sz="1200" b="0" i="0" kern="1200" baseline="0" dirty="0" smtClean="0">
                <a:solidFill>
                  <a:schemeClr val="tx1"/>
                </a:solidFill>
                <a:effectLst/>
                <a:latin typeface="+mn-lt"/>
                <a:ea typeface="+mn-ea"/>
                <a:cs typeface="+mn-cs"/>
              </a:rPr>
              <a:t> by the end of the decade – </a:t>
            </a:r>
            <a:r>
              <a:rPr lang="en-US" sz="1200" b="0" i="0" kern="1200" baseline="0" dirty="0" err="1" smtClean="0">
                <a:solidFill>
                  <a:schemeClr val="tx1"/>
                </a:solidFill>
                <a:effectLst/>
                <a:latin typeface="+mn-lt"/>
                <a:ea typeface="+mn-ea"/>
                <a:cs typeface="+mn-cs"/>
              </a:rPr>
              <a:t>CyberCoders</a:t>
            </a:r>
            <a:r>
              <a:rPr lang="en-US" sz="1200" b="0" i="0" kern="1200" baseline="0" dirty="0" smtClean="0">
                <a:solidFill>
                  <a:schemeClr val="tx1"/>
                </a:solidFill>
                <a:effectLst/>
                <a:latin typeface="+mn-lt"/>
                <a:ea typeface="+mn-ea"/>
                <a:cs typeface="+mn-cs"/>
              </a:rPr>
              <a:t> Feb 2016 (=45 Trillion Gigabytes)</a:t>
            </a:r>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338246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CIO  Journal of WSJ 2011</a:t>
            </a:r>
          </a:p>
          <a:p>
            <a:r>
              <a:rPr lang="en-US" sz="1200" b="0" i="1" kern="1200" dirty="0" smtClean="0">
                <a:solidFill>
                  <a:schemeClr val="tx1"/>
                </a:solidFill>
                <a:effectLst/>
                <a:latin typeface="+mn-lt"/>
                <a:ea typeface="+mn-ea"/>
                <a:cs typeface="+mn-cs"/>
              </a:rPr>
              <a:t>McKinsey projects that by 2018 demand for data scientists may be as much as 60 percent greater than the supply.</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"Even in companies that are fortunate enough to have some of the data science talent, there is still a significant gap - the things they find still need to be translated to a business application. The data scientist is not the person that can do that. Their expertise is with statistics and algorithms and the programming," Schmidt explains. "You need a person that is intimately familiar with the operations of the company or the marketing of a product."</a:t>
            </a:r>
          </a:p>
          <a:p>
            <a:pPr fontAlgn="base"/>
            <a:r>
              <a:rPr lang="en-US" sz="1200" b="0" i="0" kern="1200" dirty="0" smtClean="0">
                <a:solidFill>
                  <a:schemeClr val="tx1"/>
                </a:solidFill>
                <a:effectLst/>
                <a:latin typeface="+mn-lt"/>
                <a:ea typeface="+mn-ea"/>
                <a:cs typeface="+mn-cs"/>
              </a:rPr>
              <a:t>For many organizations, that means "the process needs to be automated," Schmidt says. "That's where data science is going to change from a cottage industry, to where it is industrialized and is broad</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Michael Schmidt, CEO and founder of Nutonian, says, "2016 is the year that we bring transparency to all of the algorithms and statistics coming out of the data science movement. We're at a point where we can predict incredibly well, and now it's time to apply that in a much broader sense."</a:t>
            </a:r>
          </a:p>
          <a:p>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5</a:t>
            </a:fld>
            <a:endParaRPr lang="en-US" altLang="en-US"/>
          </a:p>
        </p:txBody>
      </p:sp>
    </p:spTree>
    <p:extLst>
      <p:ext uri="{BB962C8B-B14F-4D97-AF65-F5344CB8AC3E}">
        <p14:creationId xmlns:p14="http://schemas.microsoft.com/office/powerpoint/2010/main" val="184026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2015 </a:t>
            </a:r>
            <a:r>
              <a:rPr lang="en-US" sz="1200" b="0" i="1" kern="1200" dirty="0" smtClean="0">
                <a:solidFill>
                  <a:schemeClr val="tx1"/>
                </a:solidFill>
                <a:effectLst/>
                <a:latin typeface="+mn-lt"/>
                <a:ea typeface="+mn-ea"/>
                <a:cs typeface="+mn-cs"/>
              </a:rPr>
              <a:t>MIT Sloan Management Review</a:t>
            </a:r>
            <a:r>
              <a:rPr lang="en-US" sz="1200" b="0" i="0" kern="1200" dirty="0" smtClean="0">
                <a:solidFill>
                  <a:schemeClr val="tx1"/>
                </a:solidFill>
                <a:effectLst/>
                <a:latin typeface="+mn-lt"/>
                <a:ea typeface="+mn-ea"/>
                <a:cs typeface="+mn-cs"/>
              </a:rPr>
              <a:t>, 40 percent of the companies surveyed were struggling to </a:t>
            </a:r>
            <a:r>
              <a:rPr lang="en-US" sz="1200" b="0" i="0" u="none" strike="noStrike" kern="1200" dirty="0" smtClean="0">
                <a:solidFill>
                  <a:schemeClr val="tx1"/>
                </a:solidFill>
                <a:effectLst/>
                <a:latin typeface="+mn-lt"/>
                <a:ea typeface="+mn-ea"/>
                <a:cs typeface="+mn-cs"/>
                <a:hlinkClick r:id="rId3" tooltip="CIO - 6 analytics trends that will shape business in 2016"/>
              </a:rPr>
              <a:t>find and retain the data analytics talent</a:t>
            </a:r>
            <a:r>
              <a:rPr lang="en-US" sz="1200" b="0" i="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6</a:t>
            </a:fld>
            <a:endParaRPr lang="en-US" altLang="en-US"/>
          </a:p>
        </p:txBody>
      </p:sp>
    </p:spTree>
    <p:extLst>
      <p:ext uri="{BB962C8B-B14F-4D97-AF65-F5344CB8AC3E}">
        <p14:creationId xmlns:p14="http://schemas.microsoft.com/office/powerpoint/2010/main" val="133347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7</a:t>
            </a:fld>
            <a:endParaRPr lang="en-US" altLang="en-US"/>
          </a:p>
        </p:txBody>
      </p:sp>
    </p:spTree>
    <p:extLst>
      <p:ext uri="{BB962C8B-B14F-4D97-AF65-F5344CB8AC3E}">
        <p14:creationId xmlns:p14="http://schemas.microsoft.com/office/powerpoint/2010/main" val="123723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409A3F-C2A4-4DB9-AEED-5E5F1AA77501}"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71714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Be sure to build this.</a:t>
            </a:r>
          </a:p>
          <a:p>
            <a:r>
              <a:rPr lang="en-US" altLang="en-US" dirty="0" smtClean="0"/>
              <a:t>The Reporting, Reactive, Proactive, Predictive, and Prescriptive correspond to the previous slide and GENERALLY follow the “general analytic process”.</a:t>
            </a:r>
          </a:p>
          <a:p>
            <a:r>
              <a:rPr lang="en-US" altLang="en-US" dirty="0" smtClean="0"/>
              <a:t>Typically, we capture the data, analyze the data. and respond to the results of the analysis.  This slide shows what a Data Scientist does when they are “analyzing the data”.  While it is not inclusive of everything, it does provide a novice with a general process.</a:t>
            </a:r>
          </a:p>
          <a:p>
            <a:r>
              <a:rPr lang="en-US" altLang="en-US" dirty="0" smtClean="0"/>
              <a:t>A “feature” is typically a parameter or variable that is important to the user</a:t>
            </a:r>
            <a:r>
              <a:rPr lang="en-US" altLang="en-US" baseline="0" dirty="0" smtClean="0"/>
              <a:t> and the model</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FA862-35F9-4839-9359-2E214FF03948}" type="slidenum">
              <a:rPr lang="en-US" altLang="en-US">
                <a:solidFill>
                  <a:srgbClr val="000000"/>
                </a:solidFill>
                <a:latin typeface="Calibri" panose="020F0502020204030204" pitchFamily="34" charset="0"/>
              </a:rPr>
              <a:pPr eaLnBrk="1" hangingPunct="1"/>
              <a:t>15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8756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40F49-3F23-44F8-B951-737D2A7F1065}" type="slidenum">
              <a:rPr lang="en-US" altLang="en-US" smtClean="0"/>
              <a:pPr/>
              <a:t>16</a:t>
            </a:fld>
            <a:endParaRPr lang="en-US" altLang="en-US"/>
          </a:p>
        </p:txBody>
      </p:sp>
    </p:spTree>
    <p:extLst>
      <p:ext uri="{BB962C8B-B14F-4D97-AF65-F5344CB8AC3E}">
        <p14:creationId xmlns:p14="http://schemas.microsoft.com/office/powerpoint/2010/main" val="442284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91CCAE-96A9-449C-9D1E-14833634359D}" type="slidenum">
              <a:rPr lang="en-US" altLang="en-US" sz="800">
                <a:solidFill>
                  <a:schemeClr val="bg2"/>
                </a:solidFill>
                <a:latin typeface="Verdana" panose="020B0604030504040204" pitchFamily="34" charset="0"/>
              </a:rPr>
              <a:pPr eaLnBrk="1" hangingPunct="1"/>
              <a:t>‹#›</a:t>
            </a:fld>
            <a:endParaRPr lang="en-US" altLang="en-US" sz="800">
              <a:solidFill>
                <a:schemeClr val="bg2"/>
              </a:solidFill>
              <a:latin typeface="Verdana" panose="020B0604030504040204" pitchFamily="34" charset="0"/>
            </a:endParaRPr>
          </a:p>
        </p:txBody>
      </p:sp>
      <p:pic>
        <p:nvPicPr>
          <p:cNvPr id="6" name="Picture 11" descr="IS_1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410700" y="220663"/>
            <a:ext cx="2489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7" y="4353386"/>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
        <p:nvSpPr>
          <p:cNvPr id="8" name="Text Box 5"/>
          <p:cNvSpPr txBox="1">
            <a:spLocks noChangeArrowheads="1"/>
          </p:cNvSpPr>
          <p:nvPr userDrawn="1"/>
        </p:nvSpPr>
        <p:spPr bwMode="auto">
          <a:xfrm>
            <a:off x="1628775" y="6677026"/>
            <a:ext cx="2890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800" dirty="0">
                <a:solidFill>
                  <a:schemeClr val="tx2"/>
                </a:solidFill>
                <a:latin typeface="Verdana" panose="020B0604030504040204" pitchFamily="34" charset="0"/>
              </a:rPr>
              <a:t>INTEL CONFIDENTIAL</a:t>
            </a:r>
          </a:p>
        </p:txBody>
      </p:sp>
    </p:spTree>
    <p:extLst>
      <p:ext uri="{BB962C8B-B14F-4D97-AF65-F5344CB8AC3E}">
        <p14:creationId xmlns:p14="http://schemas.microsoft.com/office/powerpoint/2010/main" val="254815874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3809216"/>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66"/>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7F52BCAA-134E-4DE6-9DB3-17363BDBAA09}" type="slidenum">
              <a:rPr lang="ja-JP" altLang="en-US"/>
              <a:pPr/>
              <a:t>‹#›</a:t>
            </a:fld>
            <a:endParaRPr lang="en-US" altLang="ja-JP"/>
          </a:p>
        </p:txBody>
      </p:sp>
    </p:spTree>
    <p:extLst>
      <p:ext uri="{BB962C8B-B14F-4D97-AF65-F5344CB8AC3E}">
        <p14:creationId xmlns:p14="http://schemas.microsoft.com/office/powerpoint/2010/main" val="371039432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66"/>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37D8F495-7673-4D50-A479-5CD56FC55FB5}" type="slidenum">
              <a:rPr lang="ja-JP" altLang="en-US"/>
              <a:pPr/>
              <a:t>‹#›</a:t>
            </a:fld>
            <a:endParaRPr lang="en-US" altLang="ja-JP"/>
          </a:p>
        </p:txBody>
      </p:sp>
    </p:spTree>
    <p:extLst>
      <p:ext uri="{BB962C8B-B14F-4D97-AF65-F5344CB8AC3E}">
        <p14:creationId xmlns:p14="http://schemas.microsoft.com/office/powerpoint/2010/main" val="316791278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6" y="584266"/>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90C12DCB-EDE0-4289-BD74-12E03CE55670}" type="slidenum">
              <a:rPr lang="ja-JP" altLang="en-US"/>
              <a:pPr/>
              <a:t>‹#›</a:t>
            </a:fld>
            <a:endParaRPr lang="en-US" altLang="ja-JP"/>
          </a:p>
        </p:txBody>
      </p:sp>
    </p:spTree>
    <p:extLst>
      <p:ext uri="{BB962C8B-B14F-4D97-AF65-F5344CB8AC3E}">
        <p14:creationId xmlns:p14="http://schemas.microsoft.com/office/powerpoint/2010/main" val="179302681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675730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5"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463381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4739456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478233"/>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66"/>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8759FF7D-51B9-4A91-A819-DC819054168E}" type="slidenum">
              <a:rPr lang="ja-JP" altLang="en-US"/>
              <a:pPr/>
              <a:t>‹#›</a:t>
            </a:fld>
            <a:endParaRPr lang="en-US" altLang="ja-JP"/>
          </a:p>
        </p:txBody>
      </p:sp>
    </p:spTree>
    <p:extLst>
      <p:ext uri="{BB962C8B-B14F-4D97-AF65-F5344CB8AC3E}">
        <p14:creationId xmlns:p14="http://schemas.microsoft.com/office/powerpoint/2010/main" val="44162845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73245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127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42610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2257427" y="6029325"/>
            <a:ext cx="8529108" cy="385762"/>
          </a:xfrm>
        </p:spPr>
        <p:txBody>
          <a:bodyPr>
            <a:noAutofit/>
          </a:bodyPr>
          <a:lstStyle>
            <a:lvl1pPr marL="0" indent="0">
              <a:buNone/>
              <a:defRPr sz="800">
                <a:solidFill>
                  <a:srgbClr val="FFFFFF"/>
                </a:solidFill>
              </a:defRPr>
            </a:lvl1pPr>
            <a:lvl2pPr>
              <a:defRPr sz="800">
                <a:solidFill>
                  <a:srgbClr val="FFFFFF"/>
                </a:solidFill>
              </a:defRPr>
            </a:lvl2pPr>
            <a:lvl3pPr>
              <a:defRPr sz="800">
                <a:solidFill>
                  <a:srgbClr val="FFFFFF"/>
                </a:solidFill>
              </a:defRPr>
            </a:lvl3pPr>
            <a:lvl4pPr>
              <a:defRPr sz="800">
                <a:solidFill>
                  <a:srgbClr val="FFFFFF"/>
                </a:solidFill>
              </a:defRPr>
            </a:lvl4pPr>
            <a:lvl5pPr>
              <a:defRPr sz="800">
                <a:solidFill>
                  <a:srgbClr val="FFFFFF"/>
                </a:solidFill>
              </a:defRPr>
            </a:lvl5pPr>
          </a:lstStyle>
          <a:p>
            <a:pPr lvl="0"/>
            <a:r>
              <a:rPr lang="en-US" smtClean="0"/>
              <a:t>Click to edit Master text styles</a:t>
            </a:r>
          </a:p>
        </p:txBody>
      </p:sp>
      <p:sp>
        <p:nvSpPr>
          <p:cNvPr id="5" name="Slide Number Placeholder 5"/>
          <p:cNvSpPr>
            <a:spLocks noGrp="1"/>
          </p:cNvSpPr>
          <p:nvPr>
            <p:ph type="sldNum" sz="quarter" idx="14"/>
          </p:nvPr>
        </p:nvSpPr>
        <p:spPr>
          <a:xfrm>
            <a:off x="154518" y="6511925"/>
            <a:ext cx="520700" cy="3111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Verdana" panose="020B0604030504040204" pitchFamily="34" charset="0"/>
              </a:defRPr>
            </a:lvl1pPr>
          </a:lstStyle>
          <a:p>
            <a:fld id="{3318F939-EBC3-4FFC-B335-48C5086E7BAB}" type="slidenum">
              <a:rPr lang="en-US" altLang="en-US"/>
              <a:pPr/>
              <a:t>‹#›</a:t>
            </a:fld>
            <a:endParaRPr lang="en-US" altLang="en-US"/>
          </a:p>
        </p:txBody>
      </p:sp>
    </p:spTree>
    <p:extLst>
      <p:ext uri="{BB962C8B-B14F-4D97-AF65-F5344CB8AC3E}">
        <p14:creationId xmlns:p14="http://schemas.microsoft.com/office/powerpoint/2010/main" val="114540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mj-lt"/>
                <a:cs typeface="Arial" panose="020B0604020202020204" pitchFamily="34" charset="0"/>
              </a:defRPr>
            </a:lvl1pPr>
          </a:lstStyle>
          <a:p>
            <a:r>
              <a:rPr lang="en-US" dirty="0" smtClean="0"/>
              <a:t>50pt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81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mj-lt"/>
                <a:cs typeface="Arial" panose="020B0604020202020204" pitchFamily="34" charset="0"/>
              </a:defRPr>
            </a:lvl1pPr>
          </a:lstStyle>
          <a:p>
            <a:r>
              <a:rPr lang="en-US" dirty="0" smtClean="0"/>
              <a:t>50pt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4" descr="int_experience_hrz_wht_rgb_1500.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14258" y="518971"/>
            <a:ext cx="2829021" cy="1183045"/>
          </a:xfrm>
          <a:prstGeom prst="rect">
            <a:avLst/>
          </a:prstGeom>
        </p:spPr>
      </p:pic>
    </p:spTree>
    <p:extLst>
      <p:ext uri="{BB962C8B-B14F-4D97-AF65-F5344CB8AC3E}">
        <p14:creationId xmlns:p14="http://schemas.microsoft.com/office/powerpoint/2010/main" val="152367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mj-lt"/>
                <a:cs typeface="Arial" panose="020B0604020202020204" pitchFamily="34" charset="0"/>
              </a:defRPr>
            </a:lvl1pPr>
          </a:lstStyle>
          <a:p>
            <a:r>
              <a:rPr lang="en-US" dirty="0" smtClean="0"/>
              <a:t>50pt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21880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16pt Intel Clear sub-bullet</a:t>
            </a:r>
          </a:p>
          <a:p>
            <a:pPr lvl="3"/>
            <a:r>
              <a:rPr lang="en-US" dirty="0" smtClean="0"/>
              <a:t>14pt Intel Clear fourth level</a:t>
            </a:r>
          </a:p>
          <a:p>
            <a:pPr lvl="4"/>
            <a:r>
              <a:rPr lang="en-US" dirty="0" smtClean="0"/>
              <a:t>12pt Intel Clear fifth level</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310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r>
              <a:rPr lang="en-US" sz="1467" smtClean="0">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r>
              <a:rPr lang="en-US" sz="1467" smtClean="0">
                <a:latin typeface="Arial"/>
              </a:rPr>
              <a:t>Click icon to add picture</a:t>
            </a:r>
            <a:endParaRPr lang="en-US" sz="1467" dirty="0">
              <a:latin typeface="Arial"/>
            </a:endParaRPr>
          </a:p>
        </p:txBody>
      </p:sp>
    </p:spTree>
    <p:extLst>
      <p:ext uri="{BB962C8B-B14F-4D97-AF65-F5344CB8AC3E}">
        <p14:creationId xmlns:p14="http://schemas.microsoft.com/office/powerpoint/2010/main" val="90616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17753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1"/>
                </a:solidFill>
                <a:latin typeface="+mn-lt"/>
                <a:cs typeface="Arial" panose="020B0604020202020204" pitchFamily="34" charset="0"/>
              </a:defRPr>
            </a:lvl1pPr>
            <a:lvl2pPr marL="556670" indent="-300559">
              <a:buFont typeface="Intel Clear" pitchFamily="34" charset="0"/>
              <a:buChar char="–"/>
              <a:defRPr sz="1600" baseline="0">
                <a:latin typeface="+mn-lt"/>
                <a:cs typeface="Arial" panose="020B0604020202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Tree>
    <p:extLst>
      <p:ext uri="{BB962C8B-B14F-4D97-AF65-F5344CB8AC3E}">
        <p14:creationId xmlns:p14="http://schemas.microsoft.com/office/powerpoint/2010/main" val="370599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atin typeface="+mj-lt"/>
              </a:defRPr>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9163136" y="6432516"/>
            <a:ext cx="2844800" cy="365125"/>
          </a:xfrm>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Tree>
    <p:extLst>
      <p:ext uri="{BB962C8B-B14F-4D97-AF65-F5344CB8AC3E}">
        <p14:creationId xmlns:p14="http://schemas.microsoft.com/office/powerpoint/2010/main" val="278476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p:nvSpPr>
        <p:spPr>
          <a:xfrm>
            <a:off x="1345983" y="6634394"/>
            <a:ext cx="184731" cy="297454"/>
          </a:xfrm>
          <a:prstGeom prst="rect">
            <a:avLst/>
          </a:prstGeom>
          <a:noFill/>
        </p:spPr>
        <p:txBody>
          <a:bodyPr wrap="none" rtlCol="0">
            <a:spAutoFit/>
          </a:bodyPr>
          <a:lstStyle/>
          <a:p>
            <a:pPr fontAlgn="auto">
              <a:spcBef>
                <a:spcPts val="0"/>
              </a:spcBef>
              <a:spcAft>
                <a:spcPts val="0"/>
              </a:spcAft>
            </a:pPr>
            <a:endParaRPr lang="en-US" sz="1333" dirty="0" smtClean="0">
              <a:solidFill>
                <a:srgbClr val="003C71"/>
              </a:solidFill>
              <a:latin typeface="Intel Clear"/>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Tree>
    <p:extLst>
      <p:ext uri="{BB962C8B-B14F-4D97-AF65-F5344CB8AC3E}">
        <p14:creationId xmlns:p14="http://schemas.microsoft.com/office/powerpoint/2010/main" val="42068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bg1"/>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02"/>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E977B5F7-55E8-406F-9162-D59B7A55A2D5}" type="slidenum">
              <a:rPr lang="ja-JP" altLang="en-US"/>
              <a:pPr/>
              <a:t>‹#›</a:t>
            </a:fld>
            <a:endParaRPr lang="en-US" altLang="ja-JP"/>
          </a:p>
        </p:txBody>
      </p:sp>
    </p:spTree>
    <p:extLst>
      <p:ext uri="{BB962C8B-B14F-4D97-AF65-F5344CB8AC3E}">
        <p14:creationId xmlns:p14="http://schemas.microsoft.com/office/powerpoint/2010/main" val="2553875760"/>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9163136" y="6432516"/>
            <a:ext cx="2844800" cy="365125"/>
          </a:xfrm>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310732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5333" b="0" cap="none" spc="0" baseline="0">
                <a:solidFill>
                  <a:schemeClr val="tx2">
                    <a:alpha val="90000"/>
                  </a:schemeClr>
                </a:solidFill>
                <a:latin typeface="+mj-lt"/>
                <a:cs typeface="Arial" panose="020B0604020202020204" pitchFamily="34" charset="0"/>
              </a:defRPr>
            </a:lvl1pPr>
          </a:lstStyle>
          <a:p>
            <a:r>
              <a:rPr lang="en-US" dirty="0" smtClean="0"/>
              <a:t>40pt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666101-1ABC-40C0-8414-1336EBF8B61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140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5333" b="0" cap="none" spc="0" baseline="0">
                <a:solidFill>
                  <a:schemeClr val="bg1">
                    <a:alpha val="90000"/>
                  </a:schemeClr>
                </a:solidFill>
                <a:latin typeface="+mj-lt"/>
                <a:cs typeface="Arial" panose="020B0604020202020204" pitchFamily="34" charset="0"/>
              </a:defRPr>
            </a:lvl1pPr>
          </a:lstStyle>
          <a:p>
            <a:r>
              <a:rPr lang="en-US" dirty="0" smtClean="0"/>
              <a:t>40pt Intel Clear Pro</a:t>
            </a:r>
            <a:br>
              <a:rPr lang="en-US" dirty="0" smtClean="0"/>
            </a:br>
            <a:r>
              <a:rPr lang="en-US" dirty="0" smtClean="0"/>
              <a:t>blue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5303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Arial" panose="020B0604020202020204" pitchFamily="34" charset="0"/>
                <a:ea typeface="Intel Clear"/>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666101-1ABC-40C0-8414-1336EBF8B61B}" type="slidenum">
              <a:rPr lang="en-US" smtClean="0">
                <a:solidFill>
                  <a:prstClr val="white"/>
                </a:solidFill>
              </a:rPr>
              <a:pPr/>
              <a:t>‹#›</a:t>
            </a:fld>
            <a:endParaRPr lang="en-US">
              <a:solidFill>
                <a:prstClr val="white"/>
              </a:solidFill>
            </a:endParaRPr>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chemeClr val="tx2"/>
                </a:solidFill>
                <a:latin typeface="Arial" panose="020B0604020202020204" pitchFamily="34" charset="0"/>
                <a:ea typeface="Intel Clear" panose="020B0604020203020204" pitchFamily="34" charset="0"/>
                <a:cs typeface="Arial" panose="020B0604020202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3084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5333" b="0" cap="none" spc="0" baseline="0">
                <a:solidFill>
                  <a:schemeClr val="bg1">
                    <a:alpha val="90000"/>
                  </a:schemeClr>
                </a:solidFill>
                <a:latin typeface="+mj-lt"/>
                <a:cs typeface="Arial" panose="020B0604020202020204" pitchFamily="34" charset="0"/>
              </a:defRPr>
            </a:lvl1pPr>
          </a:lstStyle>
          <a:p>
            <a:r>
              <a:rPr lang="en-US" dirty="0" smtClean="0"/>
              <a:t>40pt Intel Clear Pro blue section</a:t>
            </a:r>
            <a:endParaRPr lang="en-US" dirty="0"/>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chemeClr val="accent3"/>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5770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6"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Tree>
    <p:extLst>
      <p:ext uri="{BB962C8B-B14F-4D97-AF65-F5344CB8AC3E}">
        <p14:creationId xmlns:p14="http://schemas.microsoft.com/office/powerpoint/2010/main" val="10115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26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efore Action Review - ATMx">
    <p:spTree>
      <p:nvGrpSpPr>
        <p:cNvPr id="1" name=""/>
        <p:cNvGrpSpPr/>
        <p:nvPr/>
      </p:nvGrpSpPr>
      <p:grpSpPr>
        <a:xfrm>
          <a:off x="0" y="0"/>
          <a:ext cx="0" cy="0"/>
          <a:chOff x="0" y="0"/>
          <a:chExt cx="0" cy="0"/>
        </a:xfrm>
      </p:grpSpPr>
      <p:sp>
        <p:nvSpPr>
          <p:cNvPr id="2" name="Title 1"/>
          <p:cNvSpPr>
            <a:spLocks noGrp="1"/>
          </p:cNvSpPr>
          <p:nvPr>
            <p:ph type="title"/>
          </p:nvPr>
        </p:nvSpPr>
        <p:spPr>
          <a:xfrm>
            <a:off x="607484" y="830465"/>
            <a:ext cx="10972800" cy="53250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09600" y="6447793"/>
            <a:ext cx="2844800" cy="365125"/>
          </a:xfrm>
          <a:prstGeom prst="rect">
            <a:avLst/>
          </a:prstGeom>
        </p:spPr>
        <p:txBody>
          <a:bodyPr/>
          <a:lstStyle>
            <a:lvl1pPr>
              <a:defRPr sz="1050">
                <a:solidFill>
                  <a:schemeClr val="bg1"/>
                </a:solidFill>
              </a:defRPr>
            </a:lvl1pPr>
          </a:lstStyle>
          <a:p>
            <a:endParaRPr lang="en-US" dirty="0">
              <a:solidFill>
                <a:prstClr val="white"/>
              </a:solidFill>
            </a:endParaRPr>
          </a:p>
        </p:txBody>
      </p:sp>
      <p:sp>
        <p:nvSpPr>
          <p:cNvPr id="4" name="Footer Placeholder 3"/>
          <p:cNvSpPr>
            <a:spLocks noGrp="1"/>
          </p:cNvSpPr>
          <p:nvPr>
            <p:ph type="ftr" sz="quarter" idx="11"/>
          </p:nvPr>
        </p:nvSpPr>
        <p:spPr>
          <a:xfrm>
            <a:off x="4165600" y="6447793"/>
            <a:ext cx="3860800" cy="365125"/>
          </a:xfrm>
          <a:prstGeom prst="rect">
            <a:avLst/>
          </a:prstGeom>
        </p:spPr>
        <p:txBody>
          <a:bodyPr/>
          <a:lstStyle>
            <a:lvl1pPr>
              <a:defRPr sz="1050">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666101-1ABC-40C0-8414-1336EBF8B61B}" type="slidenum">
              <a:rPr lang="en-US" smtClean="0">
                <a:solidFill>
                  <a:prstClr val="white"/>
                </a:solidFill>
              </a:rPr>
              <a:pPr/>
              <a:t>‹#›</a:t>
            </a:fld>
            <a:endParaRPr lang="en-US" dirty="0">
              <a:solidFill>
                <a:prstClr val="white"/>
              </a:solidFill>
            </a:endParaRPr>
          </a:p>
        </p:txBody>
      </p:sp>
      <p:sp>
        <p:nvSpPr>
          <p:cNvPr id="14" name="Text Placeholder 8"/>
          <p:cNvSpPr>
            <a:spLocks noGrp="1"/>
          </p:cNvSpPr>
          <p:nvPr>
            <p:ph type="body" sz="quarter" idx="15" hasCustomPrompt="1"/>
          </p:nvPr>
        </p:nvSpPr>
        <p:spPr>
          <a:xfrm>
            <a:off x="8026402" y="2042244"/>
            <a:ext cx="3553884" cy="1793934"/>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8"/>
          <p:cNvSpPr>
            <a:spLocks noGrp="1"/>
          </p:cNvSpPr>
          <p:nvPr>
            <p:ph type="body" sz="quarter" idx="16" hasCustomPrompt="1"/>
          </p:nvPr>
        </p:nvSpPr>
        <p:spPr>
          <a:xfrm>
            <a:off x="4316943" y="2042244"/>
            <a:ext cx="3553884" cy="1793934"/>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8"/>
          <p:cNvSpPr>
            <a:spLocks noGrp="1"/>
          </p:cNvSpPr>
          <p:nvPr>
            <p:ph type="body" sz="quarter" idx="17" hasCustomPrompt="1"/>
          </p:nvPr>
        </p:nvSpPr>
        <p:spPr>
          <a:xfrm>
            <a:off x="607485" y="2062316"/>
            <a:ext cx="3553884" cy="1773863"/>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8"/>
          <p:cNvSpPr>
            <a:spLocks noGrp="1"/>
          </p:cNvSpPr>
          <p:nvPr>
            <p:ph type="body" sz="quarter" idx="18" hasCustomPrompt="1"/>
          </p:nvPr>
        </p:nvSpPr>
        <p:spPr>
          <a:xfrm>
            <a:off x="8026402" y="4451467"/>
            <a:ext cx="3553884" cy="1682814"/>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8"/>
          <p:cNvSpPr>
            <a:spLocks noGrp="1"/>
          </p:cNvSpPr>
          <p:nvPr>
            <p:ph type="body" sz="quarter" idx="19" hasCustomPrompt="1"/>
          </p:nvPr>
        </p:nvSpPr>
        <p:spPr>
          <a:xfrm>
            <a:off x="4316943" y="4451467"/>
            <a:ext cx="3553884" cy="1682814"/>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8"/>
          <p:cNvSpPr>
            <a:spLocks noGrp="1"/>
          </p:cNvSpPr>
          <p:nvPr>
            <p:ph type="body" sz="quarter" idx="20" hasCustomPrompt="1"/>
          </p:nvPr>
        </p:nvSpPr>
        <p:spPr>
          <a:xfrm>
            <a:off x="607485" y="4451467"/>
            <a:ext cx="3553884" cy="1682814"/>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txBox="1">
            <a:spLocks/>
          </p:cNvSpPr>
          <p:nvPr/>
        </p:nvSpPr>
        <p:spPr>
          <a:xfrm>
            <a:off x="607484" y="297957"/>
            <a:ext cx="10972800" cy="532508"/>
          </a:xfrm>
          <a:prstGeom prst="rect">
            <a:avLst/>
          </a:prstGeom>
        </p:spPr>
        <p:txBody>
          <a:bodyPr vert="horz" lIns="0" tIns="0" rIns="0" bIns="0" rtlCol="0" anchor="t" anchorCtr="0">
            <a:noAutofit/>
          </a:bodyPr>
          <a:lstStyle>
            <a:lvl1pPr algn="l" defTabSz="342900" rtl="0" eaLnBrk="1" latinLnBrk="0" hangingPunct="1">
              <a:spcBef>
                <a:spcPct val="0"/>
              </a:spcBef>
              <a:buNone/>
              <a:defRPr sz="2700" kern="1200" baseline="0">
                <a:solidFill>
                  <a:schemeClr val="accent1"/>
                </a:solidFill>
                <a:latin typeface="+mj-lt"/>
                <a:ea typeface="+mj-ea"/>
                <a:cs typeface="+mj-cs"/>
              </a:defRPr>
            </a:lvl1pPr>
          </a:lstStyle>
          <a:p>
            <a:pPr fontAlgn="auto">
              <a:spcAft>
                <a:spcPts val="0"/>
              </a:spcAft>
            </a:pPr>
            <a:r>
              <a:rPr lang="en-US" dirty="0" smtClean="0">
                <a:solidFill>
                  <a:srgbClr val="0071C5"/>
                </a:solidFill>
              </a:rPr>
              <a:t>Before Action Review</a:t>
            </a:r>
            <a:endParaRPr lang="en-US" dirty="0">
              <a:solidFill>
                <a:srgbClr val="0071C5"/>
              </a:solidFill>
            </a:endParaRPr>
          </a:p>
        </p:txBody>
      </p:sp>
      <p:sp>
        <p:nvSpPr>
          <p:cNvPr id="6" name="TextBox 5"/>
          <p:cNvSpPr txBox="1"/>
          <p:nvPr/>
        </p:nvSpPr>
        <p:spPr>
          <a:xfrm>
            <a:off x="595208" y="1585044"/>
            <a:ext cx="3566160" cy="346249"/>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What is Intended?</a:t>
            </a:r>
          </a:p>
        </p:txBody>
      </p:sp>
      <p:sp>
        <p:nvSpPr>
          <p:cNvPr id="20" name="TextBox 19"/>
          <p:cNvSpPr txBox="1"/>
          <p:nvPr/>
        </p:nvSpPr>
        <p:spPr>
          <a:xfrm>
            <a:off x="4310804" y="3866297"/>
            <a:ext cx="3566160" cy="461665"/>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200" dirty="0" smtClean="0">
                <a:solidFill>
                  <a:srgbClr val="0071C5"/>
                </a:solidFill>
                <a:latin typeface="Intel Clear"/>
                <a:cs typeface="+mn-cs"/>
              </a:rPr>
              <a:t>What will make us successful this time?  How will we apply these learnings?</a:t>
            </a:r>
          </a:p>
        </p:txBody>
      </p:sp>
      <p:sp>
        <p:nvSpPr>
          <p:cNvPr id="21" name="TextBox 20"/>
          <p:cNvSpPr txBox="1"/>
          <p:nvPr/>
        </p:nvSpPr>
        <p:spPr>
          <a:xfrm>
            <a:off x="595208" y="3851303"/>
            <a:ext cx="3566160" cy="600164"/>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What are our intended results and measures?</a:t>
            </a:r>
          </a:p>
        </p:txBody>
      </p:sp>
      <p:sp>
        <p:nvSpPr>
          <p:cNvPr id="22" name="TextBox 21"/>
          <p:cNvSpPr txBox="1"/>
          <p:nvPr/>
        </p:nvSpPr>
        <p:spPr>
          <a:xfrm>
            <a:off x="8014124" y="1619796"/>
            <a:ext cx="3566160" cy="346249"/>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How will we perform it?</a:t>
            </a:r>
          </a:p>
        </p:txBody>
      </p:sp>
      <p:sp>
        <p:nvSpPr>
          <p:cNvPr id="23" name="TextBox 22"/>
          <p:cNvSpPr txBox="1"/>
          <p:nvPr/>
        </p:nvSpPr>
        <p:spPr>
          <a:xfrm>
            <a:off x="4310804" y="1411961"/>
            <a:ext cx="3566160" cy="600164"/>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What is the purpose?  Why is this important? </a:t>
            </a:r>
          </a:p>
        </p:txBody>
      </p:sp>
      <p:sp>
        <p:nvSpPr>
          <p:cNvPr id="24" name="TextBox 23"/>
          <p:cNvSpPr txBox="1"/>
          <p:nvPr/>
        </p:nvSpPr>
        <p:spPr>
          <a:xfrm>
            <a:off x="8026400" y="3883148"/>
            <a:ext cx="3566160" cy="461665"/>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200" dirty="0" smtClean="0">
                <a:solidFill>
                  <a:srgbClr val="0071C5"/>
                </a:solidFill>
                <a:latin typeface="Intel Clear"/>
                <a:cs typeface="+mn-cs"/>
              </a:rPr>
              <a:t>What challenges can we anticipate? What have we learned in similar situations?</a:t>
            </a:r>
          </a:p>
        </p:txBody>
      </p:sp>
    </p:spTree>
    <p:extLst>
      <p:ext uri="{BB962C8B-B14F-4D97-AF65-F5344CB8AC3E}">
        <p14:creationId xmlns:p14="http://schemas.microsoft.com/office/powerpoint/2010/main" val="267245212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DCA Layout - ATMx">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3"/>
            <a:ext cx="10972800" cy="581025"/>
          </a:xfrm>
        </p:spPr>
        <p:txBody>
          <a:bodyPr/>
          <a:lstStyle/>
          <a:p>
            <a:r>
              <a:rPr lang="en-US" smtClean="0"/>
              <a:t>Click to edit Master title style</a:t>
            </a:r>
            <a:endParaRPr lang="en-US"/>
          </a:p>
        </p:txBody>
      </p:sp>
      <p:sp>
        <p:nvSpPr>
          <p:cNvPr id="6" name="Content Placeholder 5"/>
          <p:cNvSpPr>
            <a:spLocks noGrp="1"/>
          </p:cNvSpPr>
          <p:nvPr>
            <p:ph sz="quarter" idx="12"/>
          </p:nvPr>
        </p:nvSpPr>
        <p:spPr>
          <a:xfrm>
            <a:off x="609600" y="727202"/>
            <a:ext cx="5486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6197600" y="727202"/>
            <a:ext cx="53848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4"/>
          </p:nvPr>
        </p:nvSpPr>
        <p:spPr>
          <a:xfrm>
            <a:off x="609600" y="3394202"/>
            <a:ext cx="5486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5"/>
          </p:nvPr>
        </p:nvSpPr>
        <p:spPr>
          <a:xfrm>
            <a:off x="6197600" y="3394202"/>
            <a:ext cx="53848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6"/>
          </p:nvPr>
        </p:nvSpPr>
        <p:spPr>
          <a:xfrm>
            <a:off x="4165600" y="6447793"/>
            <a:ext cx="3860800" cy="365125"/>
          </a:xfrm>
          <a:prstGeom prst="rect">
            <a:avLst/>
          </a:prstGeom>
        </p:spPr>
        <p:txBody>
          <a:bodyPr/>
          <a:lstStyle>
            <a:lvl1pPr>
              <a:defRPr sz="1050">
                <a:solidFill>
                  <a:schemeClr val="bg1"/>
                </a:solidFill>
              </a:defRPr>
            </a:lvl1pPr>
          </a:lstStyle>
          <a:p>
            <a:endParaRPr lang="en-US" dirty="0">
              <a:solidFill>
                <a:prstClr val="white"/>
              </a:solidFill>
            </a:endParaRPr>
          </a:p>
        </p:txBody>
      </p:sp>
      <p:sp>
        <p:nvSpPr>
          <p:cNvPr id="4" name="Slide Number Placeholder 3"/>
          <p:cNvSpPr>
            <a:spLocks noGrp="1"/>
          </p:cNvSpPr>
          <p:nvPr>
            <p:ph type="sldNum" sz="quarter" idx="17"/>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11" name="Date Placeholder 2"/>
          <p:cNvSpPr>
            <a:spLocks noGrp="1"/>
          </p:cNvSpPr>
          <p:nvPr>
            <p:ph type="dt" sz="half" idx="18"/>
          </p:nvPr>
        </p:nvSpPr>
        <p:spPr>
          <a:xfrm>
            <a:off x="609600" y="6453809"/>
            <a:ext cx="2844800" cy="365125"/>
          </a:xfrm>
          <a:prstGeom prst="rect">
            <a:avLst/>
          </a:prstGeom>
        </p:spPr>
        <p:txBody>
          <a:bodyPr/>
          <a:lstStyle>
            <a:lvl1pPr>
              <a:defRPr sz="105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24479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HiLo Help Needed Layout - ATM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609600" y="1143000"/>
            <a:ext cx="52832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5994400" y="1143000"/>
            <a:ext cx="5588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2"/>
          </p:nvPr>
        </p:nvSpPr>
        <p:spPr>
          <a:xfrm>
            <a:off x="609600" y="4038600"/>
            <a:ext cx="10972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3"/>
          </p:nvPr>
        </p:nvSpPr>
        <p:spPr>
          <a:xfrm>
            <a:off x="4165600" y="6447793"/>
            <a:ext cx="3860800" cy="365125"/>
          </a:xfrm>
          <a:prstGeom prst="rect">
            <a:avLst/>
          </a:prstGeom>
        </p:spPr>
        <p:txBody>
          <a:bodyPr/>
          <a:lstStyle>
            <a:lvl1pPr>
              <a:defRPr sz="1050" i="0">
                <a:solidFill>
                  <a:schemeClr val="bg1"/>
                </a:solidFill>
              </a:defRPr>
            </a:lvl1pPr>
          </a:lstStyle>
          <a:p>
            <a:endParaRPr lang="en-US" dirty="0">
              <a:solidFill>
                <a:prstClr val="white"/>
              </a:solidFill>
            </a:endParaRPr>
          </a:p>
        </p:txBody>
      </p:sp>
      <p:sp>
        <p:nvSpPr>
          <p:cNvPr id="7" name="Slide Number Placeholder 5"/>
          <p:cNvSpPr>
            <a:spLocks noGrp="1"/>
          </p:cNvSpPr>
          <p:nvPr>
            <p:ph type="sldNum" sz="quarter" idx="14"/>
          </p:nvPr>
        </p:nvSpPr>
        <p:spPr>
          <a:xfrm>
            <a:off x="9163136" y="6456193"/>
            <a:ext cx="2844800" cy="365125"/>
          </a:xfrm>
        </p:spPr>
        <p:txBody>
          <a:bodyPr/>
          <a:lstStyle>
            <a:lvl1pPr>
              <a:defRPr>
                <a:solidFill>
                  <a:schemeClr val="bg1"/>
                </a:solidFill>
              </a:defRPr>
            </a:lvl1pPr>
          </a:lstStyle>
          <a:p>
            <a:fld id="{D5666101-1ABC-40C0-8414-1336EBF8B61B}" type="slidenum">
              <a:rPr lang="en-US" smtClean="0">
                <a:solidFill>
                  <a:prstClr val="white"/>
                </a:solidFill>
              </a:rPr>
              <a:pPr/>
              <a:t>‹#›</a:t>
            </a:fld>
            <a:endParaRPr lang="en-US">
              <a:solidFill>
                <a:prstClr val="white"/>
              </a:solidFill>
            </a:endParaRPr>
          </a:p>
        </p:txBody>
      </p:sp>
      <p:sp>
        <p:nvSpPr>
          <p:cNvPr id="8" name="Date Placeholder 2"/>
          <p:cNvSpPr>
            <a:spLocks noGrp="1"/>
          </p:cNvSpPr>
          <p:nvPr>
            <p:ph type="dt" sz="half" idx="15"/>
          </p:nvPr>
        </p:nvSpPr>
        <p:spPr>
          <a:xfrm>
            <a:off x="609600" y="6453809"/>
            <a:ext cx="2844800" cy="365125"/>
          </a:xfrm>
          <a:prstGeom prst="rect">
            <a:avLst/>
          </a:prstGeom>
        </p:spPr>
        <p:txBody>
          <a:bodyPr/>
          <a:lstStyle>
            <a:lvl1pPr>
              <a:defRPr sz="1050" i="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1486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25708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After Action Review - ATMx">
    <p:spTree>
      <p:nvGrpSpPr>
        <p:cNvPr id="1" name=""/>
        <p:cNvGrpSpPr/>
        <p:nvPr/>
      </p:nvGrpSpPr>
      <p:grpSpPr>
        <a:xfrm>
          <a:off x="0" y="0"/>
          <a:ext cx="0" cy="0"/>
          <a:chOff x="0" y="0"/>
          <a:chExt cx="0" cy="0"/>
        </a:xfrm>
      </p:grpSpPr>
      <p:sp>
        <p:nvSpPr>
          <p:cNvPr id="2" name="Title 1"/>
          <p:cNvSpPr>
            <a:spLocks noGrp="1"/>
          </p:cNvSpPr>
          <p:nvPr>
            <p:ph type="title"/>
          </p:nvPr>
        </p:nvSpPr>
        <p:spPr>
          <a:xfrm>
            <a:off x="607484" y="997528"/>
            <a:ext cx="10972800" cy="487911"/>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447793"/>
            <a:ext cx="2844800" cy="365125"/>
          </a:xfrm>
          <a:prstGeom prst="rect">
            <a:avLst/>
          </a:prstGeom>
        </p:spPr>
        <p:txBody>
          <a:bodyPr/>
          <a:lstStyle>
            <a:lvl1pPr>
              <a:defRPr sz="1050">
                <a:solidFill>
                  <a:schemeClr val="bg1"/>
                </a:solidFill>
              </a:defRPr>
            </a:lvl1pPr>
          </a:lstStyle>
          <a:p>
            <a:endParaRPr lang="en-US" dirty="0">
              <a:solidFill>
                <a:prstClr val="white"/>
              </a:solidFill>
            </a:endParaRPr>
          </a:p>
        </p:txBody>
      </p:sp>
      <p:sp>
        <p:nvSpPr>
          <p:cNvPr id="4" name="Footer Placeholder 3"/>
          <p:cNvSpPr>
            <a:spLocks noGrp="1"/>
          </p:cNvSpPr>
          <p:nvPr>
            <p:ph type="ftr" sz="quarter" idx="11"/>
          </p:nvPr>
        </p:nvSpPr>
        <p:spPr>
          <a:xfrm>
            <a:off x="4165600" y="6447793"/>
            <a:ext cx="3860800" cy="365125"/>
          </a:xfrm>
          <a:prstGeom prst="rect">
            <a:avLst/>
          </a:prstGeom>
        </p:spPr>
        <p:txBody>
          <a:bodyPr/>
          <a:lstStyle>
            <a:lvl1pPr>
              <a:defRPr sz="1050">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666101-1ABC-40C0-8414-1336EBF8B61B}" type="slidenum">
              <a:rPr lang="en-US" smtClean="0">
                <a:solidFill>
                  <a:prstClr val="white"/>
                </a:solidFill>
              </a:rPr>
              <a:pPr/>
              <a:t>‹#›</a:t>
            </a:fld>
            <a:endParaRPr lang="en-US">
              <a:solidFill>
                <a:prstClr val="white"/>
              </a:solidFill>
            </a:endParaRPr>
          </a:p>
        </p:txBody>
      </p:sp>
      <p:sp>
        <p:nvSpPr>
          <p:cNvPr id="6" name="Title 1"/>
          <p:cNvSpPr txBox="1">
            <a:spLocks/>
          </p:cNvSpPr>
          <p:nvPr/>
        </p:nvSpPr>
        <p:spPr>
          <a:xfrm>
            <a:off x="607484" y="409777"/>
            <a:ext cx="10972800" cy="587750"/>
          </a:xfrm>
          <a:prstGeom prst="rect">
            <a:avLst/>
          </a:prstGeom>
        </p:spPr>
        <p:txBody>
          <a:bodyPr vert="horz" lIns="0" tIns="0" rIns="0" bIns="0" rtlCol="0" anchor="t" anchorCtr="0">
            <a:noAutofit/>
          </a:bodyPr>
          <a:lstStyle>
            <a:lvl1pPr algn="l" defTabSz="342900" rtl="0" eaLnBrk="1" latinLnBrk="0" hangingPunct="1">
              <a:spcBef>
                <a:spcPct val="0"/>
              </a:spcBef>
              <a:buNone/>
              <a:defRPr sz="2700" kern="1200" baseline="0">
                <a:solidFill>
                  <a:schemeClr val="accent1"/>
                </a:solidFill>
                <a:latin typeface="+mj-lt"/>
                <a:ea typeface="+mj-ea"/>
                <a:cs typeface="+mj-cs"/>
              </a:defRPr>
            </a:lvl1pPr>
          </a:lstStyle>
          <a:p>
            <a:pPr fontAlgn="auto">
              <a:spcAft>
                <a:spcPts val="0"/>
              </a:spcAft>
            </a:pPr>
            <a:r>
              <a:rPr lang="en-US" dirty="0" smtClean="0">
                <a:solidFill>
                  <a:srgbClr val="0071C5"/>
                </a:solidFill>
              </a:rPr>
              <a:t>After Action Review</a:t>
            </a:r>
            <a:endParaRPr lang="en-US" dirty="0">
              <a:solidFill>
                <a:srgbClr val="0071C5"/>
              </a:solidFill>
            </a:endParaRPr>
          </a:p>
        </p:txBody>
      </p:sp>
      <p:sp>
        <p:nvSpPr>
          <p:cNvPr id="8" name="Text Placeholder 7"/>
          <p:cNvSpPr>
            <a:spLocks noGrp="1"/>
          </p:cNvSpPr>
          <p:nvPr>
            <p:ph type="body" sz="quarter" idx="13" hasCustomPrompt="1"/>
          </p:nvPr>
        </p:nvSpPr>
        <p:spPr>
          <a:xfrm>
            <a:off x="607484" y="1831688"/>
            <a:ext cx="5353049" cy="1796561"/>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7"/>
          <p:cNvSpPr>
            <a:spLocks noGrp="1"/>
          </p:cNvSpPr>
          <p:nvPr>
            <p:ph type="body" sz="quarter" idx="14" hasCustomPrompt="1"/>
          </p:nvPr>
        </p:nvSpPr>
        <p:spPr>
          <a:xfrm>
            <a:off x="6227236" y="1831688"/>
            <a:ext cx="5353049" cy="1796560"/>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5" hasCustomPrompt="1"/>
          </p:nvPr>
        </p:nvSpPr>
        <p:spPr>
          <a:xfrm>
            <a:off x="607484" y="4061880"/>
            <a:ext cx="5353049" cy="2152551"/>
          </a:xfrm>
        </p:spPr>
        <p:txBody>
          <a:bodyPr/>
          <a:lstStyle>
            <a:lvl1pPr>
              <a:defRPr baseline="0"/>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6" hasCustomPrompt="1"/>
          </p:nvPr>
        </p:nvSpPr>
        <p:spPr>
          <a:xfrm>
            <a:off x="6227236" y="4061880"/>
            <a:ext cx="5353049" cy="2152551"/>
          </a:xfrm>
        </p:spPr>
        <p:txBody>
          <a:bodyPr/>
          <a:lstStyle>
            <a:lvl1pPr>
              <a:defRPr/>
            </a:lvl1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p:nvSpPr>
        <p:spPr>
          <a:xfrm>
            <a:off x="607484" y="1500702"/>
            <a:ext cx="5353049" cy="346249"/>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What Was Supposed to Happen?</a:t>
            </a:r>
          </a:p>
        </p:txBody>
      </p:sp>
      <p:sp>
        <p:nvSpPr>
          <p:cNvPr id="13" name="TextBox 12"/>
          <p:cNvSpPr txBox="1"/>
          <p:nvPr/>
        </p:nvSpPr>
        <p:spPr>
          <a:xfrm>
            <a:off x="6227234" y="3688369"/>
            <a:ext cx="5353049" cy="338554"/>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00" dirty="0" smtClean="0">
                <a:solidFill>
                  <a:srgbClr val="0071C5"/>
                </a:solidFill>
                <a:latin typeface="Intel Clear"/>
                <a:cs typeface="+mn-cs"/>
              </a:rPr>
              <a:t>What Do We Want to Change or Continue?</a:t>
            </a:r>
          </a:p>
        </p:txBody>
      </p:sp>
      <p:sp>
        <p:nvSpPr>
          <p:cNvPr id="14" name="TextBox 13"/>
          <p:cNvSpPr txBox="1"/>
          <p:nvPr/>
        </p:nvSpPr>
        <p:spPr>
          <a:xfrm>
            <a:off x="607484" y="3715631"/>
            <a:ext cx="5353049" cy="346249"/>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What Did We Learn?</a:t>
            </a:r>
          </a:p>
        </p:txBody>
      </p:sp>
      <p:sp>
        <p:nvSpPr>
          <p:cNvPr id="15" name="TextBox 14"/>
          <p:cNvSpPr txBox="1"/>
          <p:nvPr/>
        </p:nvSpPr>
        <p:spPr>
          <a:xfrm>
            <a:off x="6163733" y="1485439"/>
            <a:ext cx="5353049" cy="346249"/>
          </a:xfrm>
          <a:prstGeom prst="rect">
            <a:avLst/>
          </a:prstGeom>
          <a:noFill/>
        </p:spPr>
        <p:txBody>
          <a:bodyPr wrap="square" lIns="0" rtlCol="0">
            <a:spAutoFit/>
          </a:bodyPr>
          <a:lstStyle/>
          <a:p>
            <a:pPr defTabSz="342900" fontAlgn="auto">
              <a:spcBef>
                <a:spcPts val="900"/>
              </a:spcBef>
              <a:spcAft>
                <a:spcPts val="0"/>
              </a:spcAft>
              <a:buFont typeface="Wingdings" panose="05000000000000000000" pitchFamily="2" charset="2"/>
              <a:buNone/>
              <a:defRPr/>
            </a:pPr>
            <a:r>
              <a:rPr lang="en-US" sz="1650" dirty="0" smtClean="0">
                <a:solidFill>
                  <a:srgbClr val="0071C5"/>
                </a:solidFill>
                <a:latin typeface="Intel Clear"/>
                <a:cs typeface="+mn-cs"/>
              </a:rPr>
              <a:t>What Did Happen? Why?</a:t>
            </a:r>
          </a:p>
        </p:txBody>
      </p:sp>
    </p:spTree>
    <p:extLst>
      <p:ext uri="{BB962C8B-B14F-4D97-AF65-F5344CB8AC3E}">
        <p14:creationId xmlns:p14="http://schemas.microsoft.com/office/powerpoint/2010/main" val="31335810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698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5" name="Picture 4" descr="int_experience_hrz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5039" y="2499763"/>
            <a:ext cx="4861924" cy="2019320"/>
          </a:xfrm>
          <a:prstGeom prst="rect">
            <a:avLst/>
          </a:prstGeom>
        </p:spPr>
      </p:pic>
    </p:spTree>
    <p:extLst>
      <p:ext uri="{BB962C8B-B14F-4D97-AF65-F5344CB8AC3E}">
        <p14:creationId xmlns:p14="http://schemas.microsoft.com/office/powerpoint/2010/main" val="277021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91CCAE-96A9-449C-9D1E-14833634359D}"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6" name="Picture 11" descr="IS_1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410700" y="220663"/>
            <a:ext cx="2489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7" y="4353386"/>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396156433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dirty="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3C457E-A429-4288-B03C-6315F7C0947E}"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85998466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31BF71-2004-4726-8387-D9A76D67B6CC}"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07"/>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58356875"/>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9FC834-3A7C-4EFD-AA12-E07B2BBC706F}"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14"/>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95446643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70D6F186-AFCE-48BD-8093-04719D12619F}"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06345132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D24A2C64-6F85-4BBE-BFA4-8AEDC5053E1D}"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18601829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5" y="584202"/>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9A8204A2-7207-416E-BA8E-C06764761D24}"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15991146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162540"/>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2674489"/>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223316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5762995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24480"/>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02"/>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E977B5F7-55E8-406F-9162-D59B7A55A2D5}"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69741475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405877"/>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835471"/>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88951" y="1793881"/>
            <a:ext cx="11209867" cy="4168775"/>
          </a:xfrm>
          <a:prstGeom prst="rect">
            <a:avLst/>
          </a:prstGeom>
          <a:noFill/>
          <a:ln w="9525">
            <a:noFill/>
            <a:miter lim="800000"/>
            <a:headEnd/>
            <a:tailEnd/>
          </a:ln>
          <a:effectLst/>
        </p:spPr>
        <p:txBody>
          <a:bodyPr lIns="66771" tIns="33387" rIns="66771" bIns="33387" anchorCtr="1"/>
          <a:lstStyle/>
          <a:p>
            <a:pPr algn="r" defTabSz="668258" fontAlgn="auto">
              <a:spcBef>
                <a:spcPts val="0"/>
              </a:spcBef>
              <a:spcAft>
                <a:spcPts val="0"/>
              </a:spcAft>
            </a:pPr>
            <a:endParaRPr lang="en-US" sz="1751" dirty="0">
              <a:solidFill>
                <a:prstClr val="white"/>
              </a:solidFill>
              <a:effectLst>
                <a:outerShdw blurRad="38100" dist="38100" dir="2700000" algn="tl">
                  <a:srgbClr val="000000"/>
                </a:outerShdw>
              </a:effectLst>
              <a:latin typeface="Neo Sans Intel" pitchFamily="34" charset="0"/>
              <a:cs typeface="+mn-cs"/>
            </a:endParaRPr>
          </a:p>
        </p:txBody>
      </p:sp>
      <p:sp>
        <p:nvSpPr>
          <p:cNvPr id="22532" name="Rectangle 4"/>
          <p:cNvSpPr>
            <a:spLocks noGrp="1" noChangeArrowheads="1"/>
          </p:cNvSpPr>
          <p:nvPr>
            <p:ph type="ctrTitle"/>
          </p:nvPr>
        </p:nvSpPr>
        <p:spPr>
          <a:xfrm>
            <a:off x="1416219" y="2324925"/>
            <a:ext cx="4096307" cy="1258424"/>
          </a:xfrm>
        </p:spPr>
        <p:txBody>
          <a:bodyPr lIns="0" tIns="0" rIns="0" bIns="0" anchor="ctr" anchorCtr="0"/>
          <a:lstStyle>
            <a:lvl1pPr algn="ctr">
              <a:defRPr sz="6000"/>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1632262" y="3716920"/>
            <a:ext cx="3664221" cy="1178001"/>
          </a:xfrm>
        </p:spPr>
        <p:txBody>
          <a:bodyPr anchorCtr="0"/>
          <a:lstStyle>
            <a:lvl1pPr marL="0" indent="0" algn="ctr">
              <a:spcBef>
                <a:spcPts val="0"/>
              </a:spcBef>
              <a:buFont typeface="Wingdings" pitchFamily="2" charset="2"/>
              <a:buNone/>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96803119"/>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065316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4"/>
          </a:xfrm>
        </p:spPr>
        <p:txBody>
          <a:bodyPr/>
          <a:lstStyle>
            <a:lvl1pPr>
              <a:defRPr sz="2667"/>
            </a:lvl1pPr>
            <a:lvl2pPr>
              <a:defRPr sz="2333"/>
            </a:lvl2pPr>
            <a:lvl3pPr>
              <a:defRPr sz="1667"/>
            </a:lvl3pPr>
            <a:lvl4pPr>
              <a:defRPr sz="1333"/>
            </a:lvl4pPr>
            <a:lvl5pPr>
              <a:defRPr sz="1333"/>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97600" y="1600203"/>
            <a:ext cx="5384800" cy="4525964"/>
          </a:xfrm>
        </p:spPr>
        <p:txBody>
          <a:bodyPr/>
          <a:lstStyle>
            <a:lvl1pPr>
              <a:defRPr sz="2667"/>
            </a:lvl1pPr>
            <a:lvl2pPr>
              <a:defRPr sz="2333"/>
            </a:lvl2pPr>
            <a:lvl3pPr>
              <a:defRPr sz="1667"/>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616682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8E58A9-04AB-485B-8670-63651D3D1FC2}"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7" y="4353386"/>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1991326981"/>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1"/>
          </a:xfrm>
        </p:spPr>
        <p:txBody>
          <a:bodyPr anchor="b"/>
          <a:lstStyle>
            <a:lvl1pPr marL="0" indent="0">
              <a:buNone/>
              <a:defRPr sz="2333" b="0"/>
            </a:lvl1pPr>
            <a:lvl2pPr marL="334096" indent="0">
              <a:buNone/>
              <a:defRPr sz="1417" b="1"/>
            </a:lvl2pPr>
            <a:lvl3pPr marL="668190" indent="0">
              <a:buNone/>
              <a:defRPr sz="1333" b="1"/>
            </a:lvl3pPr>
            <a:lvl4pPr marL="1002286" indent="0">
              <a:buNone/>
              <a:defRPr sz="1167" b="1"/>
            </a:lvl4pPr>
            <a:lvl5pPr marL="1336381" indent="0">
              <a:buNone/>
              <a:defRPr sz="1167" b="1"/>
            </a:lvl5pPr>
            <a:lvl6pPr marL="1670477" indent="0">
              <a:buNone/>
              <a:defRPr sz="1167" b="1"/>
            </a:lvl6pPr>
            <a:lvl7pPr marL="2004571" indent="0">
              <a:buNone/>
              <a:defRPr sz="1167" b="1"/>
            </a:lvl7pPr>
            <a:lvl8pPr marL="2338667" indent="0">
              <a:buNone/>
              <a:defRPr sz="1167" b="1"/>
            </a:lvl8pPr>
            <a:lvl9pPr marL="2672761" indent="0">
              <a:buNone/>
              <a:defRPr sz="1167"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33"/>
            </a:lvl1pPr>
            <a:lvl2pPr>
              <a:defRPr sz="1667"/>
            </a:lvl2pPr>
            <a:lvl3pPr>
              <a:defRPr sz="1667"/>
            </a:lvl3pPr>
            <a:lvl4pPr>
              <a:defRPr sz="1167"/>
            </a:lvl4pPr>
            <a:lvl5pPr>
              <a:defRPr sz="1167"/>
            </a:lvl5pPr>
            <a:lvl6pPr>
              <a:defRPr sz="1167"/>
            </a:lvl6pPr>
            <a:lvl7pPr>
              <a:defRPr sz="1167"/>
            </a:lvl7pPr>
            <a:lvl8pPr>
              <a:defRPr sz="1167"/>
            </a:lvl8pPr>
            <a:lvl9pPr>
              <a:defRPr sz="1167"/>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6193368" y="1535114"/>
            <a:ext cx="5389035" cy="639761"/>
          </a:xfrm>
        </p:spPr>
        <p:txBody>
          <a:bodyPr anchor="b"/>
          <a:lstStyle>
            <a:lvl1pPr marL="0" indent="0">
              <a:buNone/>
              <a:defRPr sz="2333" b="0"/>
            </a:lvl1pPr>
            <a:lvl2pPr marL="334096" indent="0">
              <a:buNone/>
              <a:defRPr sz="1417" b="1"/>
            </a:lvl2pPr>
            <a:lvl3pPr marL="668190" indent="0">
              <a:buNone/>
              <a:defRPr sz="1333" b="1"/>
            </a:lvl3pPr>
            <a:lvl4pPr marL="1002286" indent="0">
              <a:buNone/>
              <a:defRPr sz="1167" b="1"/>
            </a:lvl4pPr>
            <a:lvl5pPr marL="1336381" indent="0">
              <a:buNone/>
              <a:defRPr sz="1167" b="1"/>
            </a:lvl5pPr>
            <a:lvl6pPr marL="1670477" indent="0">
              <a:buNone/>
              <a:defRPr sz="1167" b="1"/>
            </a:lvl6pPr>
            <a:lvl7pPr marL="2004571" indent="0">
              <a:buNone/>
              <a:defRPr sz="1167" b="1"/>
            </a:lvl7pPr>
            <a:lvl8pPr marL="2338667" indent="0">
              <a:buNone/>
              <a:defRPr sz="1167" b="1"/>
            </a:lvl8pPr>
            <a:lvl9pPr marL="2672761" indent="0">
              <a:buNone/>
              <a:defRPr sz="1167"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333"/>
            </a:lvl1pPr>
            <a:lvl2pPr>
              <a:defRPr sz="1667"/>
            </a:lvl2pPr>
            <a:lvl3pPr>
              <a:defRPr sz="1667"/>
            </a:lvl3pPr>
            <a:lvl4pPr>
              <a:defRPr sz="1167"/>
            </a:lvl4pPr>
            <a:lvl5pPr>
              <a:defRPr sz="1167"/>
            </a:lvl5pPr>
            <a:lvl6pPr>
              <a:defRPr sz="1167"/>
            </a:lvl6pPr>
            <a:lvl7pPr>
              <a:defRPr sz="1167"/>
            </a:lvl7pPr>
            <a:lvl8pPr>
              <a:defRPr sz="1167"/>
            </a:lvl8pPr>
            <a:lvl9pPr>
              <a:defRPr sz="1167"/>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2260548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4253614"/>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1538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75757" y="1482513"/>
            <a:ext cx="3840489" cy="3892976"/>
          </a:xfrm>
          <a:prstGeom prst="rect">
            <a:avLst/>
          </a:prstGeom>
        </p:spPr>
      </p:pic>
    </p:spTree>
    <p:extLst>
      <p:ext uri="{BB962C8B-B14F-4D97-AF65-F5344CB8AC3E}">
        <p14:creationId xmlns:p14="http://schemas.microsoft.com/office/powerpoint/2010/main" val="1644892134"/>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9176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622BF2-F29B-462D-A95D-D457E39B8B8D}" type="slidenum">
              <a:rPr lang="en-US" altLang="en-US" sz="800" smtClean="0">
                <a:solidFill>
                  <a:srgbClr val="B4BABD"/>
                </a:solidFill>
                <a:latin typeface="Verdana" panose="020B0604030504040204" pitchFamily="34" charset="0"/>
              </a:rPr>
              <a:pPr eaLnBrk="1" hangingPunct="1"/>
              <a:t>‹#›</a:t>
            </a:fld>
            <a:endParaRPr lang="en-US" altLang="en-US" sz="800" smtClean="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a:extLst>
              <a:ext uri="{28A0092B-C50C-407E-A947-70E740481C1C}">
                <a14:useLocalDpi xmlns:a14="http://schemas.microsoft.com/office/drawing/2010/main" val="0"/>
              </a:ext>
            </a:extLst>
          </a:blip>
          <a:srcRect b="28857"/>
          <a:stretch>
            <a:fillRect/>
          </a:stretch>
        </p:blipFill>
        <p:spPr bwMode="auto">
          <a:xfrm>
            <a:off x="9410700" y="220663"/>
            <a:ext cx="2489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7" y="4353386"/>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317310893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34A0EF-6548-468A-8C79-D6D2905A1308}" type="slidenum">
              <a:rPr lang="en-US" altLang="en-US" sz="800" smtClean="0">
                <a:solidFill>
                  <a:srgbClr val="B4BABD"/>
                </a:solidFill>
                <a:latin typeface="Verdana" panose="020B0604030504040204" pitchFamily="34" charset="0"/>
              </a:rPr>
              <a:pPr eaLnBrk="1" hangingPunct="1"/>
              <a:t>‹#›</a:t>
            </a:fld>
            <a:endParaRPr lang="en-US" altLang="en-US" sz="800" smtClean="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496969206"/>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41A0F8-EA6B-4AF2-97FA-3DD3A71582A7}" type="slidenum">
              <a:rPr lang="en-US" altLang="en-US" sz="800" smtClean="0">
                <a:solidFill>
                  <a:srgbClr val="B4BABD"/>
                </a:solidFill>
                <a:latin typeface="Verdana" panose="020B0604030504040204" pitchFamily="34" charset="0"/>
              </a:rPr>
              <a:pPr eaLnBrk="1" hangingPunct="1"/>
              <a:t>‹#›</a:t>
            </a:fld>
            <a:endParaRPr lang="en-US" altLang="en-US" sz="800" smtClean="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07"/>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936801073"/>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942BF2-E01B-4645-85A1-029A2D1A0024}" type="slidenum">
              <a:rPr lang="en-US" altLang="en-US" sz="800" smtClean="0">
                <a:solidFill>
                  <a:srgbClr val="B4BABD"/>
                </a:solidFill>
                <a:latin typeface="Verdana" panose="020B0604030504040204" pitchFamily="34" charset="0"/>
              </a:rPr>
              <a:pPr eaLnBrk="1" hangingPunct="1"/>
              <a:t>‹#›</a:t>
            </a:fld>
            <a:endParaRPr lang="en-US" altLang="en-US" sz="800" smtClean="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14"/>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906542770"/>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ea typeface="MS PGothic" panose="020B0600070205080204" pitchFamily="34" charset="-128"/>
              </a:defRPr>
            </a:lvl1pPr>
          </a:lstStyle>
          <a:p>
            <a:fld id="{AF7C83F6-1912-4D82-8B32-47E6FAFCBFFF}" type="slidenum">
              <a:rPr lang="ja-JP" altLang="en-US" smtClean="0">
                <a:solidFill>
                  <a:srgbClr val="FFFFFF"/>
                </a:solidFill>
              </a:rPr>
              <a:pPr/>
              <a:t>‹#›</a:t>
            </a:fld>
            <a:endParaRPr lang="en-US" altLang="ja-JP" smtClean="0">
              <a:solidFill>
                <a:srgbClr val="FFFFFF"/>
              </a:solidFill>
            </a:endParaRPr>
          </a:p>
        </p:txBody>
      </p:sp>
    </p:spTree>
    <p:extLst>
      <p:ext uri="{BB962C8B-B14F-4D97-AF65-F5344CB8AC3E}">
        <p14:creationId xmlns:p14="http://schemas.microsoft.com/office/powerpoint/2010/main" val="9865034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842C38-FC2C-4180-B8BB-107C8DA701E6}"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75965515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ea typeface="MS PGothic" panose="020B0600070205080204" pitchFamily="34" charset="-128"/>
              </a:defRPr>
            </a:lvl1pPr>
          </a:lstStyle>
          <a:p>
            <a:fld id="{8D845D3D-DD7F-48E9-B9FC-F0688C373B3D}" type="slidenum">
              <a:rPr lang="ja-JP" altLang="en-US" smtClean="0">
                <a:solidFill>
                  <a:srgbClr val="FFFFFF"/>
                </a:solidFill>
              </a:rPr>
              <a:pPr/>
              <a:t>‹#›</a:t>
            </a:fld>
            <a:endParaRPr lang="en-US" altLang="ja-JP" smtClean="0">
              <a:solidFill>
                <a:srgbClr val="FFFFFF"/>
              </a:solidFill>
            </a:endParaRPr>
          </a:p>
        </p:txBody>
      </p:sp>
    </p:spTree>
    <p:extLst>
      <p:ext uri="{BB962C8B-B14F-4D97-AF65-F5344CB8AC3E}">
        <p14:creationId xmlns:p14="http://schemas.microsoft.com/office/powerpoint/2010/main" val="398382866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5" y="584202"/>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ea typeface="MS PGothic" panose="020B0600070205080204" pitchFamily="34" charset="-128"/>
              </a:defRPr>
            </a:lvl1pPr>
          </a:lstStyle>
          <a:p>
            <a:fld id="{FAD3C55A-F8E7-491C-88A1-3A114CF6B153}" type="slidenum">
              <a:rPr lang="ja-JP" altLang="en-US" smtClean="0">
                <a:solidFill>
                  <a:srgbClr val="FFFFFF"/>
                </a:solidFill>
              </a:rPr>
              <a:pPr/>
              <a:t>‹#›</a:t>
            </a:fld>
            <a:endParaRPr lang="en-US" altLang="ja-JP" smtClean="0">
              <a:solidFill>
                <a:srgbClr val="FFFFFF"/>
              </a:solidFill>
            </a:endParaRPr>
          </a:p>
        </p:txBody>
      </p:sp>
    </p:spTree>
    <p:extLst>
      <p:ext uri="{BB962C8B-B14F-4D97-AF65-F5344CB8AC3E}">
        <p14:creationId xmlns:p14="http://schemas.microsoft.com/office/powerpoint/2010/main" val="277767541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990411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533195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55767948"/>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6324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02"/>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ea typeface="MS PGothic" panose="020B0600070205080204" pitchFamily="34" charset="-128"/>
              </a:defRPr>
            </a:lvl1pPr>
          </a:lstStyle>
          <a:p>
            <a:fld id="{422875C7-D15C-4AA7-8554-0385EA3F8067}" type="slidenum">
              <a:rPr lang="ja-JP" altLang="en-US" smtClean="0">
                <a:solidFill>
                  <a:srgbClr val="FFFFFF"/>
                </a:solidFill>
              </a:rPr>
              <a:pPr/>
              <a:t>‹#›</a:t>
            </a:fld>
            <a:endParaRPr lang="en-US" altLang="ja-JP" smtClean="0">
              <a:solidFill>
                <a:srgbClr val="FFFFFF"/>
              </a:solidFill>
            </a:endParaRPr>
          </a:p>
        </p:txBody>
      </p:sp>
    </p:spTree>
    <p:extLst>
      <p:ext uri="{BB962C8B-B14F-4D97-AF65-F5344CB8AC3E}">
        <p14:creationId xmlns:p14="http://schemas.microsoft.com/office/powerpoint/2010/main" val="2907412336"/>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68307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733053"/>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91CCAE-96A9-449C-9D1E-14833634359D}"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6" name="Picture 11" descr="IS_1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410700" y="220663"/>
            <a:ext cx="2489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7" y="4353386"/>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21414179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E8C24A-ABC4-4923-B96A-ECE88331A99A}"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07"/>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842539767"/>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dirty="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3C457E-A429-4288-B03C-6315F7C0947E}"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42227600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31BF71-2004-4726-8387-D9A76D67B6CC}"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07"/>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5803594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9FC834-3A7C-4EFD-AA12-E07B2BBC706F}"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14"/>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844291623"/>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70D6F186-AFCE-48BD-8093-04719D12619F}"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60793506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D24A2C64-6F85-4BBE-BFA4-8AEDC5053E1D}"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91646792"/>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5" y="584202"/>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9A8204A2-7207-416E-BA8E-C06764761D24}"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20793872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827500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4688212"/>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553274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9915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08A401-9A3C-4CEF-B85C-41E2850354BE}"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14"/>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483780967"/>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02"/>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E977B5F7-55E8-406F-9162-D59B7A55A2D5}"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938319360"/>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54897"/>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853473"/>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3666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0215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076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1281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7310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8147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43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07088006-C3A0-4FAA-9E40-B9C1841F4175}" type="slidenum">
              <a:rPr lang="ja-JP" altLang="en-US"/>
              <a:pPr/>
              <a:t>‹#›</a:t>
            </a:fld>
            <a:endParaRPr lang="en-US" altLang="ja-JP"/>
          </a:p>
        </p:txBody>
      </p:sp>
    </p:spTree>
    <p:extLst>
      <p:ext uri="{BB962C8B-B14F-4D97-AF65-F5344CB8AC3E}">
        <p14:creationId xmlns:p14="http://schemas.microsoft.com/office/powerpoint/2010/main" val="832406377"/>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862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79717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0645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72271-D021-4809-9CEC-FFB2843781DD}"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4EF47-4D70-450C-B89D-5AA8A16664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1167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914400" y="2130426"/>
            <a:ext cx="10363200" cy="1470025"/>
          </a:xfrm>
          <a:effectLst/>
        </p:spPr>
        <p:txBody>
          <a:bodyPr/>
          <a:lstStyle/>
          <a:p>
            <a:r>
              <a:rPr lang="en-US" smtClean="0">
                <a:effectLst/>
              </a:rPr>
              <a:t>Click to edit Master title style</a:t>
            </a:r>
            <a:endParaRPr lang="en-US">
              <a:effectLst/>
            </a:endParaRPr>
          </a:p>
        </p:txBody>
      </p:sp>
      <p:sp>
        <p:nvSpPr>
          <p:cNvPr id="3" name="Subtitle 2"/>
          <p:cNvSpPr>
            <a:spLocks noGrp="1"/>
          </p:cNvSpPr>
          <p:nvPr>
            <p:ph type="subTitle" idx="1"/>
          </p:nvPr>
        </p:nvSpPr>
        <p:spPr>
          <a:xfrm>
            <a:off x="1828800" y="3886200"/>
            <a:ext cx="8534400" cy="1752600"/>
          </a:xfrm>
          <a:effectLst/>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Click to edit Master subtitle style</a:t>
            </a:r>
            <a:endParaRPr lang="en-US">
              <a:effectLst/>
            </a:endParaRPr>
          </a:p>
        </p:txBody>
      </p:sp>
      <p:sp>
        <p:nvSpPr>
          <p:cNvPr id="4" name="Date Placeholder 3"/>
          <p:cNvSpPr>
            <a:spLocks noGrp="1"/>
          </p:cNvSpPr>
          <p:nvPr>
            <p:ph type="dt" sz="half" idx="2"/>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effectLst/>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75113"/>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idx="1"/>
          </p:nvPr>
        </p:nvSpPr>
        <p:spPr>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2"/>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effectLst/>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86485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963084" y="4406901"/>
            <a:ext cx="10363200" cy="1362075"/>
          </a:xfrm>
          <a:effectLst/>
        </p:spPr>
        <p:txBody>
          <a:bodyPr anchor="t"/>
          <a:lstStyle>
            <a:lvl1pPr algn="l">
              <a:defRPr sz="4000" b="1" cap="all">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963084" y="2906713"/>
            <a:ext cx="10363200" cy="1500187"/>
          </a:xfrm>
          <a:effectLst/>
        </p:spPr>
        <p:txBody>
          <a:bodyPr anchor="b"/>
          <a:lstStyle>
            <a:lvl1pPr marL="0" indent="0">
              <a:buNone/>
              <a:defRPr sz="2000">
                <a:solidFill>
                  <a:schemeClr val="tx1">
                    <a:tint val="75000"/>
                  </a:schemeClr>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smtClean="0">
                <a:effectLst/>
              </a:rPr>
              <a:t>Click to edit Master text styles</a:t>
            </a:r>
          </a:p>
        </p:txBody>
      </p:sp>
      <p:sp>
        <p:nvSpPr>
          <p:cNvPr id="4" name="Date Placeholder 3"/>
          <p:cNvSpPr>
            <a:spLocks noGrp="1"/>
          </p:cNvSpPr>
          <p:nvPr>
            <p:ph type="dt" sz="half" idx="2"/>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effectLst/>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22613"/>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sz="half" idx="1"/>
          </p:nvPr>
        </p:nvSpPr>
        <p:spPr>
          <a:xfrm>
            <a:off x="609600" y="1600201"/>
            <a:ext cx="5384800" cy="4525963"/>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Content Placeholder 3"/>
          <p:cNvSpPr>
            <a:spLocks noGrp="1"/>
          </p:cNvSpPr>
          <p:nvPr>
            <p:ph sz="half" idx="2"/>
          </p:nvPr>
        </p:nvSpPr>
        <p:spPr>
          <a:xfrm>
            <a:off x="6197600" y="1600201"/>
            <a:ext cx="5384800" cy="4525963"/>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Date Placeholder 4"/>
          <p:cNvSpPr>
            <a:spLocks noGrp="1"/>
          </p:cNvSpPr>
          <p:nvPr>
            <p:ph type="dt" sz="half" idx="3"/>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4"/>
          </p:nvPr>
        </p:nvSpPr>
        <p:spPr>
          <a:effectLst/>
        </p:spPr>
        <p:txBody>
          <a:bodyPr/>
          <a:lstStyle/>
          <a:p>
            <a:endParaRPr lang="en-US">
              <a:solidFill>
                <a:prstClr val="black">
                  <a:tint val="75000"/>
                </a:prstClr>
              </a:solidFill>
            </a:endParaRPr>
          </a:p>
        </p:txBody>
      </p:sp>
      <p:sp>
        <p:nvSpPr>
          <p:cNvPr id="7" name="Slide Number Placeholder 6"/>
          <p:cNvSpPr>
            <a:spLocks noGrp="1"/>
          </p:cNvSpPr>
          <p:nvPr>
            <p:ph type="sldNum" sz="quarter" idx="5"/>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1620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609600" y="1535113"/>
            <a:ext cx="5386917"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4" name="Content Placeholder 3"/>
          <p:cNvSpPr>
            <a:spLocks noGrp="1"/>
          </p:cNvSpPr>
          <p:nvPr>
            <p:ph sz="half" idx="2"/>
          </p:nvPr>
        </p:nvSpPr>
        <p:spPr>
          <a:xfrm>
            <a:off x="609600" y="2174875"/>
            <a:ext cx="5386917"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Text Placeholder 4"/>
          <p:cNvSpPr>
            <a:spLocks noGrp="1"/>
          </p:cNvSpPr>
          <p:nvPr>
            <p:ph type="body" sz="quarter" idx="3"/>
          </p:nvPr>
        </p:nvSpPr>
        <p:spPr>
          <a:xfrm>
            <a:off x="6193368" y="1535113"/>
            <a:ext cx="5389033"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6" name="Content Placeholder 5"/>
          <p:cNvSpPr>
            <a:spLocks noGrp="1"/>
          </p:cNvSpPr>
          <p:nvPr>
            <p:ph sz="quarter" idx="4"/>
          </p:nvPr>
        </p:nvSpPr>
        <p:spPr>
          <a:xfrm>
            <a:off x="6193368" y="2174875"/>
            <a:ext cx="5389033"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7" name="Date Placeholder 6"/>
          <p:cNvSpPr>
            <a:spLocks noGrp="1"/>
          </p:cNvSpPr>
          <p:nvPr>
            <p:ph type="dt" sz="half" idx="5"/>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8" name="Footer Placeholder 7"/>
          <p:cNvSpPr>
            <a:spLocks noGrp="1"/>
          </p:cNvSpPr>
          <p:nvPr>
            <p:ph type="ftr" sz="quarter" idx="6"/>
          </p:nvPr>
        </p:nvSpPr>
        <p:spPr>
          <a:effectLst/>
        </p:spPr>
        <p:txBody>
          <a:bodyPr/>
          <a:lstStyle/>
          <a:p>
            <a:endParaRPr lang="en-US">
              <a:solidFill>
                <a:prstClr val="black">
                  <a:tint val="75000"/>
                </a:prstClr>
              </a:solidFill>
            </a:endParaRPr>
          </a:p>
        </p:txBody>
      </p:sp>
      <p:sp>
        <p:nvSpPr>
          <p:cNvPr id="9" name="Slide Number Placeholder 8"/>
          <p:cNvSpPr>
            <a:spLocks noGrp="1"/>
          </p:cNvSpPr>
          <p:nvPr>
            <p:ph type="sldNum" sz="quarter" idx="7"/>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81609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Date Placeholder 2"/>
          <p:cNvSpPr>
            <a:spLocks noGrp="1"/>
          </p:cNvSpPr>
          <p:nvPr>
            <p:ph type="dt" sz="half" idx="1"/>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4" name="Footer Placeholder 3"/>
          <p:cNvSpPr>
            <a:spLocks noGrp="1"/>
          </p:cNvSpPr>
          <p:nvPr>
            <p:ph type="ftr" sz="quarter" idx="2"/>
          </p:nvPr>
        </p:nvSpPr>
        <p:spPr>
          <a:effectLst/>
        </p:spPr>
        <p:txBody>
          <a:bodyPr/>
          <a:lstStyle/>
          <a:p>
            <a:endParaRPr lang="en-US">
              <a:solidFill>
                <a:prstClr val="black">
                  <a:tint val="75000"/>
                </a:prstClr>
              </a:solidFill>
            </a:endParaRPr>
          </a:p>
        </p:txBody>
      </p:sp>
      <p:sp>
        <p:nvSpPr>
          <p:cNvPr id="5" name="Slide Number Placeholder 4"/>
          <p:cNvSpPr>
            <a:spLocks noGrp="1"/>
          </p:cNvSpPr>
          <p:nvPr>
            <p:ph type="sldNum" sz="quarter" idx="3"/>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666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dirty="0" smtClean="0">
                <a:solidFill>
                  <a:schemeClr val="tx2"/>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3C457E-A429-4288-B03C-6315F7C0947E}" type="slidenum">
              <a:rPr lang="en-US" altLang="en-US" sz="800">
                <a:solidFill>
                  <a:schemeClr val="bg2"/>
                </a:solidFill>
                <a:latin typeface="Verdana" panose="020B0604030504040204" pitchFamily="34" charset="0"/>
              </a:rPr>
              <a:pPr eaLnBrk="1" hangingPunct="1"/>
              <a:t>‹#›</a:t>
            </a:fld>
            <a:endParaRPr lang="en-US" altLang="en-US" sz="800">
              <a:solidFill>
                <a:schemeClr val="bg2"/>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9095474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FEF753AF-9593-4DE1-9B42-3DD7B567D6BA}" type="slidenum">
              <a:rPr lang="ja-JP" altLang="en-US"/>
              <a:pPr/>
              <a:t>‹#›</a:t>
            </a:fld>
            <a:endParaRPr lang="en-US" altLang="ja-JP"/>
          </a:p>
        </p:txBody>
      </p:sp>
    </p:spTree>
    <p:extLst>
      <p:ext uri="{BB962C8B-B14F-4D97-AF65-F5344CB8AC3E}">
        <p14:creationId xmlns:p14="http://schemas.microsoft.com/office/powerpoint/2010/main" val="1154776952"/>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3" name="Footer Placeholder 2"/>
          <p:cNvSpPr>
            <a:spLocks noGrp="1"/>
          </p:cNvSpPr>
          <p:nvPr>
            <p:ph type="ftr" sz="quarter" idx="1"/>
          </p:nvPr>
        </p:nvSpPr>
        <p:spPr>
          <a:effectLst/>
        </p:spPr>
        <p:txBody>
          <a:bodyPr/>
          <a:lstStyle/>
          <a:p>
            <a:endParaRPr lang="en-US">
              <a:solidFill>
                <a:prstClr val="black">
                  <a:tint val="75000"/>
                </a:prstClr>
              </a:solidFill>
            </a:endParaRPr>
          </a:p>
        </p:txBody>
      </p:sp>
      <p:sp>
        <p:nvSpPr>
          <p:cNvPr id="4" name="Slide Number Placeholder 3"/>
          <p:cNvSpPr>
            <a:spLocks noGrp="1"/>
          </p:cNvSpPr>
          <p:nvPr>
            <p:ph type="sldNum" sz="quarter" idx="2"/>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6785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09601" y="273050"/>
            <a:ext cx="4011084" cy="1162050"/>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4766733" y="273051"/>
            <a:ext cx="6815667" cy="585311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Text Placeholder 3"/>
          <p:cNvSpPr>
            <a:spLocks noGrp="1"/>
          </p:cNvSpPr>
          <p:nvPr>
            <p:ph type="body" sz="half" idx="2"/>
          </p:nvPr>
        </p:nvSpPr>
        <p:spPr>
          <a:xfrm>
            <a:off x="609601" y="1435101"/>
            <a:ext cx="4011084" cy="4691063"/>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3"/>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4"/>
          </p:nvPr>
        </p:nvSpPr>
        <p:spPr>
          <a:effectLst/>
        </p:spPr>
        <p:txBody>
          <a:bodyPr/>
          <a:lstStyle/>
          <a:p>
            <a:endParaRPr lang="en-US">
              <a:solidFill>
                <a:prstClr val="black">
                  <a:tint val="75000"/>
                </a:prstClr>
              </a:solidFill>
            </a:endParaRPr>
          </a:p>
        </p:txBody>
      </p:sp>
      <p:sp>
        <p:nvSpPr>
          <p:cNvPr id="7" name="Slide Number Placeholder 6"/>
          <p:cNvSpPr>
            <a:spLocks noGrp="1"/>
          </p:cNvSpPr>
          <p:nvPr>
            <p:ph type="sldNum" sz="quarter" idx="5"/>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532461"/>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2389717" y="4800600"/>
            <a:ext cx="7315200" cy="566738"/>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Picture Placeholder 2"/>
          <p:cNvSpPr>
            <a:spLocks noGrp="1"/>
          </p:cNvSpPr>
          <p:nvPr>
            <p:ph type="pic" idx="1"/>
          </p:nvPr>
        </p:nvSpPr>
        <p:spPr>
          <a:xfrm>
            <a:off x="2389717" y="612775"/>
            <a:ext cx="7315200" cy="4114800"/>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endParaRPr lang="en-US">
              <a:effectLst/>
            </a:endParaRPr>
          </a:p>
        </p:txBody>
      </p:sp>
      <p:sp>
        <p:nvSpPr>
          <p:cNvPr id="4" name="Text Placeholder 3"/>
          <p:cNvSpPr>
            <a:spLocks noGrp="1"/>
          </p:cNvSpPr>
          <p:nvPr>
            <p:ph type="body" sz="half" idx="2"/>
          </p:nvPr>
        </p:nvSpPr>
        <p:spPr>
          <a:xfrm>
            <a:off x="2389717" y="5367338"/>
            <a:ext cx="7315200" cy="804862"/>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3"/>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4"/>
          </p:nvPr>
        </p:nvSpPr>
        <p:spPr>
          <a:effectLst/>
        </p:spPr>
        <p:txBody>
          <a:bodyPr/>
          <a:lstStyle/>
          <a:p>
            <a:endParaRPr lang="en-US">
              <a:solidFill>
                <a:prstClr val="black">
                  <a:tint val="75000"/>
                </a:prstClr>
              </a:solidFill>
            </a:endParaRPr>
          </a:p>
        </p:txBody>
      </p:sp>
      <p:sp>
        <p:nvSpPr>
          <p:cNvPr id="7" name="Slide Number Placeholder 6"/>
          <p:cNvSpPr>
            <a:spLocks noGrp="1"/>
          </p:cNvSpPr>
          <p:nvPr>
            <p:ph type="sldNum" sz="quarter" idx="5"/>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696685"/>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2"/>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effectLst/>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12994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8839200" y="274639"/>
            <a:ext cx="2743200" cy="5851525"/>
          </a:xfrm>
          <a:effectLst/>
        </p:spPr>
        <p:txBody>
          <a:bodyPr vert="eaVert"/>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xfrm>
            <a:off x="609600" y="274639"/>
            <a:ext cx="8026400" cy="5851525"/>
          </a:xfrm>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2"/>
          </p:nvPr>
        </p:nvSpPr>
        <p:spPr>
          <a:effectLst/>
        </p:spPr>
        <p:txBody>
          <a:bodyPr/>
          <a:lstStyle/>
          <a:p>
            <a:fld id="{E8FD0B7A-F5DD-4F40-B4CB-3B2C354B893A}"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effectLst/>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a:effectLst/>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3500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5" y="584202"/>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46567AFE-BEC5-4B58-9DB0-F4ADD5490045}" type="slidenum">
              <a:rPr lang="ja-JP" altLang="en-US"/>
              <a:pPr/>
              <a:t>‹#›</a:t>
            </a:fld>
            <a:endParaRPr lang="en-US" altLang="ja-JP"/>
          </a:p>
        </p:txBody>
      </p:sp>
    </p:spTree>
    <p:extLst>
      <p:ext uri="{BB962C8B-B14F-4D97-AF65-F5344CB8AC3E}">
        <p14:creationId xmlns:p14="http://schemas.microsoft.com/office/powerpoint/2010/main" val="624878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812387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47476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993463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750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02"/>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5EA2F56E-CEC1-450D-B4F3-E2203FDF78FD}" type="slidenum">
              <a:rPr lang="ja-JP" altLang="en-US"/>
              <a:pPr/>
              <a:t>‹#›</a:t>
            </a:fld>
            <a:endParaRPr lang="en-US" altLang="ja-JP"/>
          </a:p>
        </p:txBody>
      </p:sp>
    </p:spTree>
    <p:extLst>
      <p:ext uri="{BB962C8B-B14F-4D97-AF65-F5344CB8AC3E}">
        <p14:creationId xmlns:p14="http://schemas.microsoft.com/office/powerpoint/2010/main" val="13221840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04028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2337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2257425" y="6029325"/>
            <a:ext cx="8529108" cy="385762"/>
          </a:xfrm>
        </p:spPr>
        <p:txBody>
          <a:bodyPr>
            <a:noAutofit/>
          </a:bodyPr>
          <a:lstStyle>
            <a:lvl1pPr marL="0" indent="0">
              <a:buNone/>
              <a:defRPr sz="800">
                <a:solidFill>
                  <a:srgbClr val="FFFFFF"/>
                </a:solidFill>
              </a:defRPr>
            </a:lvl1pPr>
            <a:lvl2pPr>
              <a:defRPr sz="800">
                <a:solidFill>
                  <a:srgbClr val="FFFFFF"/>
                </a:solidFill>
              </a:defRPr>
            </a:lvl2pPr>
            <a:lvl3pPr>
              <a:defRPr sz="800">
                <a:solidFill>
                  <a:srgbClr val="FFFFFF"/>
                </a:solidFill>
              </a:defRPr>
            </a:lvl3pPr>
            <a:lvl4pPr>
              <a:defRPr sz="800">
                <a:solidFill>
                  <a:srgbClr val="FFFFFF"/>
                </a:solidFill>
              </a:defRPr>
            </a:lvl4pPr>
            <a:lvl5pPr>
              <a:defRPr sz="800">
                <a:solidFill>
                  <a:srgbClr val="FFFFFF"/>
                </a:solidFill>
              </a:defRPr>
            </a:lvl5pPr>
          </a:lstStyle>
          <a:p>
            <a:pPr lvl="0"/>
            <a:r>
              <a:rPr lang="en-US" smtClean="0"/>
              <a:t>Click to edit Master text styles</a:t>
            </a:r>
          </a:p>
        </p:txBody>
      </p:sp>
      <p:sp>
        <p:nvSpPr>
          <p:cNvPr id="5" name="Slide Number Placeholder 5"/>
          <p:cNvSpPr>
            <a:spLocks noGrp="1"/>
          </p:cNvSpPr>
          <p:nvPr>
            <p:ph type="sldNum" sz="quarter" idx="14"/>
          </p:nvPr>
        </p:nvSpPr>
        <p:spPr>
          <a:xfrm>
            <a:off x="154518" y="6511925"/>
            <a:ext cx="520700" cy="3111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Verdana" panose="020B0604030504040204" pitchFamily="34" charset="0"/>
              </a:defRPr>
            </a:lvl1pPr>
          </a:lstStyle>
          <a:p>
            <a:fld id="{D018B7F8-9560-4FE2-B471-B3D2966E8386}" type="slidenum">
              <a:rPr lang="en-US" altLang="en-US"/>
              <a:pPr/>
              <a:t>‹#›</a:t>
            </a:fld>
            <a:endParaRPr lang="en-US" altLang="en-US"/>
          </a:p>
        </p:txBody>
      </p:sp>
    </p:spTree>
    <p:extLst>
      <p:ext uri="{BB962C8B-B14F-4D97-AF65-F5344CB8AC3E}">
        <p14:creationId xmlns:p14="http://schemas.microsoft.com/office/powerpoint/2010/main" val="33276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tx2"/>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31BF71-2004-4726-8387-D9A76D67B6CC}" type="slidenum">
              <a:rPr lang="en-US" altLang="en-US" sz="800">
                <a:solidFill>
                  <a:schemeClr val="bg2"/>
                </a:solidFill>
                <a:latin typeface="Verdana" panose="020B0604030504040204" pitchFamily="34" charset="0"/>
              </a:rPr>
              <a:pPr eaLnBrk="1" hangingPunct="1"/>
              <a:t>‹#›</a:t>
            </a:fld>
            <a:endParaRPr lang="en-US" altLang="en-US" sz="800">
              <a:solidFill>
                <a:schemeClr val="bg2"/>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07"/>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3264820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3726092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3122753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4275897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1690898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124303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484239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2685501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2590237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3333212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30923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tx2"/>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9FC834-3A7C-4EFD-AA12-E07B2BBC706F}" type="slidenum">
              <a:rPr lang="en-US" altLang="en-US" sz="800">
                <a:solidFill>
                  <a:schemeClr val="bg2"/>
                </a:solidFill>
                <a:latin typeface="Verdana" panose="020B0604030504040204" pitchFamily="34" charset="0"/>
              </a:rPr>
              <a:pPr eaLnBrk="1" hangingPunct="1"/>
              <a:t>‹#›</a:t>
            </a:fld>
            <a:endParaRPr lang="en-US" altLang="en-US" sz="800">
              <a:solidFill>
                <a:schemeClr val="bg2"/>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14"/>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84925075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DB07-035A-45D3-B9F5-BD2CE337881A}" type="slidenum">
              <a:rPr lang="en-US" smtClean="0"/>
              <a:t>‹#›</a:t>
            </a:fld>
            <a:endParaRPr lang="en-US"/>
          </a:p>
        </p:txBody>
      </p:sp>
    </p:spTree>
    <p:extLst>
      <p:ext uri="{BB962C8B-B14F-4D97-AF65-F5344CB8AC3E}">
        <p14:creationId xmlns:p14="http://schemas.microsoft.com/office/powerpoint/2010/main" val="914175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102431-B8C0-4436-A685-D8F3D2120D7D}"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7" y="4353386"/>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175425165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5ABB86-4987-4B0E-8943-71AC55D28CE2}"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403548594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2DC505-5A51-4353-ADE6-9973F4718636}"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07"/>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62693415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2E37BE-E4AC-45DF-A285-15BEEFAF4E2B}"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14"/>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8796008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D15C24B5-8303-4AD2-9D5E-BF417E0832E3}" type="slidenum">
              <a:rPr lang="ja-JP" altLang="en-US"/>
              <a:pPr/>
              <a:t>‹#›</a:t>
            </a:fld>
            <a:endParaRPr lang="en-US" altLang="ja-JP"/>
          </a:p>
        </p:txBody>
      </p:sp>
    </p:spTree>
    <p:extLst>
      <p:ext uri="{BB962C8B-B14F-4D97-AF65-F5344CB8AC3E}">
        <p14:creationId xmlns:p14="http://schemas.microsoft.com/office/powerpoint/2010/main" val="25578815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02"/>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D4728871-BEFE-4AF7-8152-E22378EA766D}" type="slidenum">
              <a:rPr lang="ja-JP" altLang="en-US"/>
              <a:pPr/>
              <a:t>‹#›</a:t>
            </a:fld>
            <a:endParaRPr lang="en-US" altLang="ja-JP"/>
          </a:p>
        </p:txBody>
      </p:sp>
    </p:spTree>
    <p:extLst>
      <p:ext uri="{BB962C8B-B14F-4D97-AF65-F5344CB8AC3E}">
        <p14:creationId xmlns:p14="http://schemas.microsoft.com/office/powerpoint/2010/main" val="219880820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5" y="584202"/>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BEA3F03E-B82C-4B07-8AC1-F0EEE350D8AE}" type="slidenum">
              <a:rPr lang="ja-JP" altLang="en-US"/>
              <a:pPr/>
              <a:t>‹#›</a:t>
            </a:fld>
            <a:endParaRPr lang="en-US" altLang="ja-JP"/>
          </a:p>
        </p:txBody>
      </p:sp>
    </p:spTree>
    <p:extLst>
      <p:ext uri="{BB962C8B-B14F-4D97-AF65-F5344CB8AC3E}">
        <p14:creationId xmlns:p14="http://schemas.microsoft.com/office/powerpoint/2010/main" val="378758182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751875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41143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bg1"/>
                </a:solidFill>
                <a:latin typeface="Verdana" pitchFamily="34" charset="0"/>
              </a:rPr>
              <a:t>INTEL CONFIDENTIAL</a:t>
            </a:r>
          </a:p>
        </p:txBody>
      </p:sp>
      <p:sp>
        <p:nvSpPr>
          <p:cNvPr id="2" name="Title 1"/>
          <p:cNvSpPr>
            <a:spLocks noGrp="1"/>
          </p:cNvSpPr>
          <p:nvPr>
            <p:ph type="title"/>
          </p:nvPr>
        </p:nvSpPr>
        <p:spPr>
          <a:xfrm>
            <a:off x="609600" y="2514602"/>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70D6F186-AFCE-48BD-8093-04719D12619F}" type="slidenum">
              <a:rPr lang="ja-JP" altLang="en-US"/>
              <a:pPr/>
              <a:t>‹#›</a:t>
            </a:fld>
            <a:endParaRPr lang="en-US" altLang="ja-JP"/>
          </a:p>
        </p:txBody>
      </p:sp>
    </p:spTree>
    <p:extLst>
      <p:ext uri="{BB962C8B-B14F-4D97-AF65-F5344CB8AC3E}">
        <p14:creationId xmlns:p14="http://schemas.microsoft.com/office/powerpoint/2010/main" val="340872347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1150796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3244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02"/>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6FEEB595-EC63-4294-B1DA-20DF245D2618}" type="slidenum">
              <a:rPr lang="ja-JP" altLang="en-US"/>
              <a:pPr/>
              <a:t>‹#›</a:t>
            </a:fld>
            <a:endParaRPr lang="en-US" altLang="ja-JP"/>
          </a:p>
        </p:txBody>
      </p:sp>
    </p:spTree>
    <p:extLst>
      <p:ext uri="{BB962C8B-B14F-4D97-AF65-F5344CB8AC3E}">
        <p14:creationId xmlns:p14="http://schemas.microsoft.com/office/powerpoint/2010/main" val="19897318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06300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1981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2257425" y="6029325"/>
            <a:ext cx="8529108" cy="385762"/>
          </a:xfrm>
        </p:spPr>
        <p:txBody>
          <a:bodyPr>
            <a:noAutofit/>
          </a:bodyPr>
          <a:lstStyle>
            <a:lvl1pPr marL="0" indent="0">
              <a:buNone/>
              <a:defRPr sz="800">
                <a:solidFill>
                  <a:srgbClr val="FFFFFF"/>
                </a:solidFill>
              </a:defRPr>
            </a:lvl1pPr>
            <a:lvl2pPr>
              <a:defRPr sz="800">
                <a:solidFill>
                  <a:srgbClr val="FFFFFF"/>
                </a:solidFill>
              </a:defRPr>
            </a:lvl2pPr>
            <a:lvl3pPr>
              <a:defRPr sz="800">
                <a:solidFill>
                  <a:srgbClr val="FFFFFF"/>
                </a:solidFill>
              </a:defRPr>
            </a:lvl3pPr>
            <a:lvl4pPr>
              <a:defRPr sz="800">
                <a:solidFill>
                  <a:srgbClr val="FFFFFF"/>
                </a:solidFill>
              </a:defRPr>
            </a:lvl4pPr>
            <a:lvl5pPr>
              <a:defRPr sz="800">
                <a:solidFill>
                  <a:srgbClr val="FFFFFF"/>
                </a:solidFill>
              </a:defRPr>
            </a:lvl5pPr>
          </a:lstStyle>
          <a:p>
            <a:pPr lvl="0"/>
            <a:r>
              <a:rPr lang="en-US" smtClean="0"/>
              <a:t>Click to edit Master text styles</a:t>
            </a:r>
          </a:p>
        </p:txBody>
      </p:sp>
      <p:sp>
        <p:nvSpPr>
          <p:cNvPr id="5" name="Slide Number Placeholder 5"/>
          <p:cNvSpPr>
            <a:spLocks noGrp="1"/>
          </p:cNvSpPr>
          <p:nvPr>
            <p:ph type="sldNum" sz="quarter" idx="14"/>
          </p:nvPr>
        </p:nvSpPr>
        <p:spPr>
          <a:xfrm>
            <a:off x="154518" y="6511925"/>
            <a:ext cx="520700" cy="3111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Verdana" panose="020B0604030504040204" pitchFamily="34" charset="0"/>
              </a:defRPr>
            </a:lvl1pPr>
          </a:lstStyle>
          <a:p>
            <a:fld id="{4C9346A6-7C43-4E66-8C63-D35281CD9096}" type="slidenum">
              <a:rPr lang="en-US" altLang="en-US"/>
              <a:pPr/>
              <a:t>‹#›</a:t>
            </a:fld>
            <a:endParaRPr lang="en-US" altLang="en-US"/>
          </a:p>
        </p:txBody>
      </p:sp>
    </p:spTree>
    <p:extLst>
      <p:ext uri="{BB962C8B-B14F-4D97-AF65-F5344CB8AC3E}">
        <p14:creationId xmlns:p14="http://schemas.microsoft.com/office/powerpoint/2010/main" val="1768685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Covers-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670050"/>
            <a:ext cx="11025717" cy="3822700"/>
          </a:xfrm>
          <a:prstGeom prst="rect">
            <a:avLst/>
          </a:prstGeom>
          <a:effectLst>
            <a:outerShdw blurRad="279400" dist="241300" dir="21540000" algn="ctr" rotWithShape="0">
              <a:srgbClr val="000000">
                <a:alpha val="43137"/>
              </a:srgbClr>
            </a:outerShdw>
          </a:effectLst>
        </p:spPr>
      </p:pic>
      <p:sp>
        <p:nvSpPr>
          <p:cNvPr id="2" name="Title 1"/>
          <p:cNvSpPr>
            <a:spLocks noGrp="1"/>
          </p:cNvSpPr>
          <p:nvPr>
            <p:ph type="ctrTitle"/>
          </p:nvPr>
        </p:nvSpPr>
        <p:spPr bwMode="white">
          <a:xfrm>
            <a:off x="914400" y="2130524"/>
            <a:ext cx="10363200" cy="14700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white">
          <a:xfrm>
            <a:off x="1828803" y="4572000"/>
            <a:ext cx="8534400" cy="1752600"/>
          </a:xfrm>
        </p:spPr>
        <p:txBody>
          <a:bodyPr/>
          <a:lstStyle>
            <a:lvl1pPr marL="0" indent="0" algn="ctr">
              <a:buNone/>
              <a:defRPr>
                <a:solidFill>
                  <a:schemeClr val="bg1"/>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6224819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4693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invGray">
          <a:xfrm>
            <a:off x="963084" y="4406999"/>
            <a:ext cx="10363200" cy="1362075"/>
          </a:xfrm>
        </p:spPr>
        <p:txBody>
          <a:bodyPr anchor="t"/>
          <a:lstStyle>
            <a:lvl1pPr algn="l">
              <a:defRPr sz="4750" b="0" cap="all"/>
            </a:lvl1pPr>
          </a:lstStyle>
          <a:p>
            <a:r>
              <a:rPr lang="en-US" dirty="0" smtClean="0"/>
              <a:t>Click to edit Master title style</a:t>
            </a:r>
            <a:endParaRPr lang="en-US" dirty="0"/>
          </a:p>
        </p:txBody>
      </p:sp>
      <p:sp>
        <p:nvSpPr>
          <p:cNvPr id="3" name="Text Placeholder 2"/>
          <p:cNvSpPr>
            <a:spLocks noGrp="1"/>
          </p:cNvSpPr>
          <p:nvPr>
            <p:ph type="body" idx="1"/>
          </p:nvPr>
        </p:nvSpPr>
        <p:spPr bwMode="invGray">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22287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246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bg1"/>
                </a:solidFill>
                <a:latin typeface="Verdana" pitchFamily="34" charset="0"/>
              </a:rPr>
              <a:t>INTEL CONFIDENTIAL</a:t>
            </a:r>
          </a:p>
        </p:txBody>
      </p:sp>
      <p:sp>
        <p:nvSpPr>
          <p:cNvPr id="2" name="Title 1"/>
          <p:cNvSpPr>
            <a:spLocks noGrp="1"/>
          </p:cNvSpPr>
          <p:nvPr>
            <p:ph type="title"/>
          </p:nvPr>
        </p:nvSpPr>
        <p:spPr>
          <a:xfrm>
            <a:off x="609600" y="2514602"/>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D24A2C64-6F85-4BBE-BFA4-8AEDC5053E1D}" type="slidenum">
              <a:rPr lang="ja-JP" altLang="en-US"/>
              <a:pPr/>
              <a:t>‹#›</a:t>
            </a:fld>
            <a:endParaRPr lang="en-US" altLang="ja-JP"/>
          </a:p>
        </p:txBody>
      </p:sp>
    </p:spTree>
    <p:extLst>
      <p:ext uri="{BB962C8B-B14F-4D97-AF65-F5344CB8AC3E}">
        <p14:creationId xmlns:p14="http://schemas.microsoft.com/office/powerpoint/2010/main" val="48854668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52" y="1535113"/>
            <a:ext cx="5386919"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smtClean="0"/>
              <a:t>Click to edit Master text styles</a:t>
            </a:r>
          </a:p>
        </p:txBody>
      </p:sp>
      <p:sp>
        <p:nvSpPr>
          <p:cNvPr id="4" name="Content Placeholder 3"/>
          <p:cNvSpPr>
            <a:spLocks noGrp="1"/>
          </p:cNvSpPr>
          <p:nvPr>
            <p:ph sz="half" idx="2"/>
          </p:nvPr>
        </p:nvSpPr>
        <p:spPr>
          <a:xfrm>
            <a:off x="609652" y="2174875"/>
            <a:ext cx="5386919"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3"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smtClean="0"/>
              <a:t>Click to edit Master text styles</a:t>
            </a:r>
          </a:p>
        </p:txBody>
      </p:sp>
      <p:sp>
        <p:nvSpPr>
          <p:cNvPr id="6" name="Content Placeholder 5"/>
          <p:cNvSpPr>
            <a:spLocks noGrp="1"/>
          </p:cNvSpPr>
          <p:nvPr>
            <p:ph sz="quarter" idx="4"/>
          </p:nvPr>
        </p:nvSpPr>
        <p:spPr>
          <a:xfrm>
            <a:off x="6193433"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919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8018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851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417" b="1"/>
            </a:lvl1pPr>
          </a:lstStyle>
          <a:p>
            <a:r>
              <a:rPr lang="en-US" smtClean="0"/>
              <a:t>Click to edit Master title style</a:t>
            </a:r>
            <a:endParaRPr lang="en-US"/>
          </a:p>
        </p:txBody>
      </p:sp>
      <p:sp>
        <p:nvSpPr>
          <p:cNvPr id="3" name="Content Placeholder 2"/>
          <p:cNvSpPr>
            <a:spLocks noGrp="1"/>
          </p:cNvSpPr>
          <p:nvPr>
            <p:ph idx="1"/>
          </p:nvPr>
        </p:nvSpPr>
        <p:spPr>
          <a:xfrm>
            <a:off x="4766733" y="273148"/>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smtClean="0"/>
              <a:t>Click to edit Master text styles</a:t>
            </a:r>
          </a:p>
        </p:txBody>
      </p:sp>
    </p:spTree>
    <p:extLst>
      <p:ext uri="{BB962C8B-B14F-4D97-AF65-F5344CB8AC3E}">
        <p14:creationId xmlns:p14="http://schemas.microsoft.com/office/powerpoint/2010/main" val="1138816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p:spPr>
        <p:txBody>
          <a:bodyPr anchor="b"/>
          <a:lstStyle>
            <a:lvl1pPr algn="l">
              <a:defRPr sz="2417" b="1"/>
            </a:lvl1pPr>
          </a:lstStyle>
          <a:p>
            <a:r>
              <a:rPr lang="en-US" smtClean="0"/>
              <a:t>Click to edit Master title style</a:t>
            </a:r>
            <a:endParaRPr lang="en-US"/>
          </a:p>
        </p:txBody>
      </p:sp>
      <p:sp>
        <p:nvSpPr>
          <p:cNvPr id="3" name="Picture Placeholder 2"/>
          <p:cNvSpPr>
            <a:spLocks noGrp="1"/>
          </p:cNvSpPr>
          <p:nvPr>
            <p:ph type="pic" idx="1"/>
          </p:nvPr>
        </p:nvSpPr>
        <p:spPr>
          <a:xfrm>
            <a:off x="2389720" y="612775"/>
            <a:ext cx="7315200" cy="4114800"/>
          </a:xfrm>
        </p:spPr>
        <p:txBody>
          <a:bodyPr rtlCol="0">
            <a:normAutofit/>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pPr lvl="0"/>
            <a:endParaRPr lang="en-US" noProof="0"/>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smtClean="0"/>
              <a:t>Click to edit Master text styles</a:t>
            </a:r>
          </a:p>
        </p:txBody>
      </p:sp>
    </p:spTree>
    <p:extLst>
      <p:ext uri="{BB962C8B-B14F-4D97-AF65-F5344CB8AC3E}">
        <p14:creationId xmlns:p14="http://schemas.microsoft.com/office/powerpoint/2010/main" val="2490269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4954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6"/>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6"/>
            <a:ext cx="80264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26088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683000" y="1757364"/>
            <a:ext cx="48260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85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C19A43-B3AD-470D-AFEC-6BC3065C7C64}"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90" y="4353483"/>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322756056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5699A8-021E-40E7-831C-E6E88D158227}"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93"/>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4359903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bg1"/>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5" y="584202"/>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anose="020B0303020202020204" pitchFamily="34" charset="0"/>
                <a:ea typeface="MS PGothic" panose="020B0600070205080204" pitchFamily="34" charset="-128"/>
              </a:defRPr>
            </a:lvl1pPr>
          </a:lstStyle>
          <a:p>
            <a:fld id="{9A8204A2-7207-416E-BA8E-C06764761D24}" type="slidenum">
              <a:rPr lang="ja-JP" altLang="en-US"/>
              <a:pPr/>
              <a:t>‹#›</a:t>
            </a:fld>
            <a:endParaRPr lang="en-US" altLang="ja-JP"/>
          </a:p>
        </p:txBody>
      </p:sp>
    </p:spTree>
    <p:extLst>
      <p:ext uri="{BB962C8B-B14F-4D97-AF65-F5344CB8AC3E}">
        <p14:creationId xmlns:p14="http://schemas.microsoft.com/office/powerpoint/2010/main" val="240749822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6EBC36-22E2-4562-95CB-C56E73FFF18F}"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2"/>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7" y="3750113"/>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16090810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184" y="1203326"/>
            <a:ext cx="11328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EE5AD8-3356-4382-B4FB-EAE1849ACA70}"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a:extLst>
              <a:ext uri="{28A0092B-C50C-407E-A947-70E740481C1C}">
                <a14:useLocalDpi xmlns:a14="http://schemas.microsoft.com/office/drawing/2010/main" val="0"/>
              </a:ext>
            </a:extLst>
          </a:blip>
          <a:srcRect b="25299"/>
          <a:stretch>
            <a:fillRect/>
          </a:stretch>
        </p:blipFill>
        <p:spPr bwMode="auto">
          <a:xfrm>
            <a:off x="9410700" y="220664"/>
            <a:ext cx="2489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9"/>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9" y="3649820"/>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01209265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96"/>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49CCE607-B5B9-4C5D-A959-F93CC72F3734}" type="slidenum">
              <a:rPr lang="ja-JP" altLang="en-US"/>
              <a:pPr/>
              <a:t>‹#›</a:t>
            </a:fld>
            <a:endParaRPr lang="en-US" altLang="ja-JP"/>
          </a:p>
        </p:txBody>
      </p:sp>
    </p:spTree>
    <p:extLst>
      <p:ext uri="{BB962C8B-B14F-4D97-AF65-F5344CB8AC3E}">
        <p14:creationId xmlns:p14="http://schemas.microsoft.com/office/powerpoint/2010/main" val="15318582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96"/>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1"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0EFC6072-7DA9-47A9-923B-3E4E49EBC2CF}" type="slidenum">
              <a:rPr lang="ja-JP" altLang="en-US"/>
              <a:pPr/>
              <a:t>‹#›</a:t>
            </a:fld>
            <a:endParaRPr lang="en-US" altLang="ja-JP"/>
          </a:p>
        </p:txBody>
      </p:sp>
    </p:spTree>
    <p:extLst>
      <p:ext uri="{BB962C8B-B14F-4D97-AF65-F5344CB8AC3E}">
        <p14:creationId xmlns:p14="http://schemas.microsoft.com/office/powerpoint/2010/main" val="369433256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6" y="584296"/>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5CAA2038-1D66-4402-9229-DDB0EB5D02E1}" type="slidenum">
              <a:rPr lang="ja-JP" altLang="en-US"/>
              <a:pPr/>
              <a:t>‹#›</a:t>
            </a:fld>
            <a:endParaRPr lang="en-US" altLang="ja-JP"/>
          </a:p>
        </p:txBody>
      </p:sp>
    </p:spTree>
    <p:extLst>
      <p:ext uri="{BB962C8B-B14F-4D97-AF65-F5344CB8AC3E}">
        <p14:creationId xmlns:p14="http://schemas.microsoft.com/office/powerpoint/2010/main" val="11067884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257160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5" y="1379541"/>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1"/>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627223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2801696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46689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96"/>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5C814BFE-58E7-4E35-9FDC-8633D6B7BDB4}" type="slidenum">
              <a:rPr lang="ja-JP" altLang="en-US"/>
              <a:pPr/>
              <a:t>‹#›</a:t>
            </a:fld>
            <a:endParaRPr lang="en-US" altLang="ja-JP"/>
          </a:p>
        </p:txBody>
      </p:sp>
    </p:spTree>
    <p:extLst>
      <p:ext uri="{BB962C8B-B14F-4D97-AF65-F5344CB8AC3E}">
        <p14:creationId xmlns:p14="http://schemas.microsoft.com/office/powerpoint/2010/main" val="14771783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5490178"/>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29226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60394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0F412B-8969-425B-8D97-DF1B59634E82}"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9" y="4353450"/>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177332447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16775D-EF3A-4E43-8BC2-64C49999BD6A}"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31931689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F7EA17-F7BB-4A03-9279-721B7872B7C6}"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13"/>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409422756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B58196-1925-4FCB-BA0E-E31650CE0781}"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20"/>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06982229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66"/>
            <a:ext cx="8636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AE5A4E63-E149-4178-8E49-2B2E696C02D1}" type="slidenum">
              <a:rPr lang="ja-JP" altLang="en-US"/>
              <a:pPr/>
              <a:t>‹#›</a:t>
            </a:fld>
            <a:endParaRPr lang="en-US" altLang="ja-JP"/>
          </a:p>
        </p:txBody>
      </p:sp>
    </p:spTree>
    <p:extLst>
      <p:ext uri="{BB962C8B-B14F-4D97-AF65-F5344CB8AC3E}">
        <p14:creationId xmlns:p14="http://schemas.microsoft.com/office/powerpoint/2010/main" val="229946059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2" name="Title 1"/>
          <p:cNvSpPr>
            <a:spLocks noGrp="1"/>
          </p:cNvSpPr>
          <p:nvPr>
            <p:ph type="title"/>
          </p:nvPr>
        </p:nvSpPr>
        <p:spPr>
          <a:xfrm>
            <a:off x="609600" y="2514666"/>
            <a:ext cx="6170341"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6" name="Picture Placeholder 7"/>
          <p:cNvSpPr>
            <a:spLocks noGrp="1"/>
          </p:cNvSpPr>
          <p:nvPr>
            <p:ph type="pic" sz="quarter" idx="10"/>
          </p:nvPr>
        </p:nvSpPr>
        <p:spPr>
          <a:xfrm>
            <a:off x="7137400" y="0"/>
            <a:ext cx="5054600" cy="6858000"/>
          </a:xfrm>
          <a:solidFill>
            <a:schemeClr val="tx2"/>
          </a:solidFill>
        </p:spPr>
        <p:txBody>
          <a:bodyPr anchor="ctr"/>
          <a:lstStyle>
            <a:lvl1pPr algn="ctr">
              <a:defRPr lang="en-US" sz="1600" b="0" i="0" baseline="0" smtClean="0">
                <a:latin typeface="+mn-lt"/>
              </a:defRPr>
            </a:lvl1pPr>
          </a:lstStyle>
          <a:p>
            <a:pPr lvl="0"/>
            <a:r>
              <a:rPr lang="en-US" noProof="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232EA9FE-D26B-49E6-8898-DCE491A787CE}" type="slidenum">
              <a:rPr lang="ja-JP" altLang="en-US"/>
              <a:pPr/>
              <a:t>‹#›</a:t>
            </a:fld>
            <a:endParaRPr lang="en-US" altLang="ja-JP"/>
          </a:p>
        </p:txBody>
      </p:sp>
    </p:spTree>
    <p:extLst>
      <p:ext uri="{BB962C8B-B14F-4D97-AF65-F5344CB8AC3E}">
        <p14:creationId xmlns:p14="http://schemas.microsoft.com/office/powerpoint/2010/main" val="3252681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6" name="Picture Placeholder 7"/>
          <p:cNvSpPr>
            <a:spLocks noGrp="1"/>
          </p:cNvSpPr>
          <p:nvPr>
            <p:ph type="pic" sz="quarter" idx="10"/>
          </p:nvPr>
        </p:nvSpPr>
        <p:spPr>
          <a:xfrm>
            <a:off x="0" y="0"/>
            <a:ext cx="12192000" cy="6858000"/>
          </a:xfrm>
          <a:solidFill>
            <a:schemeClr val="tx2"/>
          </a:solidFill>
        </p:spPr>
        <p:txBody>
          <a:bodyPr anchor="ctr"/>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pPr lvl="0"/>
            <a:r>
              <a:rPr lang="en-US" noProof="0" smtClean="0"/>
              <a:t>Click icon to add picture</a:t>
            </a:r>
            <a:endParaRPr lang="en-US" noProof="0" dirty="0"/>
          </a:p>
        </p:txBody>
      </p:sp>
      <p:sp>
        <p:nvSpPr>
          <p:cNvPr id="9" name="Title 1"/>
          <p:cNvSpPr>
            <a:spLocks noGrp="1"/>
          </p:cNvSpPr>
          <p:nvPr>
            <p:ph type="title"/>
          </p:nvPr>
        </p:nvSpPr>
        <p:spPr>
          <a:xfrm>
            <a:off x="349956" y="584266"/>
            <a:ext cx="6170341"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E6BCD142-3F3C-473B-A82F-E7C669645D62}" type="slidenum">
              <a:rPr lang="ja-JP" altLang="en-US"/>
              <a:pPr/>
              <a:t>‹#›</a:t>
            </a:fld>
            <a:endParaRPr lang="en-US" altLang="ja-JP"/>
          </a:p>
        </p:txBody>
      </p:sp>
    </p:spTree>
    <p:extLst>
      <p:ext uri="{BB962C8B-B14F-4D97-AF65-F5344CB8AC3E}">
        <p14:creationId xmlns:p14="http://schemas.microsoft.com/office/powerpoint/2010/main" val="321597292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85351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019650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5" y="1379540"/>
            <a:ext cx="5382683"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367" y="1379540"/>
            <a:ext cx="53848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28208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9741916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46098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pic>
        <p:nvPicPr>
          <p:cNvPr id="4" name="Picture 9"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1333" y="-1320800"/>
            <a:ext cx="4159251"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514666"/>
            <a:ext cx="8636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101601" y="6553200"/>
            <a:ext cx="554567"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rgbClr val="FFFFFF"/>
                </a:solidFill>
                <a:latin typeface="Neo Sans Intel Light" panose="020B0303020202020204" pitchFamily="34" charset="0"/>
                <a:ea typeface="MS PGothic" panose="020B0600070205080204" pitchFamily="34" charset="-128"/>
              </a:defRPr>
            </a:lvl1pPr>
          </a:lstStyle>
          <a:p>
            <a:fld id="{04F364CB-165F-4EAC-84FC-AA0E585C1D07}" type="slidenum">
              <a:rPr lang="ja-JP" altLang="en-US"/>
              <a:pPr/>
              <a:t>‹#›</a:t>
            </a:fld>
            <a:endParaRPr lang="en-US" altLang="ja-JP"/>
          </a:p>
        </p:txBody>
      </p:sp>
    </p:spTree>
    <p:extLst>
      <p:ext uri="{BB962C8B-B14F-4D97-AF65-F5344CB8AC3E}">
        <p14:creationId xmlns:p14="http://schemas.microsoft.com/office/powerpoint/2010/main" val="330153420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2" name="Picture 8" descr="IS_1L_rgb_3000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3700" y="-931863"/>
            <a:ext cx="8974667"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68855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S_1L_rgb_300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6667" y="2376489"/>
            <a:ext cx="557106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1780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70050"/>
            <a:ext cx="1102571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82D85B-54E3-439F-A564-194D9894FBB1}"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09601" y="2640386"/>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3170989" y="4353450"/>
            <a:ext cx="5955651"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148679248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5600"/>
            <a:ext cx="11008784"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8A9EEE-7A30-45C3-825C-C422BDBB8DF7}"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609601" y="2379360"/>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584" y="3264184"/>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31481743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70064"/>
            <a:ext cx="11123084"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FCC704-8421-4677-9C77-3C9C0441F9C1}"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609601" y="2797941"/>
            <a:ext cx="9005344"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613276" y="3750113"/>
            <a:ext cx="57912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13697175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203326"/>
            <a:ext cx="11326284"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939598"/>
                </a:solidFill>
                <a:latin typeface="Verdana" pitchFamily="34" charset="0"/>
              </a:rPr>
              <a:t>INTEL CONFIDENTIAL</a:t>
            </a:r>
          </a:p>
        </p:txBody>
      </p:sp>
      <p:sp>
        <p:nvSpPr>
          <p:cNvPr id="6" name="TextBox 5"/>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D96AEC-04C3-4CAA-9D10-B621EF5A859D}" type="slidenum">
              <a:rPr lang="en-US" altLang="en-US" sz="800">
                <a:solidFill>
                  <a:srgbClr val="B4BABD"/>
                </a:solidFill>
                <a:latin typeface="Verdana" panose="020B0604030504040204" pitchFamily="34" charset="0"/>
              </a:rPr>
              <a:pPr eaLnBrk="1" hangingPunct="1"/>
              <a:t>‹#›</a:t>
            </a:fld>
            <a:endParaRPr lang="en-US" altLang="en-US" sz="800">
              <a:solidFill>
                <a:srgbClr val="B4BABD"/>
              </a:solidFill>
              <a:latin typeface="Verdana" panose="020B0604030504040204" pitchFamily="34" charset="0"/>
            </a:endParaRPr>
          </a:p>
        </p:txBody>
      </p:sp>
      <p:pic>
        <p:nvPicPr>
          <p:cNvPr id="7" name="Picture 11" descr="IS_1L_rgb_3000.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10700" y="220664"/>
            <a:ext cx="2489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791375" y="2742967"/>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789777" y="3649820"/>
            <a:ext cx="5791200" cy="384721"/>
          </a:xfrm>
        </p:spPr>
        <p:txBody>
          <a:bodyPr>
            <a:spAutoFit/>
          </a:bodyPr>
          <a:lstStyle>
            <a:lvl1pPr marL="0" indent="0" algn="l">
              <a:lnSpc>
                <a:spcPts val="3000"/>
              </a:lnSpc>
              <a:spcBef>
                <a:spcPts val="0"/>
              </a:spcBef>
              <a:defRPr sz="2000">
                <a:solidFill>
                  <a:schemeClr val="bg1"/>
                </a:solidFill>
                <a:latin typeface="+mn-lt"/>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9839791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6" Type="http://schemas.openxmlformats.org/officeDocument/2006/relationships/image" Target="../media/image1.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10.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10" Type="http://schemas.openxmlformats.org/officeDocument/2006/relationships/image" Target="../media/image17.jpg"/><Relationship Id="rId4" Type="http://schemas.openxmlformats.org/officeDocument/2006/relationships/slideLayout" Target="../slideLayouts/slideLayout15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image" Target="../media/image1.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6" Type="http://schemas.openxmlformats.org/officeDocument/2006/relationships/image" Target="../media/image1.jpe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jpe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jpeg"/><Relationship Id="rId2" Type="http://schemas.openxmlformats.org/officeDocument/2006/relationships/slideLayout" Target="../slideLayouts/slideLayout97.xml"/><Relationship Id="rId16" Type="http://schemas.openxmlformats.org/officeDocument/2006/relationships/theme" Target="../theme/theme8.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12.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theme" Target="../theme/theme9.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chemeClr val="bg1"/>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C3DFF1-212F-4280-BAF5-F3B4AAD3B12B}" type="slidenum">
              <a:rPr lang="en-US" altLang="en-US" sz="800">
                <a:solidFill>
                  <a:schemeClr val="bg1"/>
                </a:solidFill>
                <a:latin typeface="Verdana" panose="020B0604030504040204" pitchFamily="34" charset="0"/>
              </a:rPr>
              <a:pPr eaLnBrk="1" hangingPunct="1"/>
              <a:t>‹#›</a:t>
            </a:fld>
            <a:endParaRPr lang="en-US" altLang="en-US" sz="800">
              <a:solidFill>
                <a:schemeClr val="bg1"/>
              </a:solidFill>
              <a:latin typeface="Verdana" panose="020B0604030504040204" pitchFamily="34" charset="0"/>
            </a:endParaRPr>
          </a:p>
        </p:txBody>
      </p:sp>
      <p:pic>
        <p:nvPicPr>
          <p:cNvPr id="1030" name="Picture 12" descr="Slide3.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EAFFB-9F4D-41C9-B4FA-87777852895B}" type="slidenum">
              <a:rPr lang="en-US" altLang="en-US" sz="800">
                <a:solidFill>
                  <a:schemeClr val="bg1"/>
                </a:solidFill>
                <a:latin typeface="Verdana" panose="020B0604030504040204" pitchFamily="34" charset="0"/>
              </a:rPr>
              <a:pPr eaLnBrk="1" hangingPunct="1"/>
              <a:t>‹#›</a:t>
            </a:fld>
            <a:endParaRPr lang="en-US" altLang="en-US" sz="80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2910" r:id="rId1"/>
    <p:sldLayoutId id="2147492911" r:id="rId2"/>
    <p:sldLayoutId id="2147492912" r:id="rId3"/>
    <p:sldLayoutId id="2147492913" r:id="rId4"/>
    <p:sldLayoutId id="2147492914" r:id="rId5"/>
    <p:sldLayoutId id="2147492915" r:id="rId6"/>
    <p:sldLayoutId id="2147492916" r:id="rId7"/>
    <p:sldLayoutId id="2147492917" r:id="rId8"/>
    <p:sldLayoutId id="2147492918" r:id="rId9"/>
    <p:sldLayoutId id="2147492919" r:id="rId10"/>
    <p:sldLayoutId id="2147492920" r:id="rId11"/>
    <p:sldLayoutId id="2147492921" r:id="rId12"/>
    <p:sldLayoutId id="2147492922" r:id="rId13"/>
    <p:sldLayoutId id="2147492923" r:id="rId14"/>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C3DFF1-212F-4280-BAF5-F3B4AAD3B12B}"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1030" name="Picture 12" descr="Slide3.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6"/>
          <p:cNvSpPr txBox="1">
            <a:spLocks noChangeArrowheads="1"/>
          </p:cNvSpPr>
          <p:nvPr/>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EAFFB-9F4D-41C9-B4FA-87777852895B}"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extLst>
      <p:ext uri="{BB962C8B-B14F-4D97-AF65-F5344CB8AC3E}">
        <p14:creationId xmlns:p14="http://schemas.microsoft.com/office/powerpoint/2010/main" val="2537668004"/>
      </p:ext>
    </p:extLst>
  </p:cSld>
  <p:clrMap bg1="lt1" tx1="dk1" bg2="lt2" tx2="dk2" accent1="accent1" accent2="accent2" accent3="accent3" accent4="accent4" accent5="accent5" accent6="accent6" hlink="hlink" folHlink="folHlink"/>
  <p:sldLayoutIdLst>
    <p:sldLayoutId id="2147493108" r:id="rId1"/>
    <p:sldLayoutId id="2147493109" r:id="rId2"/>
    <p:sldLayoutId id="2147493110" r:id="rId3"/>
    <p:sldLayoutId id="2147493111" r:id="rId4"/>
    <p:sldLayoutId id="2147493112" r:id="rId5"/>
    <p:sldLayoutId id="2147493113" r:id="rId6"/>
    <p:sldLayoutId id="2147493114" r:id="rId7"/>
    <p:sldLayoutId id="2147493115" r:id="rId8"/>
    <p:sldLayoutId id="2147493116" r:id="rId9"/>
    <p:sldLayoutId id="2147493117" r:id="rId10"/>
    <p:sldLayoutId id="2147493118" r:id="rId11"/>
    <p:sldLayoutId id="2147493119" r:id="rId12"/>
    <p:sldLayoutId id="2147493120" r:id="rId13"/>
    <p:sldLayoutId id="2147493121" r:id="rId14"/>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486835" y="381003"/>
            <a:ext cx="11214101" cy="1323975"/>
          </a:xfrm>
          <a:prstGeom prst="rect">
            <a:avLst/>
          </a:prstGeom>
          <a:noFill/>
          <a:ln w="9525">
            <a:noFill/>
            <a:miter lim="800000"/>
            <a:headEnd/>
            <a:tailEnd/>
          </a:ln>
          <a:effectLst/>
        </p:spPr>
        <p:txBody>
          <a:bodyPr lIns="67235" tIns="33619" rIns="67235" bIns="33619" anchor="ctr" anchorCtr="1"/>
          <a:lstStyle/>
          <a:p>
            <a:pPr defTabSz="668258" fontAlgn="auto">
              <a:lnSpc>
                <a:spcPct val="90000"/>
              </a:lnSpc>
              <a:spcAft>
                <a:spcPts val="0"/>
              </a:spcAft>
            </a:pPr>
            <a:endParaRPr lang="en-US" sz="2333" dirty="0">
              <a:solidFill>
                <a:prstClr val="white"/>
              </a:solidFill>
              <a:effectLst>
                <a:outerShdw blurRad="38100" dist="38100" dir="2700000" algn="tl">
                  <a:srgbClr val="000000"/>
                </a:outerShdw>
              </a:effectLst>
              <a:latin typeface="Neo Sans Intel Medium" pitchFamily="34" charset="0"/>
              <a:cs typeface="+mn-cs"/>
            </a:endParaRPr>
          </a:p>
        </p:txBody>
      </p:sp>
      <p:sp>
        <p:nvSpPr>
          <p:cNvPr id="4114" name="Rectangle 18"/>
          <p:cNvSpPr>
            <a:spLocks noChangeArrowheads="1"/>
          </p:cNvSpPr>
          <p:nvPr/>
        </p:nvSpPr>
        <p:spPr bwMode="auto">
          <a:xfrm>
            <a:off x="488951" y="1793881"/>
            <a:ext cx="11209867" cy="4168775"/>
          </a:xfrm>
          <a:prstGeom prst="rect">
            <a:avLst/>
          </a:prstGeom>
          <a:noFill/>
          <a:ln w="9525">
            <a:noFill/>
            <a:miter lim="800000"/>
            <a:headEnd/>
            <a:tailEnd/>
          </a:ln>
          <a:effectLst/>
        </p:spPr>
        <p:txBody>
          <a:bodyPr lIns="66771" tIns="33387" rIns="66771" bIns="33387" anchorCtr="1"/>
          <a:lstStyle/>
          <a:p>
            <a:pPr marL="164728" indent="-164728" defTabSz="668258" fontAlgn="auto">
              <a:spcBef>
                <a:spcPts val="0"/>
              </a:spcBef>
              <a:spcAft>
                <a:spcPts val="0"/>
              </a:spcAft>
              <a:buFont typeface="Wingdings" pitchFamily="2" charset="2"/>
              <a:buChar char=""/>
            </a:pPr>
            <a:endParaRPr lang="en-US" sz="1751" dirty="0">
              <a:solidFill>
                <a:prstClr val="white"/>
              </a:solidFill>
              <a:effectLst>
                <a:outerShdw blurRad="38100" dist="38100" dir="2700000" algn="tl">
                  <a:srgbClr val="000000"/>
                </a:outerShdw>
              </a:effectLst>
              <a:latin typeface="Neo Sans Intel" pitchFamily="34" charset="0"/>
              <a:cs typeface="+mn-cs"/>
            </a:endParaRPr>
          </a:p>
        </p:txBody>
      </p:sp>
      <p:sp>
        <p:nvSpPr>
          <p:cNvPr id="4115" name="Rectangle 19"/>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dirty="0" smtClean="0"/>
              <a:t>Click to edit Master title style</a:t>
            </a:r>
          </a:p>
        </p:txBody>
      </p:sp>
      <p:sp>
        <p:nvSpPr>
          <p:cNvPr id="4116" name="Rectangle 20"/>
          <p:cNvSpPr>
            <a:spLocks noGrp="1" noChangeArrowheads="1"/>
          </p:cNvSpPr>
          <p:nvPr>
            <p:ph type="body" idx="1"/>
          </p:nvPr>
        </p:nvSpPr>
        <p:spPr bwMode="auto">
          <a:xfrm>
            <a:off x="609600" y="1600203"/>
            <a:ext cx="10972800" cy="4525964"/>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30252856"/>
      </p:ext>
    </p:extLst>
  </p:cSld>
  <p:clrMap bg1="dk2" tx1="lt1" bg2="dk1" tx2="lt2" accent1="accent1" accent2="accent2" accent3="accent3" accent4="accent4" accent5="accent5" accent6="accent6" hlink="hlink" folHlink="folHlink"/>
  <p:sldLayoutIdLst>
    <p:sldLayoutId id="2147493147" r:id="rId1"/>
    <p:sldLayoutId id="2147493148" r:id="rId2"/>
    <p:sldLayoutId id="2147493149" r:id="rId3"/>
    <p:sldLayoutId id="2147493150" r:id="rId4"/>
    <p:sldLayoutId id="2147493151" r:id="rId5"/>
    <p:sldLayoutId id="2147493152" r:id="rId6"/>
    <p:sldLayoutId id="2147493153" r:id="rId7"/>
    <p:sldLayoutId id="2147493154" r:id="rId8"/>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5333">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9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90"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86"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3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64728" indent="-164728" algn="l" rtl="0" eaLnBrk="1" fontAlgn="base" hangingPunct="1">
        <a:lnSpc>
          <a:spcPct val="95000"/>
        </a:lnSpc>
        <a:spcBef>
          <a:spcPct val="30000"/>
        </a:spcBef>
        <a:spcAft>
          <a:spcPct val="0"/>
        </a:spcAft>
        <a:buClr>
          <a:schemeClr val="tx1"/>
        </a:buClr>
        <a:buFont typeface="Arial" pitchFamily="34" charset="0"/>
        <a:buChar char="•"/>
        <a:defRPr sz="2667">
          <a:solidFill>
            <a:schemeClr val="tx1"/>
          </a:solidFill>
          <a:effectLst/>
          <a:latin typeface="+mn-lt"/>
          <a:ea typeface="+mn-ea"/>
          <a:cs typeface="+mn-cs"/>
        </a:defRPr>
      </a:lvl1pPr>
      <a:lvl2pPr marL="416460" indent="-164728" algn="l" rtl="0" eaLnBrk="1" fontAlgn="base" hangingPunct="1">
        <a:lnSpc>
          <a:spcPct val="95000"/>
        </a:lnSpc>
        <a:spcBef>
          <a:spcPct val="30000"/>
        </a:spcBef>
        <a:spcAft>
          <a:spcPct val="0"/>
        </a:spcAft>
        <a:buClr>
          <a:schemeClr val="tx1"/>
        </a:buClr>
        <a:buChar char="–"/>
        <a:defRPr sz="2333">
          <a:solidFill>
            <a:schemeClr val="tx1"/>
          </a:solidFill>
          <a:effectLst/>
          <a:latin typeface="+mn-lt"/>
          <a:cs typeface="+mn-cs"/>
        </a:defRPr>
      </a:lvl2pPr>
      <a:lvl3pPr marL="668190" indent="-164728" algn="l" rtl="0" eaLnBrk="1" fontAlgn="base" hangingPunct="1">
        <a:lnSpc>
          <a:spcPct val="95000"/>
        </a:lnSpc>
        <a:spcBef>
          <a:spcPct val="30000"/>
        </a:spcBef>
        <a:spcAft>
          <a:spcPct val="0"/>
        </a:spcAft>
        <a:buClr>
          <a:schemeClr val="tx1"/>
        </a:buClr>
        <a:buChar char="–"/>
        <a:defRPr sz="2000">
          <a:solidFill>
            <a:schemeClr val="tx1"/>
          </a:solidFill>
          <a:effectLst/>
          <a:latin typeface="+mn-lt"/>
          <a:cs typeface="+mn-cs"/>
        </a:defRPr>
      </a:lvl3pPr>
      <a:lvl4pPr marL="1010407" indent="-175169"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4pPr>
      <a:lvl5pPr marL="1262138" indent="-168209"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5pPr>
      <a:lvl6pPr marL="1596233" indent="-168209"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6pPr>
      <a:lvl7pPr marL="1930329" indent="-168209"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7pPr>
      <a:lvl8pPr marL="2264423" indent="-168209"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8pPr>
      <a:lvl9pPr marL="2598518" indent="-168209"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668190" rtl="0" eaLnBrk="1" latinLnBrk="0" hangingPunct="1">
        <a:defRPr sz="1333" kern="1200">
          <a:solidFill>
            <a:schemeClr val="tx1"/>
          </a:solidFill>
          <a:latin typeface="+mn-lt"/>
          <a:ea typeface="+mn-ea"/>
          <a:cs typeface="+mn-cs"/>
        </a:defRPr>
      </a:lvl1pPr>
      <a:lvl2pPr marL="334096" algn="l" defTabSz="668190" rtl="0" eaLnBrk="1" latinLnBrk="0" hangingPunct="1">
        <a:defRPr sz="1333" kern="1200">
          <a:solidFill>
            <a:schemeClr val="tx1"/>
          </a:solidFill>
          <a:latin typeface="+mn-lt"/>
          <a:ea typeface="+mn-ea"/>
          <a:cs typeface="+mn-cs"/>
        </a:defRPr>
      </a:lvl2pPr>
      <a:lvl3pPr marL="668190" algn="l" defTabSz="668190" rtl="0" eaLnBrk="1" latinLnBrk="0" hangingPunct="1">
        <a:defRPr sz="1333" kern="1200">
          <a:solidFill>
            <a:schemeClr val="tx1"/>
          </a:solidFill>
          <a:latin typeface="+mn-lt"/>
          <a:ea typeface="+mn-ea"/>
          <a:cs typeface="+mn-cs"/>
        </a:defRPr>
      </a:lvl3pPr>
      <a:lvl4pPr marL="1002286" algn="l" defTabSz="668190" rtl="0" eaLnBrk="1" latinLnBrk="0" hangingPunct="1">
        <a:defRPr sz="1333" kern="1200">
          <a:solidFill>
            <a:schemeClr val="tx1"/>
          </a:solidFill>
          <a:latin typeface="+mn-lt"/>
          <a:ea typeface="+mn-ea"/>
          <a:cs typeface="+mn-cs"/>
        </a:defRPr>
      </a:lvl4pPr>
      <a:lvl5pPr marL="1336381" algn="l" defTabSz="668190" rtl="0" eaLnBrk="1" latinLnBrk="0" hangingPunct="1">
        <a:defRPr sz="1333" kern="1200">
          <a:solidFill>
            <a:schemeClr val="tx1"/>
          </a:solidFill>
          <a:latin typeface="+mn-lt"/>
          <a:ea typeface="+mn-ea"/>
          <a:cs typeface="+mn-cs"/>
        </a:defRPr>
      </a:lvl5pPr>
      <a:lvl6pPr marL="1670477" algn="l" defTabSz="668190" rtl="0" eaLnBrk="1" latinLnBrk="0" hangingPunct="1">
        <a:defRPr sz="1333" kern="1200">
          <a:solidFill>
            <a:schemeClr val="tx1"/>
          </a:solidFill>
          <a:latin typeface="+mn-lt"/>
          <a:ea typeface="+mn-ea"/>
          <a:cs typeface="+mn-cs"/>
        </a:defRPr>
      </a:lvl6pPr>
      <a:lvl7pPr marL="2004571" algn="l" defTabSz="668190" rtl="0" eaLnBrk="1" latinLnBrk="0" hangingPunct="1">
        <a:defRPr sz="1333" kern="1200">
          <a:solidFill>
            <a:schemeClr val="tx1"/>
          </a:solidFill>
          <a:latin typeface="+mn-lt"/>
          <a:ea typeface="+mn-ea"/>
          <a:cs typeface="+mn-cs"/>
        </a:defRPr>
      </a:lvl7pPr>
      <a:lvl8pPr marL="2338667" algn="l" defTabSz="668190" rtl="0" eaLnBrk="1" latinLnBrk="0" hangingPunct="1">
        <a:defRPr sz="1333" kern="1200">
          <a:solidFill>
            <a:schemeClr val="tx1"/>
          </a:solidFill>
          <a:latin typeface="+mn-lt"/>
          <a:ea typeface="+mn-ea"/>
          <a:cs typeface="+mn-cs"/>
        </a:defRPr>
      </a:lvl8pPr>
      <a:lvl9pPr marL="2672761" algn="l" defTabSz="668190" rtl="0" eaLnBrk="1" latinLnBrk="0" hangingPunct="1">
        <a:defRPr sz="133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91EA74-59F9-44CB-9ECF-0AE896FEE01A}" type="slidenum">
              <a:rPr lang="en-US" altLang="en-US" sz="800" smtClean="0">
                <a:solidFill>
                  <a:srgbClr val="FFFFFF"/>
                </a:solidFill>
                <a:latin typeface="Verdana" panose="020B0604030504040204" pitchFamily="34" charset="0"/>
              </a:rPr>
              <a:pPr eaLnBrk="1" hangingPunct="1"/>
              <a:t>‹#›</a:t>
            </a:fld>
            <a:endParaRPr lang="en-US" altLang="en-US" sz="800" smtClean="0">
              <a:solidFill>
                <a:srgbClr val="FFFFFF"/>
              </a:solidFill>
              <a:latin typeface="Verdana" panose="020B0604030504040204" pitchFamily="34" charset="0"/>
            </a:endParaRPr>
          </a:p>
        </p:txBody>
      </p:sp>
      <p:pic>
        <p:nvPicPr>
          <p:cNvPr id="1030" name="Picture 12" descr="Slide3.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userDrawn="1"/>
        </p:nvSpPr>
        <p:spPr bwMode="auto">
          <a:xfrm>
            <a:off x="903818" y="6664326"/>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60802A-48F7-45AD-8713-7A9EAEBC5686}" type="slidenum">
              <a:rPr lang="en-US" altLang="en-US" sz="800" smtClean="0">
                <a:solidFill>
                  <a:srgbClr val="FFFFFF"/>
                </a:solidFill>
                <a:latin typeface="Verdana" panose="020B0604030504040204" pitchFamily="34" charset="0"/>
              </a:rPr>
              <a:pPr eaLnBrk="1" hangingPunct="1"/>
              <a:t>‹#›</a:t>
            </a:fld>
            <a:endParaRPr lang="en-US" altLang="en-US" sz="800" smtClean="0">
              <a:solidFill>
                <a:srgbClr val="FFFFFF"/>
              </a:solidFill>
              <a:latin typeface="Verdana" panose="020B0604030504040204" pitchFamily="34" charset="0"/>
            </a:endParaRPr>
          </a:p>
        </p:txBody>
      </p:sp>
    </p:spTree>
    <p:extLst>
      <p:ext uri="{BB962C8B-B14F-4D97-AF65-F5344CB8AC3E}">
        <p14:creationId xmlns:p14="http://schemas.microsoft.com/office/powerpoint/2010/main" val="2612414029"/>
      </p:ext>
    </p:extLst>
  </p:cSld>
  <p:clrMap bg1="lt1" tx1="dk1" bg2="lt2" tx2="dk2" accent1="accent1" accent2="accent2" accent3="accent3" accent4="accent4" accent5="accent5" accent6="accent6" hlink="hlink" folHlink="folHlink"/>
  <p:sldLayoutIdLst>
    <p:sldLayoutId id="2147493180" r:id="rId1"/>
    <p:sldLayoutId id="2147493181" r:id="rId2"/>
    <p:sldLayoutId id="2147493182" r:id="rId3"/>
    <p:sldLayoutId id="2147493183" r:id="rId4"/>
    <p:sldLayoutId id="2147493184" r:id="rId5"/>
    <p:sldLayoutId id="2147493185" r:id="rId6"/>
    <p:sldLayoutId id="2147493186" r:id="rId7"/>
    <p:sldLayoutId id="2147493187" r:id="rId8"/>
    <p:sldLayoutId id="2147493188" r:id="rId9"/>
    <p:sldLayoutId id="2147493189" r:id="rId10"/>
    <p:sldLayoutId id="2147493190" r:id="rId11"/>
    <p:sldLayoutId id="2147493191" r:id="rId12"/>
    <p:sldLayoutId id="2147493192" r:id="rId13"/>
    <p:sldLayoutId id="2147493193" r:id="rId14"/>
  </p:sldLayoutIdLst>
  <p:transition>
    <p:fade/>
  </p:transition>
  <p:timing>
    <p:tnLst>
      <p:par>
        <p:cTn id="1" dur="indefinite" restart="never" nodeType="tmRoot"/>
      </p:par>
    </p:tnLst>
  </p:timing>
  <p:hf hdr="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C3DFF1-212F-4280-BAF5-F3B4AAD3B12B}"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1030" name="Picture 12" descr="Slide3.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EAFFB-9F4D-41C9-B4FA-87777852895B}"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extLst>
      <p:ext uri="{BB962C8B-B14F-4D97-AF65-F5344CB8AC3E}">
        <p14:creationId xmlns:p14="http://schemas.microsoft.com/office/powerpoint/2010/main" val="3764521745"/>
      </p:ext>
    </p:extLst>
  </p:cSld>
  <p:clrMap bg1="lt1" tx1="dk1" bg2="lt2" tx2="dk2" accent1="accent1" accent2="accent2" accent3="accent3" accent4="accent4" accent5="accent5" accent6="accent6" hlink="hlink" folHlink="folHlink"/>
  <p:sldLayoutIdLst>
    <p:sldLayoutId id="2147493219" r:id="rId1"/>
    <p:sldLayoutId id="2147493220" r:id="rId2"/>
    <p:sldLayoutId id="2147493221" r:id="rId3"/>
    <p:sldLayoutId id="2147493222" r:id="rId4"/>
    <p:sldLayoutId id="2147493223" r:id="rId5"/>
    <p:sldLayoutId id="2147493224" r:id="rId6"/>
    <p:sldLayoutId id="2147493225" r:id="rId7"/>
    <p:sldLayoutId id="2147493226" r:id="rId8"/>
    <p:sldLayoutId id="2147493227" r:id="rId9"/>
    <p:sldLayoutId id="2147493228" r:id="rId10"/>
    <p:sldLayoutId id="2147493229" r:id="rId11"/>
    <p:sldLayoutId id="2147493230" r:id="rId12"/>
    <p:sldLayoutId id="2147493231" r:id="rId13"/>
    <p:sldLayoutId id="2147493232" r:id="rId14"/>
  </p:sldLayoutIdLst>
  <p:transition>
    <p:fade/>
  </p:transition>
  <p:timing>
    <p:tnLst>
      <p:par>
        <p:cTn id="1" dur="indefinite" restart="never" nodeType="tmRoot"/>
      </p:par>
    </p:tnLst>
  </p:timing>
  <p:hf hdr="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172271-D021-4809-9CEC-FFB2843781DD}" type="datetimeFigureOut">
              <a:rPr lang="en-US" smtClean="0">
                <a:solidFill>
                  <a:prstClr val="black">
                    <a:tint val="75000"/>
                  </a:prstClr>
                </a:solidFill>
                <a:latin typeface="Calibri"/>
                <a:cs typeface="+mn-cs"/>
              </a:rPr>
              <a:pPr fontAlgn="auto">
                <a:spcBef>
                  <a:spcPts val="0"/>
                </a:spcBef>
                <a:spcAft>
                  <a:spcPts val="0"/>
                </a:spcAft>
              </a:pPr>
              <a:t>9/20/2016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BC4EF47-4D70-450C-B89D-5AA8A166648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57618092"/>
      </p:ext>
    </p:extLst>
  </p:cSld>
  <p:clrMap bg1="lt1" tx1="dk1" bg2="lt2" tx2="dk2" accent1="accent1" accent2="accent2" accent3="accent3" accent4="accent4" accent5="accent5" accent6="accent6" hlink="hlink" folHlink="folHlink"/>
  <p:sldLayoutIdLst>
    <p:sldLayoutId id="2147493234" r:id="rId1"/>
    <p:sldLayoutId id="2147493235" r:id="rId2"/>
    <p:sldLayoutId id="2147493236" r:id="rId3"/>
    <p:sldLayoutId id="2147493237" r:id="rId4"/>
    <p:sldLayoutId id="2147493238" r:id="rId5"/>
    <p:sldLayoutId id="2147493239" r:id="rId6"/>
    <p:sldLayoutId id="2147493240" r:id="rId7"/>
    <p:sldLayoutId id="2147493241" r:id="rId8"/>
    <p:sldLayoutId id="2147493242" r:id="rId9"/>
    <p:sldLayoutId id="2147493243" r:id="rId10"/>
    <p:sldLayoutId id="21474932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Title Placeholder 1"/>
          <p:cNvSpPr>
            <a:spLocks noGrp="1"/>
          </p:cNvSpPr>
          <p:nvPr>
            <p:ph type="title"/>
          </p:nvPr>
        </p:nvSpPr>
        <p:spPr>
          <a:xfrm>
            <a:off x="609600" y="274638"/>
            <a:ext cx="10972800" cy="1143000"/>
          </a:xfrm>
          <a:prstGeom prst="rect">
            <a:avLst/>
          </a:prstGeom>
          <a:effectLst/>
        </p:spPr>
        <p:txBody>
          <a:bodyPr vert="horz" lIns="91440" tIns="45720" rIns="91440" bIns="45720" rtlCol="0" anchor="ctr">
            <a:normAutofit/>
          </a:body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609600" y="1600201"/>
            <a:ext cx="10972800" cy="4525963"/>
          </a:xfrm>
          <a:prstGeom prst="rect">
            <a:avLst/>
          </a:prstGeom>
          <a:effectLst/>
        </p:spPr>
        <p:txBody>
          <a:bodyPr vert="horz" lIns="91440" tIns="45720" rIns="91440" bIns="45720" rtlCol="0">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2"/>
          </p:nvPr>
        </p:nvSpPr>
        <p:spPr>
          <a:xfrm>
            <a:off x="609600" y="6356351"/>
            <a:ext cx="2844800" cy="365125"/>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pPr fontAlgn="auto">
              <a:spcBef>
                <a:spcPts val="0"/>
              </a:spcBef>
              <a:spcAft>
                <a:spcPts val="0"/>
              </a:spcAft>
            </a:pPr>
            <a:fld id="{E8FD0B7A-F5DD-4F40-B4CB-3B2C354B893A}" type="datetimeFigureOut">
              <a:rPr lang="en-US" smtClean="0">
                <a:solidFill>
                  <a:prstClr val="black">
                    <a:tint val="75000"/>
                  </a:prstClr>
                </a:solidFill>
                <a:latin typeface="Calibri"/>
                <a:cs typeface="Arial"/>
              </a:rPr>
              <a:pPr fontAlgn="auto">
                <a:spcBef>
                  <a:spcPts val="0"/>
                </a:spcBef>
                <a:spcAft>
                  <a:spcPts val="0"/>
                </a:spcAft>
              </a:pPr>
              <a:t>9/20/2016</a:t>
            </a:fld>
            <a:endParaRPr lang="en-US">
              <a:solidFill>
                <a:prstClr val="black">
                  <a:tint val="75000"/>
                </a:prstClr>
              </a:solidFill>
              <a:latin typeface="Calibri"/>
              <a:cs typeface="Arial"/>
            </a:endParaRPr>
          </a:p>
        </p:txBody>
      </p:sp>
      <p:sp>
        <p:nvSpPr>
          <p:cNvPr id="5" name="Footer Placeholder 4"/>
          <p:cNvSpPr>
            <a:spLocks noGrp="1"/>
          </p:cNvSpPr>
          <p:nvPr>
            <p:ph type="ftr" sz="quarter" idx="3"/>
          </p:nvPr>
        </p:nvSpPr>
        <p:spPr>
          <a:xfrm>
            <a:off x="4165600" y="6356351"/>
            <a:ext cx="3860800" cy="365125"/>
          </a:xfrm>
          <a:prstGeom prst="rect">
            <a:avLst/>
          </a:prstGeom>
          <a:effectLst/>
        </p:spPr>
        <p:txBody>
          <a:bodyPr vert="horz" lIns="91440" tIns="45720" rIns="91440" bIns="45720" rtlCol="0" anchor="ctr"/>
          <a:lstStyle>
            <a:lvl1pPr algn="ctr">
              <a:defRPr sz="1200">
                <a:solidFill>
                  <a:schemeClr val="tx1">
                    <a:tint val="75000"/>
                  </a:schemeClr>
                </a:solidFill>
                <a:effectLst/>
              </a:defRPr>
            </a:lvl1pPr>
          </a:lstStyle>
          <a:p>
            <a:pPr fontAlgn="auto">
              <a:spcBef>
                <a:spcPts val="0"/>
              </a:spcBef>
              <a:spcAft>
                <a:spcPts val="0"/>
              </a:spcAft>
            </a:pPr>
            <a:endParaRPr lang="en-US">
              <a:solidFill>
                <a:prstClr val="black">
                  <a:tint val="75000"/>
                </a:prstClr>
              </a:solidFill>
              <a:latin typeface="Calibri"/>
              <a:cs typeface="Arial"/>
            </a:endParaRPr>
          </a:p>
        </p:txBody>
      </p:sp>
      <p:sp>
        <p:nvSpPr>
          <p:cNvPr id="6" name="Slide Number Placeholder 5"/>
          <p:cNvSpPr>
            <a:spLocks noGrp="1"/>
          </p:cNvSpPr>
          <p:nvPr>
            <p:ph type="sldNum" sz="quarter" idx="4"/>
          </p:nvPr>
        </p:nvSpPr>
        <p:spPr>
          <a:xfrm>
            <a:off x="8737600" y="6356351"/>
            <a:ext cx="2844800" cy="365125"/>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pPr fontAlgn="auto">
              <a:spcBef>
                <a:spcPts val="0"/>
              </a:spcBef>
              <a:spcAft>
                <a:spcPts val="0"/>
              </a:spcAft>
            </a:pPr>
            <a:fld id="{93AE1883-0942-4AA3-9DB2-9C7C3A0314B1}" type="slidenum">
              <a:rPr lang="en-US" smtClean="0">
                <a:solidFill>
                  <a:prstClr val="black">
                    <a:tint val="75000"/>
                  </a:prstClr>
                </a:solidFill>
                <a:latin typeface="Calibri"/>
                <a:cs typeface="Arial"/>
              </a:rPr>
              <a:pPr fontAlgn="auto">
                <a:spcBef>
                  <a:spcPts val="0"/>
                </a:spcBef>
                <a:spcAft>
                  <a:spcPts val="0"/>
                </a:spcAft>
              </a:pPr>
              <a:t>‹#›</a:t>
            </a:fld>
            <a:endParaRPr lang="en-US">
              <a:solidFill>
                <a:prstClr val="black">
                  <a:tint val="75000"/>
                </a:prstClr>
              </a:solidFill>
              <a:latin typeface="Calibri"/>
              <a:cs typeface="Arial"/>
            </a:endParaRPr>
          </a:p>
        </p:txBody>
      </p:sp>
    </p:spTree>
    <p:extLst>
      <p:ext uri="{BB962C8B-B14F-4D97-AF65-F5344CB8AC3E}">
        <p14:creationId xmlns:p14="http://schemas.microsoft.com/office/powerpoint/2010/main" val="2416869294"/>
      </p:ext>
    </p:extLst>
  </p:cSld>
  <p:clrMap bg1="lt1" tx1="dk1" bg2="lt2" tx2="dk2" accent1="accent1" accent2="accent2" accent3="accent3" accent4="accent4" accent5="accent5" accent6="accent6" hlink="hlink" folHlink="folHlink"/>
  <p:sldLayoutIdLst>
    <p:sldLayoutId id="2147493246" r:id="rId1"/>
    <p:sldLayoutId id="2147493247" r:id="rId2"/>
    <p:sldLayoutId id="2147493248" r:id="rId3"/>
    <p:sldLayoutId id="2147493249" r:id="rId4"/>
    <p:sldLayoutId id="2147493250" r:id="rId5"/>
    <p:sldLayoutId id="2147493251" r:id="rId6"/>
    <p:sldLayoutId id="2147493252" r:id="rId7"/>
    <p:sldLayoutId id="2147493253" r:id="rId8"/>
    <p:sldLayoutId id="2147493254" r:id="rId9"/>
    <p:sldLayoutId id="2147493255" r:id="rId10"/>
    <p:sldLayoutId id="2147493256" r:id="rId11"/>
  </p:sldLayoutIdLst>
  <p:transition/>
  <p:txStyles>
    <p:titleStyle>
      <a:lvl1pPr algn="ctr" defTabSz="9144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4BA847-32C2-41E1-8ED4-A81E71E53A72}"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2054" name="Picture 12" descr="Slide3.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userDrawn="1"/>
        </p:nvSpPr>
        <p:spPr bwMode="auto">
          <a:xfrm>
            <a:off x="903818" y="6664326"/>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6DE7F3-BCA7-4CD3-A830-327F669FE032}"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2924" r:id="rId1"/>
    <p:sldLayoutId id="2147492925" r:id="rId2"/>
    <p:sldLayoutId id="2147492926" r:id="rId3"/>
    <p:sldLayoutId id="2147492927" r:id="rId4"/>
    <p:sldLayoutId id="2147492928" r:id="rId5"/>
    <p:sldLayoutId id="2147492929" r:id="rId6"/>
    <p:sldLayoutId id="2147492930" r:id="rId7"/>
    <p:sldLayoutId id="2147492931" r:id="rId8"/>
    <p:sldLayoutId id="2147492932" r:id="rId9"/>
    <p:sldLayoutId id="2147492933" r:id="rId10"/>
    <p:sldLayoutId id="2147492934" r:id="rId11"/>
    <p:sldLayoutId id="2147492935" r:id="rId12"/>
    <p:sldLayoutId id="2147492936" r:id="rId13"/>
    <p:sldLayoutId id="2147492937" r:id="rId14"/>
    <p:sldLayoutId id="214749293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DB07-035A-45D3-B9F5-BD2CE337881A}" type="slidenum">
              <a:rPr lang="en-US" smtClean="0"/>
              <a:t>‹#›</a:t>
            </a:fld>
            <a:endParaRPr lang="en-US"/>
          </a:p>
        </p:txBody>
      </p:sp>
    </p:spTree>
    <p:extLst>
      <p:ext uri="{BB962C8B-B14F-4D97-AF65-F5344CB8AC3E}">
        <p14:creationId xmlns:p14="http://schemas.microsoft.com/office/powerpoint/2010/main" val="23884221"/>
      </p:ext>
    </p:extLst>
  </p:cSld>
  <p:clrMap bg1="lt1" tx1="dk1" bg2="lt2" tx2="dk2" accent1="accent1" accent2="accent2" accent3="accent3" accent4="accent4" accent5="accent5" accent6="accent6" hlink="hlink" folHlink="folHlink"/>
  <p:sldLayoutIdLst>
    <p:sldLayoutId id="2147493049" r:id="rId1"/>
    <p:sldLayoutId id="2147493050" r:id="rId2"/>
    <p:sldLayoutId id="2147493051" r:id="rId3"/>
    <p:sldLayoutId id="2147493052" r:id="rId4"/>
    <p:sldLayoutId id="2147493053" r:id="rId5"/>
    <p:sldLayoutId id="2147493054" r:id="rId6"/>
    <p:sldLayoutId id="2147493055" r:id="rId7"/>
    <p:sldLayoutId id="2147493056" r:id="rId8"/>
    <p:sldLayoutId id="2147493057" r:id="rId9"/>
    <p:sldLayoutId id="2147493058" r:id="rId10"/>
    <p:sldLayoutId id="21474930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3075"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0B53AB-45CA-477C-A99F-CAF1B39326BA}"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3078" name="Picture 12" descr="Slide3.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userDrawn="1"/>
        </p:nvSpPr>
        <p:spPr bwMode="auto">
          <a:xfrm>
            <a:off x="903818" y="6664326"/>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A03A3D-9BF9-4A5C-8EAC-95ECA7600138}"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2939" r:id="rId1"/>
    <p:sldLayoutId id="2147492940" r:id="rId2"/>
    <p:sldLayoutId id="2147492941" r:id="rId3"/>
    <p:sldLayoutId id="2147492942" r:id="rId4"/>
    <p:sldLayoutId id="2147492943" r:id="rId5"/>
    <p:sldLayoutId id="2147492944" r:id="rId6"/>
    <p:sldLayoutId id="2147492945" r:id="rId7"/>
    <p:sldLayoutId id="2147492946" r:id="rId8"/>
    <p:sldLayoutId id="2147492947" r:id="rId9"/>
    <p:sldLayoutId id="2147492948" r:id="rId10"/>
    <p:sldLayoutId id="2147492949" r:id="rId11"/>
    <p:sldLayoutId id="2147492950" r:id="rId12"/>
    <p:sldLayoutId id="2147492951" r:id="rId13"/>
    <p:sldLayoutId id="2147492952" r:id="rId14"/>
    <p:sldLayoutId id="2147492953"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0070C0"/>
            </a:gs>
            <a:gs pos="5000">
              <a:srgbClr val="0070C0"/>
            </a:gs>
            <a:gs pos="100000">
              <a:srgbClr val="002060"/>
            </a:gs>
          </a:gsLst>
          <a:lin ang="16200000"/>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 name="TextBox 3"/>
          <p:cNvSpPr txBox="1"/>
          <p:nvPr/>
        </p:nvSpPr>
        <p:spPr bwMode="invGray">
          <a:xfrm>
            <a:off x="5367867" y="6354763"/>
            <a:ext cx="1456267" cy="425450"/>
          </a:xfrm>
          <a:prstGeom prst="rect">
            <a:avLst/>
          </a:prstGeom>
          <a:noFill/>
        </p:spPr>
        <p:txBody>
          <a:bodyPr>
            <a:spAutoFit/>
          </a:bodyPr>
          <a:lstStyle>
            <a:lvl1pPr defTabSz="1087438" eaLnBrk="0" hangingPunct="0">
              <a:defRPr>
                <a:solidFill>
                  <a:schemeClr val="tx1"/>
                </a:solidFill>
                <a:latin typeface="Arial" panose="020B0604020202020204" pitchFamily="34" charset="0"/>
                <a:cs typeface="Arial" panose="020B0604020202020204" pitchFamily="34" charset="0"/>
              </a:defRPr>
            </a:lvl1pPr>
            <a:lvl2pPr marL="742950" indent="-285750" defTabSz="1087438" eaLnBrk="0" hangingPunct="0">
              <a:defRPr>
                <a:solidFill>
                  <a:schemeClr val="tx1"/>
                </a:solidFill>
                <a:latin typeface="Arial" panose="020B0604020202020204" pitchFamily="34" charset="0"/>
                <a:cs typeface="Arial" panose="020B0604020202020204" pitchFamily="34" charset="0"/>
              </a:defRPr>
            </a:lvl2pPr>
            <a:lvl3pPr marL="1143000" indent="-228600" defTabSz="1087438" eaLnBrk="0" hangingPunct="0">
              <a:defRPr>
                <a:solidFill>
                  <a:schemeClr val="tx1"/>
                </a:solidFill>
                <a:latin typeface="Arial" panose="020B0604020202020204" pitchFamily="34" charset="0"/>
                <a:cs typeface="Arial" panose="020B0604020202020204" pitchFamily="34" charset="0"/>
              </a:defRPr>
            </a:lvl3pPr>
            <a:lvl4pPr marL="1600200" indent="-228600" defTabSz="1087438" eaLnBrk="0" hangingPunct="0">
              <a:defRPr>
                <a:solidFill>
                  <a:schemeClr val="tx1"/>
                </a:solidFill>
                <a:latin typeface="Arial" panose="020B0604020202020204" pitchFamily="34" charset="0"/>
                <a:cs typeface="Arial" panose="020B0604020202020204" pitchFamily="34" charset="0"/>
              </a:defRPr>
            </a:lvl4pPr>
            <a:lvl5pPr marL="2057400" indent="-228600" defTabSz="1087438" eaLnBrk="0" hangingPunct="0">
              <a:defRPr>
                <a:solidFill>
                  <a:schemeClr val="tx1"/>
                </a:solidFill>
                <a:latin typeface="Arial" panose="020B0604020202020204" pitchFamily="34" charset="0"/>
                <a:cs typeface="Arial" panose="020B0604020202020204" pitchFamily="34" charset="0"/>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5562622-61E2-44FE-B435-DB14B44385F4}" type="slidenum">
              <a:rPr lang="en-US" altLang="en-US" sz="1100">
                <a:solidFill>
                  <a:srgbClr val="FFFFFF"/>
                </a:solidFill>
                <a:latin typeface="Neo Sans Intel" panose="020B0504020202020204" pitchFamily="34" charset="0"/>
              </a:rPr>
              <a:pPr algn="ctr" eaLnBrk="1" hangingPunct="1"/>
              <a:t>‹#›</a:t>
            </a:fld>
            <a:endParaRPr lang="en-US" altLang="en-US" sz="1100">
              <a:solidFill>
                <a:srgbClr val="FFFFFF"/>
              </a:solidFill>
              <a:latin typeface="Neo Sans Intel" panose="020B0504020202020204" pitchFamily="34" charset="0"/>
            </a:endParaRPr>
          </a:p>
          <a:p>
            <a:pPr algn="ctr" eaLnBrk="1" hangingPunct="1"/>
            <a:r>
              <a:rPr lang="en-US" altLang="en-US" sz="1000">
                <a:solidFill>
                  <a:srgbClr val="FFFFFF"/>
                </a:solidFill>
                <a:latin typeface="Neo Sans Intel" panose="020B0504020202020204" pitchFamily="34" charset="0"/>
              </a:rPr>
              <a:t>Intel Confidential</a:t>
            </a:r>
          </a:p>
        </p:txBody>
      </p:sp>
    </p:spTree>
  </p:cSld>
  <p:clrMap bg1="lt1" tx1="dk1" bg2="lt2" tx2="dk2" accent1="accent1" accent2="accent2" accent3="accent3" accent4="accent4" accent5="accent5" accent6="accent6" hlink="hlink" folHlink="folHlink"/>
  <p:sldLayoutIdLst>
    <p:sldLayoutId id="2147492977" r:id="rId1"/>
    <p:sldLayoutId id="2147492978" r:id="rId2"/>
    <p:sldLayoutId id="2147492979" r:id="rId3"/>
    <p:sldLayoutId id="2147492980" r:id="rId4"/>
    <p:sldLayoutId id="2147492981" r:id="rId5"/>
    <p:sldLayoutId id="2147492982" r:id="rId6"/>
    <p:sldLayoutId id="2147492983" r:id="rId7"/>
    <p:sldLayoutId id="2147492984" r:id="rId8"/>
    <p:sldLayoutId id="2147492985" r:id="rId9"/>
    <p:sldLayoutId id="2147492986" r:id="rId10"/>
    <p:sldLayoutId id="2147492987" r:id="rId11"/>
    <p:sldLayoutId id="2147492988" r:id="rId12"/>
  </p:sldLayoutIdLst>
  <p:timing>
    <p:tnLst>
      <p:par>
        <p:cTn id="1" dur="indefinite" restart="never" nodeType="tmRoot"/>
      </p:par>
    </p:tnLst>
  </p:timing>
  <p:hf hdr="0" ftr="0" dt="0"/>
  <p:txStyles>
    <p:titleStyle>
      <a:lvl1pPr algn="ctr" defTabSz="1087438" rtl="0" eaLnBrk="0" fontAlgn="base" hangingPunct="0">
        <a:spcBef>
          <a:spcPct val="0"/>
        </a:spcBef>
        <a:spcAft>
          <a:spcPct val="0"/>
        </a:spcAft>
        <a:defRPr sz="3800" kern="1200">
          <a:solidFill>
            <a:schemeClr val="bg1"/>
          </a:solidFill>
          <a:latin typeface="Neo Sans Intel Medium" pitchFamily="34" charset="0"/>
          <a:ea typeface="+mj-ea"/>
          <a:cs typeface="+mj-cs"/>
        </a:defRPr>
      </a:lvl1pPr>
      <a:lvl2pPr algn="ctr" defTabSz="1087438" rtl="0" eaLnBrk="0" fontAlgn="base" hangingPunct="0">
        <a:spcBef>
          <a:spcPct val="0"/>
        </a:spcBef>
        <a:spcAft>
          <a:spcPct val="0"/>
        </a:spcAft>
        <a:defRPr sz="3800">
          <a:solidFill>
            <a:schemeClr val="bg1"/>
          </a:solidFill>
          <a:latin typeface="Neo Sans Intel Medium" pitchFamily="34" charset="0"/>
        </a:defRPr>
      </a:lvl2pPr>
      <a:lvl3pPr algn="ctr" defTabSz="1087438" rtl="0" eaLnBrk="0" fontAlgn="base" hangingPunct="0">
        <a:spcBef>
          <a:spcPct val="0"/>
        </a:spcBef>
        <a:spcAft>
          <a:spcPct val="0"/>
        </a:spcAft>
        <a:defRPr sz="3800">
          <a:solidFill>
            <a:schemeClr val="bg1"/>
          </a:solidFill>
          <a:latin typeface="Neo Sans Intel Medium" pitchFamily="34" charset="0"/>
        </a:defRPr>
      </a:lvl3pPr>
      <a:lvl4pPr algn="ctr" defTabSz="1087438" rtl="0" eaLnBrk="0" fontAlgn="base" hangingPunct="0">
        <a:spcBef>
          <a:spcPct val="0"/>
        </a:spcBef>
        <a:spcAft>
          <a:spcPct val="0"/>
        </a:spcAft>
        <a:defRPr sz="3800">
          <a:solidFill>
            <a:schemeClr val="bg1"/>
          </a:solidFill>
          <a:latin typeface="Neo Sans Intel Medium" pitchFamily="34" charset="0"/>
        </a:defRPr>
      </a:lvl4pPr>
      <a:lvl5pPr algn="ctr" defTabSz="1087438" rtl="0" eaLnBrk="0" fontAlgn="base" hangingPunct="0">
        <a:spcBef>
          <a:spcPct val="0"/>
        </a:spcBef>
        <a:spcAft>
          <a:spcPct val="0"/>
        </a:spcAft>
        <a:defRPr sz="3800">
          <a:solidFill>
            <a:schemeClr val="bg1"/>
          </a:solidFill>
          <a:latin typeface="Neo Sans Intel Medium" pitchFamily="34" charset="0"/>
        </a:defRPr>
      </a:lvl5pPr>
      <a:lvl6pPr marL="457200" algn="ctr" defTabSz="1087438" rtl="0" fontAlgn="base">
        <a:spcBef>
          <a:spcPct val="0"/>
        </a:spcBef>
        <a:spcAft>
          <a:spcPct val="0"/>
        </a:spcAft>
        <a:defRPr sz="3800">
          <a:solidFill>
            <a:schemeClr val="bg1"/>
          </a:solidFill>
          <a:latin typeface="Neo Sans Intel Medium" pitchFamily="34" charset="0"/>
        </a:defRPr>
      </a:lvl6pPr>
      <a:lvl7pPr marL="914400" algn="ctr" defTabSz="1087438" rtl="0" fontAlgn="base">
        <a:spcBef>
          <a:spcPct val="0"/>
        </a:spcBef>
        <a:spcAft>
          <a:spcPct val="0"/>
        </a:spcAft>
        <a:defRPr sz="3800">
          <a:solidFill>
            <a:schemeClr val="bg1"/>
          </a:solidFill>
          <a:latin typeface="Neo Sans Intel Medium" pitchFamily="34" charset="0"/>
        </a:defRPr>
      </a:lvl7pPr>
      <a:lvl8pPr marL="1371600" algn="ctr" defTabSz="1087438" rtl="0" fontAlgn="base">
        <a:spcBef>
          <a:spcPct val="0"/>
        </a:spcBef>
        <a:spcAft>
          <a:spcPct val="0"/>
        </a:spcAft>
        <a:defRPr sz="3800">
          <a:solidFill>
            <a:schemeClr val="bg1"/>
          </a:solidFill>
          <a:latin typeface="Neo Sans Intel Medium" pitchFamily="34" charset="0"/>
        </a:defRPr>
      </a:lvl8pPr>
      <a:lvl9pPr marL="1828800" algn="ctr" defTabSz="1087438" rtl="0" fontAlgn="base">
        <a:spcBef>
          <a:spcPct val="0"/>
        </a:spcBef>
        <a:spcAft>
          <a:spcPct val="0"/>
        </a:spcAft>
        <a:defRPr sz="3800">
          <a:solidFill>
            <a:schemeClr val="bg1"/>
          </a:solidFill>
          <a:latin typeface="Neo Sans Intel Medium" pitchFamily="34" charset="0"/>
        </a:defRPr>
      </a:lvl9pPr>
    </p:titleStyle>
    <p:bodyStyle>
      <a:lvl1pPr marL="274638" indent="-274638" algn="l" defTabSz="1087438" rtl="0" eaLnBrk="0" fontAlgn="base" hangingPunct="0">
        <a:spcBef>
          <a:spcPct val="20000"/>
        </a:spcBef>
        <a:spcAft>
          <a:spcPct val="0"/>
        </a:spcAft>
        <a:buClr>
          <a:schemeClr val="bg1"/>
        </a:buClr>
        <a:buFont typeface="Arial" panose="020B0604020202020204" pitchFamily="34" charset="0"/>
        <a:buChar char="•"/>
        <a:defRPr sz="2800" kern="1200">
          <a:solidFill>
            <a:schemeClr val="bg1"/>
          </a:solidFill>
          <a:latin typeface="Neo Sans Intel" pitchFamily="34" charset="0"/>
          <a:ea typeface="+mn-ea"/>
          <a:cs typeface="+mn-cs"/>
        </a:defRPr>
      </a:lvl1pPr>
      <a:lvl2pPr marL="884238" indent="-339725" algn="l" defTabSz="1087438" rtl="0" eaLnBrk="0" fontAlgn="base" hangingPunct="0">
        <a:spcBef>
          <a:spcPct val="20000"/>
        </a:spcBef>
        <a:spcAft>
          <a:spcPct val="0"/>
        </a:spcAft>
        <a:buClr>
          <a:schemeClr val="bg1"/>
        </a:buClr>
        <a:buFont typeface="Arial" panose="020B0604020202020204" pitchFamily="34" charset="0"/>
        <a:buChar char="–"/>
        <a:defRPr sz="2400" kern="1200">
          <a:solidFill>
            <a:schemeClr val="bg1"/>
          </a:solidFill>
          <a:latin typeface="Neo Sans Intel" pitchFamily="34" charset="0"/>
          <a:ea typeface="+mn-ea"/>
          <a:cs typeface="+mn-cs"/>
        </a:defRPr>
      </a:lvl2pPr>
      <a:lvl3pPr marL="1360488" indent="-271463" algn="l" defTabSz="1087438" rtl="0" eaLnBrk="0" fontAlgn="base" hangingPunct="0">
        <a:spcBef>
          <a:spcPct val="20000"/>
        </a:spcBef>
        <a:spcAft>
          <a:spcPct val="0"/>
        </a:spcAft>
        <a:buClr>
          <a:schemeClr val="bg1"/>
        </a:buClr>
        <a:buFont typeface="Arial" panose="020B0604020202020204" pitchFamily="34" charset="0"/>
        <a:buChar char="•"/>
        <a:defRPr sz="2100" kern="1200">
          <a:solidFill>
            <a:schemeClr val="bg1"/>
          </a:solidFill>
          <a:latin typeface="Neo Sans Intel" pitchFamily="34" charset="0"/>
          <a:ea typeface="+mn-ea"/>
          <a:cs typeface="+mn-cs"/>
        </a:defRPr>
      </a:lvl3pPr>
      <a:lvl4pPr marL="1903413" indent="-271463" algn="l" defTabSz="1087438" rtl="0" eaLnBrk="0" fontAlgn="base" hangingPunct="0">
        <a:spcBef>
          <a:spcPct val="20000"/>
        </a:spcBef>
        <a:spcAft>
          <a:spcPct val="0"/>
        </a:spcAft>
        <a:buFont typeface="Arial" panose="020B0604020202020204" pitchFamily="34" charset="0"/>
        <a:buChar char="–"/>
        <a:defRPr sz="1900" kern="1200">
          <a:solidFill>
            <a:schemeClr val="tx1"/>
          </a:solidFill>
          <a:latin typeface="Neo Sans Intel" pitchFamily="34" charset="0"/>
          <a:ea typeface="+mn-ea"/>
          <a:cs typeface="+mn-cs"/>
        </a:defRPr>
      </a:lvl4pPr>
      <a:lvl5pPr marL="2447925" indent="-271463" algn="l" defTabSz="1087438" rtl="0" eaLnBrk="0" fontAlgn="base" hangingPunct="0">
        <a:spcBef>
          <a:spcPct val="20000"/>
        </a:spcBef>
        <a:spcAft>
          <a:spcPct val="0"/>
        </a:spcAft>
        <a:buFont typeface="Arial" panose="020B0604020202020204" pitchFamily="34" charset="0"/>
        <a:buChar char="»"/>
        <a:defRPr sz="1900" kern="1200">
          <a:solidFill>
            <a:schemeClr val="tx1"/>
          </a:solidFill>
          <a:latin typeface="Neo Sans Intel" pitchFamily="34" charset="0"/>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7171"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DF460-296B-43F9-B297-6CA268D4865F}"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7174" name="Picture 12" descr="Slide3.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userDrawn="1"/>
        </p:nvSpPr>
        <p:spPr bwMode="auto">
          <a:xfrm>
            <a:off x="903818" y="6664326"/>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AE0836-A42E-494E-9EEF-EFF7704C6EC4}"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2989" r:id="rId1"/>
    <p:sldLayoutId id="2147492990" r:id="rId2"/>
    <p:sldLayoutId id="2147492991" r:id="rId3"/>
    <p:sldLayoutId id="2147492992" r:id="rId4"/>
    <p:sldLayoutId id="2147492993" r:id="rId5"/>
    <p:sldLayoutId id="2147492994" r:id="rId6"/>
    <p:sldLayoutId id="2147492995" r:id="rId7"/>
    <p:sldLayoutId id="2147492996" r:id="rId8"/>
    <p:sldLayoutId id="2147492997" r:id="rId9"/>
    <p:sldLayoutId id="2147492998" r:id="rId10"/>
    <p:sldLayoutId id="2147492999" r:id="rId11"/>
    <p:sldLayoutId id="2147493000" r:id="rId12"/>
    <p:sldLayoutId id="2147493001" r:id="rId13"/>
    <p:sldLayoutId id="2147493002" r:id="rId14"/>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8195"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DDFB07-E0A7-486E-846C-F86C1F7A4F32}"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8198" name="Picture 12" descr="Slide3.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userDrawn="1"/>
        </p:nvSpPr>
        <p:spPr bwMode="auto">
          <a:xfrm>
            <a:off x="903818" y="6664326"/>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859BCD-4D43-42D6-8419-2193EFB9F0A3}"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3003" r:id="rId1"/>
    <p:sldLayoutId id="2147493004" r:id="rId2"/>
    <p:sldLayoutId id="2147493005" r:id="rId3"/>
    <p:sldLayoutId id="2147493006" r:id="rId4"/>
    <p:sldLayoutId id="2147493007" r:id="rId5"/>
    <p:sldLayoutId id="2147493008" r:id="rId6"/>
    <p:sldLayoutId id="2147493009" r:id="rId7"/>
    <p:sldLayoutId id="2147493010" r:id="rId8"/>
    <p:sldLayoutId id="2147493011" r:id="rId9"/>
    <p:sldLayoutId id="2147493012" r:id="rId10"/>
    <p:sldLayoutId id="2147493013" r:id="rId11"/>
    <p:sldLayoutId id="2147493014" r:id="rId12"/>
    <p:sldLayoutId id="2147493015" r:id="rId13"/>
    <p:sldLayoutId id="2147493016" r:id="rId14"/>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5367" y="409575"/>
            <a:ext cx="10972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9219" name="Rectangle 3"/>
          <p:cNvSpPr>
            <a:spLocks noGrp="1" noChangeArrowheads="1"/>
          </p:cNvSpPr>
          <p:nvPr>
            <p:ph type="body" idx="1"/>
          </p:nvPr>
        </p:nvSpPr>
        <p:spPr bwMode="auto">
          <a:xfrm>
            <a:off x="565151" y="1389064"/>
            <a:ext cx="109706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Text Box 5"/>
          <p:cNvSpPr txBox="1">
            <a:spLocks noChangeArrowheads="1"/>
          </p:cNvSpPr>
          <p:nvPr userDrawn="1"/>
        </p:nvSpPr>
        <p:spPr bwMode="auto">
          <a:xfrm>
            <a:off x="700618" y="6643689"/>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29" name="TextBox 7"/>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FB867D-43E4-43B8-ABB4-B127E19333FD}"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pic>
        <p:nvPicPr>
          <p:cNvPr id="9222" name="Picture 12" descr="Slide3.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 y="5927725"/>
            <a:ext cx="122237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userDrawn="1"/>
        </p:nvSpPr>
        <p:spPr bwMode="auto">
          <a:xfrm>
            <a:off x="903818" y="6664326"/>
            <a:ext cx="38544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800" smtClean="0">
                <a:solidFill>
                  <a:srgbClr val="FFFFFF"/>
                </a:solidFill>
                <a:latin typeface="Verdana" pitchFamily="34" charset="0"/>
              </a:rPr>
              <a:t>INTEL CONFIDENTIAL</a:t>
            </a:r>
          </a:p>
        </p:txBody>
      </p:sp>
      <p:sp>
        <p:nvSpPr>
          <p:cNvPr id="1032" name="TextBox 16"/>
          <p:cNvSpPr txBox="1">
            <a:spLocks noChangeArrowheads="1"/>
          </p:cNvSpPr>
          <p:nvPr userDrawn="1"/>
        </p:nvSpPr>
        <p:spPr bwMode="auto">
          <a:xfrm>
            <a:off x="203201" y="6616700"/>
            <a:ext cx="360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89CA33-3A4F-488F-83EB-85C32441CE49}" type="slidenum">
              <a:rPr lang="en-US" altLang="en-US" sz="800">
                <a:solidFill>
                  <a:srgbClr val="FFFFFF"/>
                </a:solidFill>
                <a:latin typeface="Verdana" panose="020B0604030504040204" pitchFamily="34" charset="0"/>
              </a:rPr>
              <a:pPr eaLnBrk="1" hangingPunct="1"/>
              <a:t>‹#›</a:t>
            </a:fld>
            <a:endParaRPr lang="en-US" altLang="en-US" sz="8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3017" r:id="rId1"/>
    <p:sldLayoutId id="2147493018" r:id="rId2"/>
    <p:sldLayoutId id="2147493019" r:id="rId3"/>
    <p:sldLayoutId id="2147493020" r:id="rId4"/>
    <p:sldLayoutId id="2147493021" r:id="rId5"/>
    <p:sldLayoutId id="2147493022" r:id="rId6"/>
    <p:sldLayoutId id="2147493023" r:id="rId7"/>
    <p:sldLayoutId id="2147493024" r:id="rId8"/>
    <p:sldLayoutId id="2147493025" r:id="rId9"/>
    <p:sldLayoutId id="2147493026" r:id="rId10"/>
    <p:sldLayoutId id="2147493027" r:id="rId11"/>
    <p:sldLayoutId id="2147493028" r:id="rId12"/>
    <p:sldLayoutId id="2147493029" r:id="rId13"/>
    <p:sldLayoutId id="2147493030" r:id="rId14"/>
    <p:sldLayoutId id="2147493031"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anose="02020603050405020304"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anose="020B0504020202020204"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endParaRPr>
          </a:p>
        </p:txBody>
      </p:sp>
      <p:pic>
        <p:nvPicPr>
          <p:cNvPr id="11" name="Picture 2" descr="\\.psf\Home\Desktop\Intel.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67">
                <a:solidFill>
                  <a:schemeClr val="bg1"/>
                </a:solidFill>
                <a:latin typeface="+mn-lt"/>
                <a:cs typeface="Arial" panose="020B0604020202020204" pitchFamily="34" charset="0"/>
              </a:defRPr>
            </a:lvl1pPr>
          </a:lstStyle>
          <a:p>
            <a:pPr fontAlgn="auto">
              <a:spcBef>
                <a:spcPts val="0"/>
              </a:spcBef>
              <a:spcAft>
                <a:spcPts val="0"/>
              </a:spcAft>
            </a:pPr>
            <a:fld id="{D5666101-1ABC-40C0-8414-1336EBF8B61B}" type="slidenum">
              <a:rPr lang="en-US" smtClean="0">
                <a:solidFill>
                  <a:prstClr val="white"/>
                </a:solidFill>
              </a:rPr>
              <a:pPr fontAlgn="auto">
                <a:spcBef>
                  <a:spcPts val="0"/>
                </a:spcBef>
                <a:spcAft>
                  <a:spcPts val="0"/>
                </a:spcAft>
              </a:pPr>
              <a:t>‹#›</a:t>
            </a:fld>
            <a:endParaRPr lang="en-US">
              <a:solidFill>
                <a:prstClr val="white"/>
              </a:solidFill>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Intel Clear"/>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Intel Clear"/>
              <a:cs typeface="+mn-cs"/>
            </a:endParaRPr>
          </a:p>
        </p:txBody>
      </p:sp>
    </p:spTree>
    <p:extLst>
      <p:ext uri="{BB962C8B-B14F-4D97-AF65-F5344CB8AC3E}">
        <p14:creationId xmlns:p14="http://schemas.microsoft.com/office/powerpoint/2010/main" val="3779669157"/>
      </p:ext>
    </p:extLst>
  </p:cSld>
  <p:clrMap bg1="lt1" tx1="dk1" bg2="lt2" tx2="dk2" accent1="accent1" accent2="accent2" accent3="accent3" accent4="accent4" accent5="accent5" accent6="accent6" hlink="hlink" folHlink="folHlink"/>
  <p:sldLayoutIdLst>
    <p:sldLayoutId id="2147493085" r:id="rId1"/>
    <p:sldLayoutId id="2147493086" r:id="rId2"/>
    <p:sldLayoutId id="2147493087" r:id="rId3"/>
    <p:sldLayoutId id="2147493088" r:id="rId4"/>
    <p:sldLayoutId id="2147493089" r:id="rId5"/>
    <p:sldLayoutId id="2147493090" r:id="rId6"/>
    <p:sldLayoutId id="2147493091" r:id="rId7"/>
    <p:sldLayoutId id="2147493092" r:id="rId8"/>
    <p:sldLayoutId id="2147493093" r:id="rId9"/>
    <p:sldLayoutId id="2147493094" r:id="rId10"/>
    <p:sldLayoutId id="2147493095" r:id="rId11"/>
    <p:sldLayoutId id="2147493096" r:id="rId12"/>
    <p:sldLayoutId id="2147493097" r:id="rId13"/>
    <p:sldLayoutId id="2147493098" r:id="rId14"/>
    <p:sldLayoutId id="2147493099" r:id="rId15"/>
    <p:sldLayoutId id="2147493100" r:id="rId16"/>
    <p:sldLayoutId id="2147493101" r:id="rId17"/>
    <p:sldLayoutId id="2147493102" r:id="rId18"/>
    <p:sldLayoutId id="2147493103" r:id="rId19"/>
    <p:sldLayoutId id="2147493104" r:id="rId20"/>
    <p:sldLayoutId id="2147493105" r:id="rId21"/>
    <p:sldLayoutId id="214749310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09585" rtl="0" eaLnBrk="1" latinLnBrk="0" hangingPunct="1">
        <a:lnSpc>
          <a:spcPct val="100000"/>
        </a:lnSpc>
        <a:spcBef>
          <a:spcPct val="0"/>
        </a:spcBef>
        <a:buNone/>
        <a:defRPr sz="3733" b="0" i="0" kern="1200" spc="0" baseline="0">
          <a:solidFill>
            <a:schemeClr val="tx2"/>
          </a:solidFill>
          <a:latin typeface="+mj-lt"/>
          <a:ea typeface="Intel Clear"/>
          <a:cs typeface="Arial" panose="020B0604020202020204" pitchFamily="34" charset="0"/>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Arial" panose="020B0604020202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Arial" panose="020B0604020202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Arial" panose="020B0604020202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Arial" panose="020B0604020202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eleste.r.fralick@intel.com" TargetMode="External"/><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image" Target="../media/image21.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62.xml"/><Relationship Id="rId5" Type="http://schemas.openxmlformats.org/officeDocument/2006/relationships/image" Target="../media/image52.pn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2.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hyperlink" Target="https://en.wikipedia.org/wiki/DN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00.xml"/><Relationship Id="rId6" Type="http://schemas.openxmlformats.org/officeDocument/2006/relationships/slide" Target="slide6.xml"/><Relationship Id="rId5" Type="http://schemas.openxmlformats.org/officeDocument/2006/relationships/chart" Target="../charts/chart1.xml"/><Relationship Id="rId4" Type="http://schemas.openxmlformats.org/officeDocument/2006/relationships/hyperlink" Target="http://www.statista.com/statistics/507185/best-jobs-us-20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google.com/url?sa=i&amp;rct=j&amp;q=&amp;esrc=s&amp;frm=1&amp;source=images&amp;cd=&amp;cad=rja&amp;uact=8&amp;docid=DQ3jTUOE78ZDAM&amp;tbnid=2es_ngBvS4CsmM:&amp;ved=0CAUQjRw&amp;url=http://www.clker.com/clipart-curved-arrow-bright-blue.html&amp;ei=pHSGU5ffIIGgyATgjYHQDQ&amp;bvm=bv.68114441,d.aWw&amp;psig=AFQjCNGshi4CSUeGgmMokGVzU8CLUTTCaQ&amp;ust=1401406993488155" TargetMode="External"/><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18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101600" y="2486124"/>
            <a:ext cx="10363200" cy="1470025"/>
          </a:xfrm>
        </p:spPr>
        <p:txBody>
          <a:bodyPr/>
          <a:lstStyle/>
          <a:p>
            <a:pPr eaLnBrk="1" hangingPunct="1">
              <a:defRPr/>
            </a:pPr>
            <a:r>
              <a:rPr lang="en-US" i="1" dirty="0" smtClean="0"/>
              <a:t>The Lost Discipline of Developing Analytics</a:t>
            </a:r>
            <a:endParaRPr lang="en-US" sz="1050" b="1" u="sng" dirty="0">
              <a:solidFill>
                <a:srgbClr val="FF0000"/>
              </a:solidFill>
              <a:latin typeface="Verdana" pitchFamily="34" charset="0"/>
              <a:cs typeface="Verdana" pitchFamily="34" charset="0"/>
            </a:endParaRPr>
          </a:p>
        </p:txBody>
      </p:sp>
      <p:sp>
        <p:nvSpPr>
          <p:cNvPr id="135171" name="Subtitle 5"/>
          <p:cNvSpPr>
            <a:spLocks noGrp="1"/>
          </p:cNvSpPr>
          <p:nvPr>
            <p:ph type="subTitle" idx="1"/>
          </p:nvPr>
        </p:nvSpPr>
        <p:spPr>
          <a:xfrm>
            <a:off x="1828800" y="4433104"/>
            <a:ext cx="8534400" cy="1752600"/>
          </a:xfrm>
        </p:spPr>
        <p:txBody>
          <a:bodyPr/>
          <a:lstStyle/>
          <a:p>
            <a:pPr algn="l" eaLnBrk="1" hangingPunct="1">
              <a:lnSpc>
                <a:spcPct val="80000"/>
              </a:lnSpc>
              <a:spcBef>
                <a:spcPct val="0"/>
              </a:spcBef>
              <a:spcAft>
                <a:spcPts val="800"/>
              </a:spcAft>
            </a:pPr>
            <a:r>
              <a:rPr lang="en-US" altLang="en-US" sz="1400" dirty="0">
                <a:latin typeface="Verdana" panose="020B0604030504040204" pitchFamily="34" charset="0"/>
                <a:cs typeface="Verdana" panose="020B0604030504040204" pitchFamily="34" charset="0"/>
              </a:rPr>
              <a:t>Celeste Fralick, Ph.D</a:t>
            </a:r>
            <a:r>
              <a:rPr lang="en-US" altLang="en-US" sz="1400" dirty="0" smtClean="0">
                <a:latin typeface="Verdana" panose="020B0604030504040204" pitchFamily="34" charset="0"/>
                <a:cs typeface="Verdana" panose="020B0604030504040204" pitchFamily="34" charset="0"/>
              </a:rPr>
              <a:t>., CQA   </a:t>
            </a:r>
            <a:endParaRPr lang="en-US" altLang="en-US" sz="1400" dirty="0">
              <a:latin typeface="Verdana" panose="020B0604030504040204" pitchFamily="34" charset="0"/>
              <a:cs typeface="Verdana" panose="020B0604030504040204" pitchFamily="34" charset="0"/>
            </a:endParaRPr>
          </a:p>
          <a:p>
            <a:pPr algn="l" eaLnBrk="1" hangingPunct="1">
              <a:lnSpc>
                <a:spcPct val="80000"/>
              </a:lnSpc>
              <a:spcBef>
                <a:spcPct val="0"/>
              </a:spcBef>
              <a:spcAft>
                <a:spcPts val="800"/>
              </a:spcAft>
            </a:pPr>
            <a:r>
              <a:rPr lang="en-US" altLang="en-US" sz="1400" dirty="0" smtClean="0">
                <a:latin typeface="Verdana" panose="020B0604030504040204" pitchFamily="34" charset="0"/>
                <a:cs typeface="Verdana" panose="020B0604030504040204" pitchFamily="34" charset="0"/>
              </a:rPr>
              <a:t>Chief Technology Officer-Analytics, Intel Security Group</a:t>
            </a:r>
            <a:endParaRPr lang="en-US" altLang="en-US" sz="1400" dirty="0">
              <a:latin typeface="Verdana" panose="020B0604030504040204" pitchFamily="34" charset="0"/>
              <a:cs typeface="Verdana" panose="020B0604030504040204" pitchFamily="34" charset="0"/>
            </a:endParaRPr>
          </a:p>
          <a:p>
            <a:pPr algn="l" eaLnBrk="1" hangingPunct="1">
              <a:lnSpc>
                <a:spcPct val="80000"/>
              </a:lnSpc>
              <a:spcBef>
                <a:spcPct val="0"/>
              </a:spcBef>
              <a:spcAft>
                <a:spcPts val="800"/>
              </a:spcAft>
            </a:pPr>
            <a:r>
              <a:rPr lang="en-US" altLang="en-US" sz="1400" dirty="0" smtClean="0">
                <a:latin typeface="Verdana" panose="020B0604030504040204" pitchFamily="34" charset="0"/>
                <a:cs typeface="Verdana" panose="020B0604030504040204" pitchFamily="34" charset="0"/>
              </a:rPr>
              <a:t>Research Faculty – International Institute of Analytics</a:t>
            </a:r>
          </a:p>
          <a:p>
            <a:pPr algn="l" eaLnBrk="1" hangingPunct="1">
              <a:lnSpc>
                <a:spcPct val="80000"/>
              </a:lnSpc>
              <a:spcBef>
                <a:spcPct val="0"/>
              </a:spcBef>
              <a:spcAft>
                <a:spcPts val="800"/>
              </a:spcAft>
            </a:pPr>
            <a:r>
              <a:rPr lang="en-US" altLang="en-US" sz="1400" dirty="0" smtClean="0">
                <a:latin typeface="Verdana" panose="020B0604030504040204" pitchFamily="34" charset="0"/>
                <a:cs typeface="Verdana" panose="020B0604030504040204" pitchFamily="34" charset="0"/>
              </a:rPr>
              <a:t>09/21/16       </a:t>
            </a:r>
            <a:r>
              <a:rPr lang="en-US" altLang="en-US" sz="1400" dirty="0" smtClean="0">
                <a:latin typeface="Verdana" panose="020B0604030504040204" pitchFamily="34" charset="0"/>
                <a:cs typeface="Verdana" panose="020B0604030504040204" pitchFamily="34" charset="0"/>
                <a:hlinkClick r:id="rId3"/>
              </a:rPr>
              <a:t>celeste.r.fralick@intel.com</a:t>
            </a:r>
            <a:r>
              <a:rPr lang="en-US" altLang="en-US" sz="1400" dirty="0" smtClean="0">
                <a:latin typeface="Verdana" panose="020B0604030504040204" pitchFamily="34" charset="0"/>
                <a:cs typeface="Verdana" panose="020B0604030504040204" pitchFamily="34" charset="0"/>
              </a:rPr>
              <a:t>        480-554-0248</a:t>
            </a:r>
            <a:endParaRPr lang="en-US" altLang="en-US" sz="1800" dirty="0">
              <a:latin typeface="Verdana" panose="020B0604030504040204" pitchFamily="34" charset="0"/>
              <a:cs typeface="Verdana" panose="020B0604030504040204" pitchFamily="34" charset="0"/>
            </a:endParaRPr>
          </a:p>
        </p:txBody>
      </p:sp>
      <p:pic>
        <p:nvPicPr>
          <p:cNvPr id="7" name="Picture 6" descr="int_experience_hrz_wht_rgb_30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820" y="261937"/>
            <a:ext cx="3107960" cy="1290840"/>
          </a:xfrm>
          <a:prstGeom prst="rect">
            <a:avLst/>
          </a:prstGeom>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97" y="5948599"/>
            <a:ext cx="711200" cy="71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268747" y="6119533"/>
            <a:ext cx="4733027" cy="369332"/>
          </a:xfrm>
          <a:prstGeom prst="rect">
            <a:avLst/>
          </a:prstGeom>
        </p:spPr>
        <p:txBody>
          <a:bodyPr wrap="none">
            <a:spAutoFit/>
          </a:bodyPr>
          <a:lstStyle/>
          <a:p>
            <a:pPr>
              <a:spcBef>
                <a:spcPts val="500"/>
              </a:spcBef>
              <a:buClrTx/>
              <a:buFontTx/>
              <a:buNone/>
            </a:pPr>
            <a:r>
              <a:rPr lang="en-US" altLang="en-US" dirty="0">
                <a:solidFill>
                  <a:srgbClr val="F2F2F2"/>
                </a:solidFill>
              </a:rPr>
              <a:t>Join the Conversation </a:t>
            </a:r>
            <a:r>
              <a:rPr lang="en-US" altLang="en-US" dirty="0">
                <a:solidFill>
                  <a:srgbClr val="FFFFFF"/>
                </a:solidFill>
              </a:rPr>
              <a:t>#</a:t>
            </a:r>
            <a:r>
              <a:rPr lang="en-US" altLang="en-US" dirty="0" err="1">
                <a:solidFill>
                  <a:srgbClr val="FFFFFF"/>
                </a:solidFill>
              </a:rPr>
              <a:t>WolframDataSummit</a:t>
            </a:r>
            <a:endParaRPr lang="en-US"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3123747329"/>
              </p:ext>
            </p:extLst>
          </p:nvPr>
        </p:nvGraphicFramePr>
        <p:xfrm>
          <a:off x="0" y="0"/>
          <a:ext cx="12192000" cy="7114411"/>
        </p:xfrm>
        <a:graphic>
          <a:graphicData uri="http://schemas.openxmlformats.org/drawingml/2006/table">
            <a:tbl>
              <a:tblPr firstRow="1" firstCol="1" bandRow="1">
                <a:tableStyleId>{5C22544A-7EE6-4342-B048-85BDC9FD1C3A}</a:tableStyleId>
              </a:tblPr>
              <a:tblGrid>
                <a:gridCol w="1900989"/>
                <a:gridCol w="842211"/>
                <a:gridCol w="4162926"/>
                <a:gridCol w="5285874"/>
              </a:tblGrid>
              <a:tr h="308760">
                <a:tc>
                  <a:txBody>
                    <a:bodyPr/>
                    <a:lstStyle/>
                    <a:p>
                      <a:pPr marL="0" marR="0" algn="ctr">
                        <a:lnSpc>
                          <a:spcPct val="115000"/>
                        </a:lnSpc>
                        <a:spcBef>
                          <a:spcPts val="0"/>
                        </a:spcBef>
                        <a:spcAft>
                          <a:spcPts val="0"/>
                        </a:spcAft>
                      </a:pPr>
                      <a:r>
                        <a:rPr lang="en-US" sz="1800" dirty="0">
                          <a:effectLst/>
                        </a:rPr>
                        <a:t>PLC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gn="ctr">
                        <a:lnSpc>
                          <a:spcPct val="115000"/>
                        </a:lnSpc>
                        <a:spcBef>
                          <a:spcPts val="0"/>
                        </a:spcBef>
                        <a:spcAft>
                          <a:spcPts val="0"/>
                        </a:spcAft>
                      </a:pPr>
                      <a:r>
                        <a:rPr lang="en-US" sz="1800">
                          <a:effectLst/>
                        </a:rPr>
                        <a:t>Agile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gn="ctr">
                        <a:lnSpc>
                          <a:spcPct val="115000"/>
                        </a:lnSpc>
                        <a:spcBef>
                          <a:spcPts val="0"/>
                        </a:spcBef>
                        <a:spcAft>
                          <a:spcPts val="0"/>
                        </a:spcAft>
                      </a:pPr>
                      <a:r>
                        <a:rPr lang="en-US" sz="1800">
                          <a:effectLst/>
                        </a:rPr>
                        <a:t>Analytic Activity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gn="ctr">
                        <a:lnSpc>
                          <a:spcPct val="115000"/>
                        </a:lnSpc>
                        <a:spcBef>
                          <a:spcPts val="0"/>
                        </a:spcBef>
                        <a:spcAft>
                          <a:spcPts val="0"/>
                        </a:spcAft>
                      </a:pPr>
                      <a:r>
                        <a:rPr lang="en-US" sz="1800" dirty="0">
                          <a:effectLst/>
                        </a:rPr>
                        <a:t>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617520">
                <a:tc rowSpan="2">
                  <a:txBody>
                    <a:bodyPr/>
                    <a:lstStyle/>
                    <a:p>
                      <a:pPr marL="0" marR="0">
                        <a:lnSpc>
                          <a:spcPct val="115000"/>
                        </a:lnSpc>
                        <a:spcBef>
                          <a:spcPts val="0"/>
                        </a:spcBef>
                        <a:spcAft>
                          <a:spcPts val="0"/>
                        </a:spcAft>
                      </a:pPr>
                      <a:r>
                        <a:rPr lang="en-US" sz="1800" dirty="0">
                          <a:effectLst/>
                        </a:rPr>
                        <a:t>Exploration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Epics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Define usage model and problem framing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understand customer </a:t>
                      </a:r>
                      <a:r>
                        <a:rPr lang="en-US" sz="1800" dirty="0" smtClean="0">
                          <a:effectLst/>
                        </a:rPr>
                        <a:t>needs, issues,</a:t>
                      </a:r>
                      <a:r>
                        <a:rPr lang="en-US" sz="1800" baseline="0" dirty="0" smtClean="0">
                          <a:effectLst/>
                        </a:rPr>
                        <a:t> process &amp;</a:t>
                      </a:r>
                    </a:p>
                    <a:p>
                      <a:pPr marL="0" marR="0">
                        <a:lnSpc>
                          <a:spcPct val="115000"/>
                        </a:lnSpc>
                        <a:spcBef>
                          <a:spcPts val="0"/>
                        </a:spcBef>
                        <a:spcAft>
                          <a:spcPts val="0"/>
                        </a:spcAft>
                      </a:pPr>
                      <a:r>
                        <a:rPr lang="en-US" sz="1800" baseline="0" dirty="0" smtClean="0">
                          <a:effectLst/>
                          <a:latin typeface="+mn-lt"/>
                          <a:ea typeface="Calibri" panose="020F0502020204030204" pitchFamily="34" charset="0"/>
                          <a:cs typeface="Times New Roman" panose="02020603050405020304" pitchFamily="18" charset="0"/>
                        </a:rPr>
                        <a:t>to encourage tie-in to action, business metrics</a:t>
                      </a:r>
                      <a:endParaRPr lang="en-US" sz="1800" dirty="0">
                        <a:effectLst/>
                        <a:latin typeface="+mn-lt"/>
                        <a:ea typeface="Calibri" panose="020F0502020204030204" pitchFamily="34" charset="0"/>
                        <a:cs typeface="Times New Roman" panose="02020603050405020304" pitchFamily="18" charset="0"/>
                      </a:endParaRPr>
                    </a:p>
                  </a:txBody>
                  <a:tcPr marL="47354" marR="47354" marT="0" marB="0"/>
                </a:tc>
              </a:tr>
              <a:tr h="791850">
                <a:tc vMerge="1">
                  <a:txBody>
                    <a:bodyPr/>
                    <a:lstStyle/>
                    <a:p>
                      <a:endParaRPr lang="en-US"/>
                    </a:p>
                  </a:txBody>
                  <a:tcPr/>
                </a:tc>
                <a:tc>
                  <a:txBody>
                    <a:bodyPr/>
                    <a:lstStyle/>
                    <a:p>
                      <a:pPr marL="0" marR="0">
                        <a:lnSpc>
                          <a:spcPct val="115000"/>
                        </a:lnSpc>
                        <a:spcBef>
                          <a:spcPts val="0"/>
                        </a:spcBef>
                        <a:spcAft>
                          <a:spcPts val="0"/>
                        </a:spcAft>
                      </a:pPr>
                      <a:r>
                        <a:rPr lang="en-US" sz="1800" dirty="0">
                          <a:effectLst/>
                        </a:rPr>
                        <a:t>Epics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Risk assessment w/mitigation</a:t>
                      </a:r>
                    </a:p>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identify sources of error, boundary conditions, limitations, </a:t>
                      </a:r>
                      <a:r>
                        <a:rPr lang="en-US" sz="1800" dirty="0" smtClean="0">
                          <a:effectLst/>
                        </a:rPr>
                        <a:t>cost/benefit,</a:t>
                      </a:r>
                      <a:r>
                        <a:rPr lang="en-US" sz="1800" baseline="0" dirty="0" smtClean="0">
                          <a:effectLst/>
                        </a:rPr>
                        <a:t> 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617520">
                <a:tc rowSpan="3">
                  <a:txBody>
                    <a:bodyPr/>
                    <a:lstStyle/>
                    <a:p>
                      <a:pPr marL="0" marR="0">
                        <a:lnSpc>
                          <a:spcPct val="115000"/>
                        </a:lnSpc>
                        <a:spcBef>
                          <a:spcPts val="0"/>
                        </a:spcBef>
                        <a:spcAft>
                          <a:spcPts val="0"/>
                        </a:spcAft>
                      </a:pPr>
                      <a:r>
                        <a:rPr lang="en-US" sz="1800" dirty="0">
                          <a:effectLst/>
                        </a:rPr>
                        <a:t>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a:effectLst/>
                        </a:rPr>
                        <a:t>Epics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tabLst>
                          <a:tab pos="579120" algn="l"/>
                        </a:tabLst>
                      </a:pPr>
                      <a:r>
                        <a:rPr lang="en-US" sz="1800">
                          <a:effectLst/>
                        </a:rPr>
                        <a:t>Define requirements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define what is required to meet the customer </a:t>
                      </a:r>
                      <a:r>
                        <a:rPr lang="en-US" sz="1800" dirty="0" smtClean="0">
                          <a:effectLst/>
                        </a:rPr>
                        <a:t>needs</a:t>
                      </a:r>
                      <a:r>
                        <a:rPr lang="en-US" sz="1800" baseline="0" dirty="0" smtClean="0">
                          <a:effectLst/>
                        </a:rPr>
                        <a:t> &amp; continue traceability back to customer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0549">
                <a:tc vMerge="1">
                  <a:txBody>
                    <a:bodyPr/>
                    <a:lstStyle/>
                    <a:p>
                      <a:endParaRPr lang="en-US"/>
                    </a:p>
                  </a:txBody>
                  <a:tcPr/>
                </a:tc>
                <a:tc>
                  <a:txBody>
                    <a:bodyPr/>
                    <a:lstStyle/>
                    <a:p>
                      <a:pPr marL="0" marR="0">
                        <a:lnSpc>
                          <a:spcPct val="115000"/>
                        </a:lnSpc>
                        <a:spcBef>
                          <a:spcPts val="0"/>
                        </a:spcBef>
                        <a:spcAft>
                          <a:spcPts val="0"/>
                        </a:spcAft>
                      </a:pPr>
                      <a:r>
                        <a:rPr lang="en-US" sz="1800">
                          <a:effectLst/>
                        </a:rPr>
                        <a:t>Epics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a:effectLst/>
                        </a:rPr>
                        <a:t>State of the art assessment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minimize redundant </a:t>
                      </a:r>
                      <a:r>
                        <a:rPr lang="en-US" sz="1800" dirty="0" smtClean="0">
                          <a:effectLst/>
                        </a:rPr>
                        <a:t>efforts, perform lit 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470983">
                <a:tc vMerge="1">
                  <a:txBody>
                    <a:bodyPr/>
                    <a:lstStyle/>
                    <a:p>
                      <a:endParaRPr lang="en-US"/>
                    </a:p>
                  </a:txBody>
                  <a:tcPr/>
                </a:tc>
                <a:tc>
                  <a:txBody>
                    <a:bodyPr/>
                    <a:lstStyle/>
                    <a:p>
                      <a:pPr marL="0" marR="0">
                        <a:lnSpc>
                          <a:spcPct val="115000"/>
                        </a:lnSpc>
                        <a:spcBef>
                          <a:spcPts val="0"/>
                        </a:spcBef>
                        <a:spcAft>
                          <a:spcPts val="0"/>
                        </a:spcAft>
                      </a:pPr>
                      <a:r>
                        <a:rPr lang="en-US" sz="1800">
                          <a:effectLst/>
                        </a:rPr>
                        <a:t>Epics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b="1" dirty="0">
                          <a:solidFill>
                            <a:srgbClr val="FF0000"/>
                          </a:solidFill>
                          <a:effectLst/>
                        </a:rPr>
                        <a:t>Analytic Plan with peer review</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document and review analytic approach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617520">
                <a:tc rowSpan="3">
                  <a:txBody>
                    <a:bodyPr/>
                    <a:lstStyle/>
                    <a:p>
                      <a:pPr marL="0" marR="0">
                        <a:lnSpc>
                          <a:spcPct val="115000"/>
                        </a:lnSpc>
                        <a:spcBef>
                          <a:spcPts val="0"/>
                        </a:spcBef>
                        <a:spcAft>
                          <a:spcPts val="0"/>
                        </a:spcAft>
                      </a:pPr>
                      <a:r>
                        <a:rPr lang="en-US" sz="1800">
                          <a:effectLst/>
                        </a:rPr>
                        <a:t>Development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a:effectLst/>
                        </a:rPr>
                        <a:t>Epics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Develop iterative algorithms and </a:t>
                      </a:r>
                      <a:r>
                        <a:rPr lang="en-US" sz="1800" dirty="0" smtClean="0">
                          <a:effectLst/>
                        </a:rPr>
                        <a:t>models, </a:t>
                      </a:r>
                      <a:r>
                        <a:rPr lang="en-US" sz="1800" dirty="0">
                          <a:effectLst/>
                        </a:rPr>
                        <a:t>including prototypes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develop robust </a:t>
                      </a:r>
                      <a:r>
                        <a:rPr lang="en-US" sz="1800" dirty="0" smtClean="0">
                          <a:effectLst/>
                        </a:rPr>
                        <a:t>and optimum</a:t>
                      </a:r>
                      <a:r>
                        <a:rPr lang="en-US" sz="1800" baseline="0" dirty="0" smtClean="0">
                          <a:effectLst/>
                        </a:rPr>
                        <a:t> </a:t>
                      </a:r>
                      <a:r>
                        <a:rPr lang="en-US" sz="1800" dirty="0" smtClean="0">
                          <a:effectLst/>
                        </a:rPr>
                        <a:t>algorithm</a:t>
                      </a:r>
                      <a:r>
                        <a:rPr lang="en-US" sz="1800" baseline="0" dirty="0" smtClean="0">
                          <a:effectLst/>
                        </a:rPr>
                        <a: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952283">
                <a:tc vMerge="1">
                  <a:txBody>
                    <a:bodyPr/>
                    <a:lstStyle/>
                    <a:p>
                      <a:endParaRPr lang="en-US"/>
                    </a:p>
                  </a:txBody>
                  <a:tcPr/>
                </a:tc>
                <a:tc>
                  <a:txBody>
                    <a:bodyPr/>
                    <a:lstStyle/>
                    <a:p>
                      <a:pPr marL="0" marR="0">
                        <a:lnSpc>
                          <a:spcPct val="115000"/>
                        </a:lnSpc>
                        <a:spcBef>
                          <a:spcPts val="0"/>
                        </a:spcBef>
                        <a:spcAft>
                          <a:spcPts val="0"/>
                        </a:spcAft>
                      </a:pPr>
                      <a:r>
                        <a:rPr lang="en-US" sz="1800">
                          <a:effectLst/>
                        </a:rPr>
                        <a:t>Epics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smtClean="0">
                          <a:effectLst/>
                        </a:rPr>
                        <a:t>Validation and Verification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verify that the </a:t>
                      </a:r>
                      <a:r>
                        <a:rPr lang="en-US" sz="1800" dirty="0" smtClean="0">
                          <a:effectLst/>
                        </a:rPr>
                        <a:t>right analytic </a:t>
                      </a:r>
                      <a:r>
                        <a:rPr lang="en-US" sz="1800" dirty="0">
                          <a:effectLst/>
                        </a:rPr>
                        <a:t>has been developed </a:t>
                      </a:r>
                      <a:r>
                        <a:rPr lang="en-US" sz="1800" dirty="0" smtClean="0">
                          <a:effectLst/>
                        </a:rPr>
                        <a:t> </a:t>
                      </a:r>
                      <a:r>
                        <a:rPr lang="en-US" sz="1800" dirty="0">
                          <a:effectLst/>
                        </a:rPr>
                        <a:t>and the </a:t>
                      </a:r>
                      <a:r>
                        <a:rPr lang="en-US" sz="1800" dirty="0" smtClean="0">
                          <a:effectLst/>
                        </a:rPr>
                        <a:t>algorithm </a:t>
                      </a:r>
                      <a:r>
                        <a:rPr lang="en-US" sz="1800" dirty="0">
                          <a:effectLst/>
                        </a:rPr>
                        <a:t>has been </a:t>
                      </a:r>
                      <a:r>
                        <a:rPr lang="en-US" sz="1800" dirty="0" smtClean="0">
                          <a:effectLst/>
                        </a:rPr>
                        <a:t>developed right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470983">
                <a:tc vMerge="1">
                  <a:txBody>
                    <a:bodyPr/>
                    <a:lstStyle/>
                    <a:p>
                      <a:endParaRPr lang="en-US"/>
                    </a:p>
                  </a:txBody>
                  <a:tcPr/>
                </a:tc>
                <a:tc>
                  <a:txBody>
                    <a:bodyPr/>
                    <a:lstStyle/>
                    <a:p>
                      <a:pPr marL="0" marR="0">
                        <a:lnSpc>
                          <a:spcPct val="115000"/>
                        </a:lnSpc>
                        <a:spcBef>
                          <a:spcPts val="0"/>
                        </a:spcBef>
                        <a:spcAft>
                          <a:spcPts val="0"/>
                        </a:spcAft>
                      </a:pPr>
                      <a:r>
                        <a:rPr lang="en-US" sz="1800">
                          <a:effectLst/>
                        </a:rPr>
                        <a:t>Epics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b="1" dirty="0">
                          <a:solidFill>
                            <a:srgbClr val="FF0000"/>
                          </a:solidFill>
                          <a:effectLst/>
                        </a:rPr>
                        <a:t>Analytic Report with peer review</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document, review, and release algorithm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1112718">
                <a:tc rowSpan="2">
                  <a:txBody>
                    <a:bodyPr/>
                    <a:lstStyle/>
                    <a:p>
                      <a:pPr marL="0" marR="0">
                        <a:lnSpc>
                          <a:spcPct val="115000"/>
                        </a:lnSpc>
                        <a:spcBef>
                          <a:spcPts val="0"/>
                        </a:spcBef>
                        <a:spcAft>
                          <a:spcPts val="0"/>
                        </a:spcAft>
                      </a:pPr>
                      <a:r>
                        <a:rPr lang="en-US" sz="1800">
                          <a:effectLst/>
                        </a:rPr>
                        <a:t>Production/</a:t>
                      </a:r>
                    </a:p>
                    <a:p>
                      <a:pPr marL="0" marR="0">
                        <a:lnSpc>
                          <a:spcPct val="115000"/>
                        </a:lnSpc>
                        <a:spcBef>
                          <a:spcPts val="0"/>
                        </a:spcBef>
                        <a:spcAft>
                          <a:spcPts val="0"/>
                        </a:spcAft>
                      </a:pPr>
                      <a:r>
                        <a:rPr lang="en-US" sz="1800">
                          <a:effectLst/>
                        </a:rPr>
                        <a:t>Implementation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a:effectLst/>
                        </a:rPr>
                        <a:t>Epics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b="1" dirty="0">
                          <a:solidFill>
                            <a:srgbClr val="FF0000"/>
                          </a:solidFill>
                          <a:effectLst/>
                        </a:rPr>
                        <a:t>Post-production analytic review(s)</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To assess if any internal or customer data, updates, and improvements are required in algorithm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791850">
                <a:tc vMerge="1">
                  <a:txBody>
                    <a:bodyPr/>
                    <a:lstStyle/>
                    <a:p>
                      <a:endParaRPr lang="en-US"/>
                    </a:p>
                  </a:txBody>
                  <a:tcPr/>
                </a:tc>
                <a:tc>
                  <a:txBody>
                    <a:bodyPr/>
                    <a:lstStyle/>
                    <a:p>
                      <a:pPr marL="0" marR="0">
                        <a:lnSpc>
                          <a:spcPct val="115000"/>
                        </a:lnSpc>
                        <a:spcBef>
                          <a:spcPts val="0"/>
                        </a:spcBef>
                        <a:spcAft>
                          <a:spcPts val="0"/>
                        </a:spcAft>
                      </a:pPr>
                      <a:r>
                        <a:rPr lang="en-US" sz="1800">
                          <a:effectLst/>
                        </a:rPr>
                        <a:t>Epics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b="0" dirty="0">
                          <a:solidFill>
                            <a:schemeClr val="tx1"/>
                          </a:solidFill>
                          <a:effectLst/>
                        </a:rPr>
                        <a:t>Algorithm discontinuance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c>
                  <a:txBody>
                    <a:bodyPr/>
                    <a:lstStyle/>
                    <a:p>
                      <a:pPr marL="0" marR="0">
                        <a:lnSpc>
                          <a:spcPct val="115000"/>
                        </a:lnSpc>
                        <a:spcBef>
                          <a:spcPts val="0"/>
                        </a:spcBef>
                        <a:spcAft>
                          <a:spcPts val="0"/>
                        </a:spcAft>
                      </a:pPr>
                      <a:r>
                        <a:rPr lang="en-US" sz="1800" dirty="0">
                          <a:effectLst/>
                        </a:rPr>
                        <a:t>Evaluation of the analytic product and the criteria when its use should be discontinued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bl>
          </a:graphicData>
        </a:graphic>
      </p:graphicFrame>
    </p:spTree>
    <p:extLst>
      <p:ext uri="{BB962C8B-B14F-4D97-AF65-F5344CB8AC3E}">
        <p14:creationId xmlns:p14="http://schemas.microsoft.com/office/powerpoint/2010/main" val="13387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8728541"/>
              </p:ext>
            </p:extLst>
          </p:nvPr>
        </p:nvGraphicFramePr>
        <p:xfrm>
          <a:off x="0" y="2"/>
          <a:ext cx="12192000" cy="6857997"/>
        </p:xfrm>
        <a:graphic>
          <a:graphicData uri="http://schemas.openxmlformats.org/drawingml/2006/table">
            <a:tbl>
              <a:tblPr firstRow="1" bandRow="1">
                <a:tableStyleId>{5C22544A-7EE6-4342-B048-85BDC9FD1C3A}</a:tableStyleId>
              </a:tblPr>
              <a:tblGrid>
                <a:gridCol w="4612048"/>
                <a:gridCol w="7579952"/>
              </a:tblGrid>
              <a:tr h="546869">
                <a:tc>
                  <a:txBody>
                    <a:bodyPr/>
                    <a:lstStyle/>
                    <a:p>
                      <a:pPr algn="ctr"/>
                      <a:r>
                        <a:rPr lang="en-US" dirty="0" smtClean="0"/>
                        <a:t>Each Section</a:t>
                      </a:r>
                      <a:endParaRPr lang="en-US" dirty="0"/>
                    </a:p>
                  </a:txBody>
                  <a:tcPr/>
                </a:tc>
                <a:tc>
                  <a:txBody>
                    <a:bodyPr/>
                    <a:lstStyle/>
                    <a:p>
                      <a:pPr algn="ctr"/>
                      <a:r>
                        <a:rPr lang="en-US" dirty="0" smtClean="0"/>
                        <a:t>Description</a:t>
                      </a:r>
                      <a:endParaRPr lang="en-US" dirty="0"/>
                    </a:p>
                  </a:txBody>
                  <a:tcPr/>
                </a:tc>
              </a:tr>
              <a:tr h="546869">
                <a:tc>
                  <a:txBody>
                    <a:bodyPr/>
                    <a:lstStyle/>
                    <a:p>
                      <a:r>
                        <a:rPr lang="en-US" dirty="0" smtClean="0"/>
                        <a:t>Purpose</a:t>
                      </a:r>
                      <a:endParaRPr lang="en-US" dirty="0"/>
                    </a:p>
                  </a:txBody>
                  <a:tcPr/>
                </a:tc>
                <a:tc>
                  <a:txBody>
                    <a:bodyPr/>
                    <a:lstStyle/>
                    <a:p>
                      <a:r>
                        <a:rPr lang="en-US" dirty="0" smtClean="0"/>
                        <a:t>Describes the section and why</a:t>
                      </a:r>
                      <a:endParaRPr lang="en-US" dirty="0"/>
                    </a:p>
                  </a:txBody>
                  <a:tcPr/>
                </a:tc>
              </a:tr>
              <a:tr h="546869">
                <a:tc>
                  <a:txBody>
                    <a:bodyPr/>
                    <a:lstStyle/>
                    <a:p>
                      <a:r>
                        <a:rPr lang="en-US" dirty="0" smtClean="0"/>
                        <a:t>Entrance Criteria</a:t>
                      </a:r>
                      <a:endParaRPr lang="en-US" dirty="0"/>
                    </a:p>
                  </a:txBody>
                  <a:tcPr/>
                </a:tc>
                <a:tc>
                  <a:txBody>
                    <a:bodyPr/>
                    <a:lstStyle/>
                    <a:p>
                      <a:r>
                        <a:rPr lang="en-US" dirty="0" smtClean="0"/>
                        <a:t>Previous requirements/steps</a:t>
                      </a:r>
                      <a:endParaRPr lang="en-US" dirty="0"/>
                    </a:p>
                  </a:txBody>
                  <a:tcPr/>
                </a:tc>
              </a:tr>
              <a:tr h="968088">
                <a:tc>
                  <a:txBody>
                    <a:bodyPr/>
                    <a:lstStyle/>
                    <a:p>
                      <a:r>
                        <a:rPr lang="en-US" dirty="0" smtClean="0"/>
                        <a:t>Target Audience</a:t>
                      </a:r>
                      <a:endParaRPr lang="en-US" dirty="0"/>
                    </a:p>
                  </a:txBody>
                  <a:tcPr/>
                </a:tc>
                <a:tc>
                  <a:txBody>
                    <a:bodyPr/>
                    <a:lstStyle/>
                    <a:p>
                      <a:r>
                        <a:rPr lang="en-US" dirty="0" smtClean="0"/>
                        <a:t>Details</a:t>
                      </a:r>
                      <a:r>
                        <a:rPr lang="en-US" baseline="0" dirty="0" smtClean="0"/>
                        <a:t> the who, i.e., Product Development Team</a:t>
                      </a:r>
                      <a:endParaRPr lang="en-US" dirty="0"/>
                    </a:p>
                  </a:txBody>
                  <a:tcPr/>
                </a:tc>
              </a:tr>
              <a:tr h="546869">
                <a:tc>
                  <a:txBody>
                    <a:bodyPr/>
                    <a:lstStyle/>
                    <a:p>
                      <a:r>
                        <a:rPr lang="en-US" dirty="0" smtClean="0"/>
                        <a:t>Participants</a:t>
                      </a:r>
                      <a:endParaRPr lang="en-US" dirty="0"/>
                    </a:p>
                  </a:txBody>
                  <a:tcPr/>
                </a:tc>
                <a:tc>
                  <a:txBody>
                    <a:bodyPr/>
                    <a:lstStyle/>
                    <a:p>
                      <a:r>
                        <a:rPr lang="en-US" dirty="0" smtClean="0"/>
                        <a:t>Details individual responsibilities</a:t>
                      </a:r>
                      <a:endParaRPr lang="en-US" dirty="0"/>
                    </a:p>
                  </a:txBody>
                  <a:tcPr/>
                </a:tc>
              </a:tr>
              <a:tr h="968088">
                <a:tc>
                  <a:txBody>
                    <a:bodyPr/>
                    <a:lstStyle/>
                    <a:p>
                      <a:r>
                        <a:rPr lang="en-US" dirty="0" smtClean="0"/>
                        <a:t>Recommended Contents</a:t>
                      </a:r>
                      <a:endParaRPr lang="en-US" dirty="0"/>
                    </a:p>
                  </a:txBody>
                  <a:tcPr/>
                </a:tc>
                <a:tc>
                  <a:txBody>
                    <a:bodyPr/>
                    <a:lstStyle/>
                    <a:p>
                      <a:r>
                        <a:rPr lang="en-US" dirty="0" smtClean="0"/>
                        <a:t>Detailed instructions</a:t>
                      </a:r>
                      <a:r>
                        <a:rPr lang="en-US" baseline="0" dirty="0" smtClean="0"/>
                        <a:t> &amp; guidelines</a:t>
                      </a:r>
                      <a:endParaRPr lang="en-US" dirty="0"/>
                    </a:p>
                  </a:txBody>
                  <a:tcPr/>
                </a:tc>
              </a:tr>
              <a:tr h="546869">
                <a:tc>
                  <a:txBody>
                    <a:bodyPr/>
                    <a:lstStyle/>
                    <a:p>
                      <a:r>
                        <a:rPr lang="en-US" dirty="0" smtClean="0"/>
                        <a:t>Formats/Templates</a:t>
                      </a:r>
                      <a:endParaRPr lang="en-US" dirty="0"/>
                    </a:p>
                  </a:txBody>
                  <a:tcPr/>
                </a:tc>
                <a:tc>
                  <a:txBody>
                    <a:bodyPr/>
                    <a:lstStyle/>
                    <a:p>
                      <a:r>
                        <a:rPr lang="en-US" dirty="0" smtClean="0"/>
                        <a:t>Recommended forms/templates</a:t>
                      </a:r>
                      <a:endParaRPr lang="en-US" dirty="0"/>
                    </a:p>
                  </a:txBody>
                  <a:tcPr/>
                </a:tc>
              </a:tr>
              <a:tr h="546869">
                <a:tc>
                  <a:txBody>
                    <a:bodyPr/>
                    <a:lstStyle/>
                    <a:p>
                      <a:r>
                        <a:rPr lang="en-US" dirty="0" smtClean="0"/>
                        <a:t>Timing</a:t>
                      </a:r>
                      <a:endParaRPr lang="en-US" dirty="0"/>
                    </a:p>
                  </a:txBody>
                  <a:tcPr/>
                </a:tc>
                <a:tc>
                  <a:txBody>
                    <a:bodyPr/>
                    <a:lstStyle/>
                    <a:p>
                      <a:r>
                        <a:rPr lang="en-US" dirty="0" smtClean="0"/>
                        <a:t>Explains when activity</a:t>
                      </a:r>
                      <a:r>
                        <a:rPr lang="en-US" baseline="0" dirty="0" smtClean="0"/>
                        <a:t> occurs</a:t>
                      </a:r>
                      <a:endParaRPr lang="en-US" dirty="0"/>
                    </a:p>
                  </a:txBody>
                  <a:tcPr/>
                </a:tc>
              </a:tr>
              <a:tr h="546869">
                <a:tc>
                  <a:txBody>
                    <a:bodyPr/>
                    <a:lstStyle/>
                    <a:p>
                      <a:r>
                        <a:rPr lang="en-US" dirty="0" smtClean="0"/>
                        <a:t>Exit Criteria</a:t>
                      </a:r>
                      <a:endParaRPr lang="en-US" dirty="0"/>
                    </a:p>
                  </a:txBody>
                  <a:tcPr/>
                </a:tc>
                <a:tc>
                  <a:txBody>
                    <a:bodyPr/>
                    <a:lstStyle/>
                    <a:p>
                      <a:r>
                        <a:rPr lang="en-US" dirty="0" smtClean="0"/>
                        <a:t>Describes</a:t>
                      </a:r>
                      <a:r>
                        <a:rPr lang="en-US" baseline="0" dirty="0" smtClean="0"/>
                        <a:t> what is required to move on</a:t>
                      </a:r>
                      <a:endParaRPr lang="en-US" dirty="0"/>
                    </a:p>
                  </a:txBody>
                  <a:tcPr/>
                </a:tc>
              </a:tr>
              <a:tr h="546869">
                <a:tc>
                  <a:txBody>
                    <a:bodyPr/>
                    <a:lstStyle/>
                    <a:p>
                      <a:r>
                        <a:rPr lang="en-US" dirty="0" smtClean="0"/>
                        <a:t>Outcomes</a:t>
                      </a:r>
                      <a:endParaRPr lang="en-US" dirty="0"/>
                    </a:p>
                  </a:txBody>
                  <a:tcPr/>
                </a:tc>
                <a:tc>
                  <a:txBody>
                    <a:bodyPr/>
                    <a:lstStyle/>
                    <a:p>
                      <a:r>
                        <a:rPr lang="en-US" dirty="0" smtClean="0"/>
                        <a:t>The output of the activity</a:t>
                      </a:r>
                      <a:endParaRPr lang="en-US" dirty="0"/>
                    </a:p>
                  </a:txBody>
                  <a:tcPr/>
                </a:tc>
              </a:tr>
              <a:tr h="546869">
                <a:tc>
                  <a:txBody>
                    <a:bodyPr/>
                    <a:lstStyle/>
                    <a:p>
                      <a:r>
                        <a:rPr lang="en-US" dirty="0" smtClean="0"/>
                        <a:t>Records/Vaulting</a:t>
                      </a:r>
                      <a:endParaRPr lang="en-US" dirty="0"/>
                    </a:p>
                  </a:txBody>
                  <a:tcPr/>
                </a:tc>
                <a:tc>
                  <a:txBody>
                    <a:bodyPr/>
                    <a:lstStyle/>
                    <a:p>
                      <a:r>
                        <a:rPr lang="en-US" dirty="0" smtClean="0"/>
                        <a:t>Where to store information,</a:t>
                      </a:r>
                      <a:r>
                        <a:rPr lang="en-US" baseline="0" dirty="0" smtClean="0"/>
                        <a:t> how long</a:t>
                      </a:r>
                      <a:endParaRPr lang="en-US" dirty="0"/>
                    </a:p>
                  </a:txBody>
                  <a:tcPr/>
                </a:tc>
              </a:tr>
            </a:tbl>
          </a:graphicData>
        </a:graphic>
      </p:graphicFrame>
    </p:spTree>
    <p:extLst>
      <p:ext uri="{BB962C8B-B14F-4D97-AF65-F5344CB8AC3E}">
        <p14:creationId xmlns:p14="http://schemas.microsoft.com/office/powerpoint/2010/main" val="189193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Analytic Plan &amp; Peer Review</a:t>
            </a:r>
            <a:endParaRPr lang="en-US" dirty="0"/>
          </a:p>
        </p:txBody>
      </p:sp>
      <p:sp>
        <p:nvSpPr>
          <p:cNvPr id="3" name="Content Placeholder 2"/>
          <p:cNvSpPr>
            <a:spLocks noGrp="1"/>
          </p:cNvSpPr>
          <p:nvPr>
            <p:ph idx="1"/>
          </p:nvPr>
        </p:nvSpPr>
        <p:spPr>
          <a:xfrm>
            <a:off x="375139" y="1417638"/>
            <a:ext cx="10972800" cy="4525963"/>
          </a:xfrm>
        </p:spPr>
        <p:txBody>
          <a:bodyPr/>
          <a:lstStyle/>
          <a:p>
            <a:r>
              <a:rPr lang="en-US" dirty="0" smtClean="0"/>
              <a:t>Usage Model/Problem Framing</a:t>
            </a:r>
          </a:p>
          <a:p>
            <a:pPr lvl="1"/>
            <a:r>
              <a:rPr lang="en-US" dirty="0" smtClean="0"/>
              <a:t>What does the customer want? Why? </a:t>
            </a:r>
            <a:endParaRPr lang="en-US" dirty="0" smtClean="0">
              <a:ln w="0"/>
              <a:solidFill>
                <a:schemeClr val="tx1"/>
              </a:solidFill>
              <a:effectLst>
                <a:outerShdw blurRad="38100" dist="19050" dir="2700000" algn="tl" rotWithShape="0">
                  <a:schemeClr val="dk1">
                    <a:alpha val="40000"/>
                  </a:schemeClr>
                </a:outerShdw>
              </a:effectLst>
            </a:endParaRPr>
          </a:p>
          <a:p>
            <a:pPr lvl="1"/>
            <a:r>
              <a:rPr lang="en-US" dirty="0" smtClean="0"/>
              <a:t>Traceability starts HERE</a:t>
            </a:r>
          </a:p>
          <a:p>
            <a:r>
              <a:rPr lang="en-US" dirty="0" smtClean="0"/>
              <a:t>Analytic Risk Assessment &gt; continue throughout development</a:t>
            </a:r>
          </a:p>
          <a:p>
            <a:pPr lvl="1"/>
            <a:r>
              <a:rPr lang="en-US" dirty="0" smtClean="0"/>
              <a:t>Sources of error, cost/benefit ratio, latency/bandwidth limitations, storage/cache/memory challenges</a:t>
            </a:r>
          </a:p>
          <a:p>
            <a:pPr lvl="1"/>
            <a:r>
              <a:rPr lang="en-US" dirty="0" smtClean="0"/>
              <a:t>ISO 14971 Hazard Analysis</a:t>
            </a:r>
          </a:p>
          <a:p>
            <a:r>
              <a:rPr lang="en-US" dirty="0" smtClean="0"/>
              <a:t>Define requirements</a:t>
            </a:r>
          </a:p>
          <a:p>
            <a:pPr lvl="1"/>
            <a:r>
              <a:rPr lang="en-US" dirty="0" smtClean="0"/>
              <a:t>Sample size, </a:t>
            </a:r>
            <a:r>
              <a:rPr lang="en-US" dirty="0"/>
              <a:t>a</a:t>
            </a:r>
            <a:r>
              <a:rPr lang="en-US" dirty="0" smtClean="0"/>
              <a:t>cceptance criteria, output expectations</a:t>
            </a:r>
          </a:p>
          <a:p>
            <a:r>
              <a:rPr lang="en-US" dirty="0" smtClean="0"/>
              <a:t>State of the art assessment:  Capture IP, assess literature</a:t>
            </a:r>
          </a:p>
          <a:p>
            <a:r>
              <a:rPr lang="en-US" dirty="0" smtClean="0"/>
              <a:t>Plan includes:  intent, hypothesis, targeted p-value, and….</a:t>
            </a:r>
          </a:p>
          <a:p>
            <a:pPr marL="0" indent="0">
              <a:buNone/>
            </a:pPr>
            <a:endParaRPr lang="en-US" dirty="0" smtClean="0"/>
          </a:p>
          <a:p>
            <a:endParaRPr lang="en-US" dirty="0"/>
          </a:p>
        </p:txBody>
      </p:sp>
      <p:sp>
        <p:nvSpPr>
          <p:cNvPr id="4" name="Right Arrow 3">
            <a:hlinkClick r:id="" action="ppaction://hlinkshowjump?jump=lastslide"/>
          </p:cNvPr>
          <p:cNvSpPr/>
          <p:nvPr/>
        </p:nvSpPr>
        <p:spPr>
          <a:xfrm>
            <a:off x="7713784" y="1664677"/>
            <a:ext cx="1078523" cy="6564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26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274638"/>
            <a:ext cx="11265877" cy="1143000"/>
          </a:xfrm>
        </p:spPr>
        <p:txBody>
          <a:bodyPr/>
          <a:lstStyle/>
          <a:p>
            <a:r>
              <a:rPr lang="en-US" dirty="0" smtClean="0"/>
              <a:t>Plan Contents:  Data, Characteristics, Approach</a:t>
            </a:r>
            <a:endParaRPr lang="en-US" dirty="0"/>
          </a:p>
        </p:txBody>
      </p:sp>
      <p:sp>
        <p:nvSpPr>
          <p:cNvPr id="3" name="Content Placeholder 2"/>
          <p:cNvSpPr>
            <a:spLocks noGrp="1"/>
          </p:cNvSpPr>
          <p:nvPr>
            <p:ph idx="1"/>
          </p:nvPr>
        </p:nvSpPr>
        <p:spPr>
          <a:xfrm>
            <a:off x="316523" y="1698992"/>
            <a:ext cx="11723077" cy="4525963"/>
          </a:xfrm>
        </p:spPr>
        <p:txBody>
          <a:bodyPr/>
          <a:lstStyle/>
          <a:p>
            <a:pPr marL="171450" indent="-342900">
              <a:spcBef>
                <a:spcPts val="0"/>
              </a:spcBef>
              <a:spcAft>
                <a:spcPts val="0"/>
              </a:spcAft>
            </a:pPr>
            <a:r>
              <a:rPr lang="en-US" sz="2400" dirty="0" smtClean="0">
                <a:latin typeface="+mn-lt"/>
                <a:ea typeface="Times New Roman" panose="02020603050405020304" pitchFamily="18" charset="0"/>
                <a:cs typeface="Calibri" panose="020F0502020204030204" pitchFamily="34" charset="0"/>
              </a:rPr>
              <a:t>Data </a:t>
            </a:r>
            <a:r>
              <a:rPr lang="en-US" sz="2400" dirty="0">
                <a:latin typeface="+mn-lt"/>
                <a:ea typeface="Times New Roman" panose="02020603050405020304" pitchFamily="18" charset="0"/>
                <a:cs typeface="Calibri" panose="020F0502020204030204" pitchFamily="34" charset="0"/>
              </a:rPr>
              <a:t>type, units, definitions, source</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Derived variable or variable </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Sampling frequency, sample size, population</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How data will be collected</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smtClean="0">
                <a:latin typeface="+mn-lt"/>
                <a:ea typeface="Times New Roman" panose="02020603050405020304" pitchFamily="18" charset="0"/>
                <a:cs typeface="Calibri" panose="020F0502020204030204" pitchFamily="34" charset="0"/>
              </a:rPr>
              <a:t>Previous </a:t>
            </a:r>
            <a:r>
              <a:rPr lang="en-US" sz="2400" dirty="0">
                <a:latin typeface="+mn-lt"/>
                <a:ea typeface="Times New Roman" panose="02020603050405020304" pitchFamily="18" charset="0"/>
                <a:cs typeface="Calibri" panose="020F0502020204030204" pitchFamily="34" charset="0"/>
              </a:rPr>
              <a:t>data analysis, </a:t>
            </a:r>
            <a:r>
              <a:rPr lang="en-US" sz="2400" dirty="0" smtClean="0">
                <a:latin typeface="+mn-lt"/>
                <a:ea typeface="Times New Roman" panose="02020603050405020304" pitchFamily="18" charset="0"/>
                <a:cs typeface="Calibri" panose="020F0502020204030204" pitchFamily="34" charset="0"/>
              </a:rPr>
              <a:t> </a:t>
            </a:r>
            <a:r>
              <a:rPr lang="en-US" sz="2400" dirty="0">
                <a:latin typeface="+mn-lt"/>
                <a:ea typeface="Times New Roman" panose="02020603050405020304" pitchFamily="18" charset="0"/>
                <a:cs typeface="Calibri" panose="020F0502020204030204" pitchFamily="34" charset="0"/>
              </a:rPr>
              <a:t>how </a:t>
            </a:r>
            <a:r>
              <a:rPr lang="en-US" sz="2400" dirty="0" smtClean="0">
                <a:latin typeface="+mn-lt"/>
                <a:ea typeface="Times New Roman" panose="02020603050405020304" pitchFamily="18" charset="0"/>
                <a:cs typeface="Calibri" panose="020F0502020204030204" pitchFamily="34" charset="0"/>
              </a:rPr>
              <a:t>prior </a:t>
            </a:r>
            <a:r>
              <a:rPr lang="en-US" sz="2400" dirty="0">
                <a:latin typeface="+mn-lt"/>
                <a:ea typeface="Times New Roman" panose="02020603050405020304" pitchFamily="18" charset="0"/>
                <a:cs typeface="Calibri" panose="020F0502020204030204" pitchFamily="34" charset="0"/>
              </a:rPr>
              <a:t>results/data will be used </a:t>
            </a:r>
            <a:r>
              <a:rPr lang="en-US" sz="2400" dirty="0" smtClean="0">
                <a:latin typeface="+mn-lt"/>
                <a:ea typeface="Times New Roman" panose="02020603050405020304" pitchFamily="18" charset="0"/>
                <a:cs typeface="Calibri" panose="020F0502020204030204" pitchFamily="34" charset="0"/>
              </a:rPr>
              <a:t>(esp. assumptions</a:t>
            </a:r>
            <a:r>
              <a:rPr lang="en-US" sz="2400" dirty="0">
                <a:latin typeface="+mn-lt"/>
                <a:ea typeface="Times New Roman" panose="02020603050405020304" pitchFamily="18" charset="0"/>
                <a:cs typeface="Calibri" panose="020F0502020204030204" pitchFamily="34" charset="0"/>
              </a:rPr>
              <a:t>)</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Expected data quality and description of plan to remove noise, outliers </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Expected tolerance of sensor or equipment and how that will be accounted for</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Defined sources of error and how to mitigate them</a:t>
            </a:r>
            <a:endParaRPr lang="en-US" sz="2400" dirty="0">
              <a:latin typeface="+mn-lt"/>
              <a:ea typeface="Times New Roman" panose="02020603050405020304" pitchFamily="18" charset="0"/>
              <a:cs typeface="Times New Roman" panose="02020603050405020304" pitchFamily="18" charset="0"/>
            </a:endParaRPr>
          </a:p>
          <a:p>
            <a:pPr marL="171450" indent="-342900">
              <a:spcBef>
                <a:spcPts val="0"/>
              </a:spcBef>
              <a:spcAft>
                <a:spcPts val="0"/>
              </a:spcAft>
            </a:pPr>
            <a:r>
              <a:rPr lang="en-US" sz="2400" dirty="0">
                <a:latin typeface="+mn-lt"/>
                <a:ea typeface="Times New Roman" panose="02020603050405020304" pitchFamily="18" charset="0"/>
                <a:cs typeface="Calibri" panose="020F0502020204030204" pitchFamily="34" charset="0"/>
              </a:rPr>
              <a:t>Randomization of </a:t>
            </a:r>
            <a:r>
              <a:rPr lang="en-US" sz="2400" dirty="0" smtClean="0">
                <a:latin typeface="+mn-lt"/>
                <a:ea typeface="Times New Roman" panose="02020603050405020304" pitchFamily="18" charset="0"/>
                <a:cs typeface="Calibri" panose="020F0502020204030204" pitchFamily="34" charset="0"/>
              </a:rPr>
              <a:t>data</a:t>
            </a:r>
          </a:p>
          <a:p>
            <a:pPr marL="171450" indent="-342900">
              <a:spcBef>
                <a:spcPts val="0"/>
              </a:spcBef>
              <a:spcAft>
                <a:spcPts val="0"/>
              </a:spcAft>
            </a:pPr>
            <a:r>
              <a:rPr lang="en-US" sz="2400" dirty="0" smtClean="0">
                <a:latin typeface="+mn-lt"/>
                <a:ea typeface="Times New Roman" panose="02020603050405020304" pitchFamily="18" charset="0"/>
                <a:cs typeface="Times New Roman" panose="02020603050405020304" pitchFamily="18" charset="0"/>
              </a:rPr>
              <a:t>Any gauge repeatability and reproducibility required</a:t>
            </a:r>
          </a:p>
          <a:p>
            <a:pPr marL="171450" indent="-342900">
              <a:spcBef>
                <a:spcPts val="0"/>
              </a:spcBef>
              <a:spcAft>
                <a:spcPts val="0"/>
              </a:spcAft>
            </a:pPr>
            <a:r>
              <a:rPr lang="en-US" sz="2400" dirty="0" smtClean="0">
                <a:latin typeface="+mn-lt"/>
                <a:ea typeface="Times New Roman" panose="02020603050405020304" pitchFamily="18" charset="0"/>
                <a:cs typeface="Times New Roman" panose="02020603050405020304" pitchFamily="18" charset="0"/>
              </a:rPr>
              <a:t>Assessment for any possible </a:t>
            </a:r>
            <a:r>
              <a:rPr lang="en-US" sz="2400" dirty="0" err="1" smtClean="0">
                <a:latin typeface="+mn-lt"/>
                <a:ea typeface="Times New Roman" panose="02020603050405020304" pitchFamily="18" charset="0"/>
                <a:cs typeface="Times New Roman" panose="02020603050405020304" pitchFamily="18" charset="0"/>
              </a:rPr>
              <a:t>overfitting</a:t>
            </a:r>
            <a:r>
              <a:rPr lang="en-US" sz="2400" dirty="0" smtClean="0">
                <a:latin typeface="+mn-lt"/>
                <a:ea typeface="Times New Roman" panose="02020603050405020304" pitchFamily="18" charset="0"/>
                <a:cs typeface="Times New Roman" panose="02020603050405020304" pitchFamily="18" charset="0"/>
              </a:rPr>
              <a:t> </a:t>
            </a:r>
          </a:p>
          <a:p>
            <a:pPr marL="171450" indent="-342900">
              <a:spcBef>
                <a:spcPts val="0"/>
              </a:spcBef>
              <a:spcAft>
                <a:spcPts val="0"/>
              </a:spcAft>
            </a:pPr>
            <a:r>
              <a:rPr lang="en-US" sz="2400" dirty="0" smtClean="0">
                <a:latin typeface="+mn-lt"/>
                <a:cs typeface="Times New Roman" panose="02020603050405020304" pitchFamily="18" charset="0"/>
              </a:rPr>
              <a:t>Cost impact to customer (i.e., tolerance to false positives)</a:t>
            </a:r>
          </a:p>
          <a:p>
            <a:pPr marL="171450" indent="-342900">
              <a:spcBef>
                <a:spcPts val="0"/>
              </a:spcBef>
              <a:spcAft>
                <a:spcPts val="0"/>
              </a:spcAft>
            </a:pPr>
            <a:r>
              <a:rPr lang="en-US" sz="2400" dirty="0" smtClean="0">
                <a:latin typeface="+mn-lt"/>
                <a:cs typeface="Times New Roman" panose="02020603050405020304" pitchFamily="18" charset="0"/>
              </a:rPr>
              <a:t>Physical relationships used or concerns, based on scientific knowledge</a:t>
            </a:r>
            <a:r>
              <a:rPr lang="en-US" sz="2400" dirty="0" smtClean="0">
                <a:latin typeface="+mn-lt"/>
              </a:rPr>
              <a:t> </a:t>
            </a:r>
            <a:endParaRPr lang="en-US" sz="2400" dirty="0">
              <a:latin typeface="+mn-lt"/>
            </a:endParaRPr>
          </a:p>
          <a:p>
            <a:endParaRPr lang="en-US" sz="2400" dirty="0">
              <a:latin typeface="+mn-lt"/>
            </a:endParaRPr>
          </a:p>
        </p:txBody>
      </p:sp>
      <p:pic>
        <p:nvPicPr>
          <p:cNvPr id="4" name="Picture 2" descr="http://blog.ebta.nu/wp-content/uploads/2012/05/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704" y="1162661"/>
            <a:ext cx="2525646" cy="21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55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6"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2953679" y="700088"/>
            <a:ext cx="9055100" cy="5824537"/>
          </a:xfrm>
        </p:spPr>
      </p:pic>
      <p:sp>
        <p:nvSpPr>
          <p:cNvPr id="144388" name="Title 1"/>
          <p:cNvSpPr>
            <a:spLocks noGrp="1"/>
          </p:cNvSpPr>
          <p:nvPr>
            <p:ph type="title" idx="4294967295"/>
          </p:nvPr>
        </p:nvSpPr>
        <p:spPr>
          <a:xfrm>
            <a:off x="1524000" y="331788"/>
            <a:ext cx="8229600" cy="889000"/>
          </a:xfrm>
        </p:spPr>
        <p:txBody>
          <a:bodyPr/>
          <a:lstStyle/>
          <a:p>
            <a:r>
              <a:rPr lang="en-US" altLang="en-US" smtClean="0">
                <a:latin typeface="Verdana" panose="020B0604030504040204" pitchFamily="34" charset="0"/>
                <a:cs typeface="Verdana" panose="020B0604030504040204" pitchFamily="34" charset="0"/>
              </a:rPr>
              <a:t> </a:t>
            </a:r>
          </a:p>
        </p:txBody>
      </p:sp>
      <p:grpSp>
        <p:nvGrpSpPr>
          <p:cNvPr id="8" name="Group 7"/>
          <p:cNvGrpSpPr/>
          <p:nvPr/>
        </p:nvGrpSpPr>
        <p:grpSpPr>
          <a:xfrm>
            <a:off x="3648157" y="271628"/>
            <a:ext cx="4220495" cy="2963328"/>
            <a:chOff x="3407527" y="162878"/>
            <a:chExt cx="3675062" cy="2963328"/>
          </a:xfrm>
        </p:grpSpPr>
        <p:sp>
          <p:nvSpPr>
            <p:cNvPr id="2" name="TextBox 1"/>
            <p:cNvSpPr txBox="1"/>
            <p:nvPr/>
          </p:nvSpPr>
          <p:spPr>
            <a:xfrm>
              <a:off x="3407527" y="162878"/>
              <a:ext cx="3675062" cy="368300"/>
            </a:xfrm>
            <a:prstGeom prst="rect">
              <a:avLst/>
            </a:prstGeom>
            <a:solidFill>
              <a:schemeClr val="accent1">
                <a:lumMod val="40000"/>
                <a:lumOff val="60000"/>
              </a:schemeClr>
            </a:solidFill>
            <a:ln>
              <a:solidFill>
                <a:srgbClr val="061922"/>
              </a:solidFill>
            </a:ln>
          </p:spPr>
          <p:txBody>
            <a:bodyPr wrap="none">
              <a:spAutoFit/>
            </a:bodyPr>
            <a:lstStyle/>
            <a:p>
              <a:pPr>
                <a:defRPr/>
              </a:pPr>
              <a:r>
                <a:rPr lang="en-US" dirty="0">
                  <a:latin typeface="+mn-lt"/>
                </a:rPr>
                <a:t>Reporting, Reactive, Proactive</a:t>
              </a:r>
            </a:p>
          </p:txBody>
        </p:sp>
        <p:cxnSp>
          <p:nvCxnSpPr>
            <p:cNvPr id="144390" name="Straight Arrow Connector 3"/>
            <p:cNvCxnSpPr>
              <a:cxnSpLocks noChangeShapeType="1"/>
            </p:cNvCxnSpPr>
            <p:nvPr/>
          </p:nvCxnSpPr>
          <p:spPr bwMode="auto">
            <a:xfrm flipH="1">
              <a:off x="4921138" y="1308519"/>
              <a:ext cx="174756" cy="18176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44391" name="Straight Arrow Connector 5"/>
            <p:cNvCxnSpPr>
              <a:cxnSpLocks noChangeShapeType="1"/>
            </p:cNvCxnSpPr>
            <p:nvPr/>
          </p:nvCxnSpPr>
          <p:spPr bwMode="auto">
            <a:xfrm>
              <a:off x="5124538" y="1308519"/>
              <a:ext cx="894608" cy="919683"/>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 name="Right Brace 2"/>
            <p:cNvSpPr/>
            <p:nvPr/>
          </p:nvSpPr>
          <p:spPr bwMode="auto">
            <a:xfrm rot="5400000">
              <a:off x="4771803" y="-224533"/>
              <a:ext cx="532436" cy="2309490"/>
            </a:xfrm>
            <a:prstGeom prst="rightBrace">
              <a:avLst>
                <a:gd name="adj1" fmla="val 8333"/>
                <a:gd name="adj2" fmla="val 48496"/>
              </a:avLst>
            </a:prstGeom>
            <a:solidFill>
              <a:schemeClr val="bg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Neo Sans Intel" pitchFamily="34" charset="0"/>
                <a:cs typeface="Arial" pitchFamily="34" charset="0"/>
              </a:endParaRPr>
            </a:p>
          </p:txBody>
        </p:sp>
      </p:grpSp>
      <p:pic>
        <p:nvPicPr>
          <p:cNvPr id="6" name="Picture 5"/>
          <p:cNvPicPr>
            <a:picLocks noChangeAspect="1"/>
          </p:cNvPicPr>
          <p:nvPr/>
        </p:nvPicPr>
        <p:blipFill rotWithShape="1">
          <a:blip r:embed="rId4"/>
          <a:srcRect l="39395" t="30242" r="37424"/>
          <a:stretch/>
        </p:blipFill>
        <p:spPr>
          <a:xfrm>
            <a:off x="350847" y="1308519"/>
            <a:ext cx="2602832" cy="4401228"/>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1+#ppt_w/2"/>
                                          </p:val>
                                        </p:tav>
                                        <p:tav tm="100000">
                                          <p:val>
                                            <p:strVal val="#ppt_x"/>
                                          </p:val>
                                        </p:tav>
                                      </p:tavLst>
                                    </p:anim>
                                    <p:anim calcmode="lin" valueType="num">
                                      <p:cBhvr additive="base">
                                        <p:cTn id="8" dur="500" fill="hold"/>
                                        <p:tgtEl>
                                          <p:spTgt spid="14438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45"/>
          <p:cNvSpPr/>
          <p:nvPr/>
        </p:nvSpPr>
        <p:spPr>
          <a:xfrm>
            <a:off x="1566863" y="17463"/>
            <a:ext cx="9144000" cy="6843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5347" name="TextBox 53"/>
          <p:cNvSpPr txBox="1">
            <a:spLocks noChangeArrowheads="1"/>
          </p:cNvSpPr>
          <p:nvPr/>
        </p:nvSpPr>
        <p:spPr bwMode="auto">
          <a:xfrm>
            <a:off x="8599488" y="4264026"/>
            <a:ext cx="1790700" cy="430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100" dirty="0">
                <a:solidFill>
                  <a:srgbClr val="000000"/>
                </a:solidFill>
                <a:latin typeface="Neo Sans Intel" panose="020B0504020202020204" pitchFamily="34" charset="0"/>
              </a:rPr>
              <a:t>Predictive math</a:t>
            </a:r>
          </a:p>
          <a:p>
            <a:pPr eaLnBrk="1" hangingPunct="1">
              <a:buFont typeface="Arial" panose="020B0604020202020204" pitchFamily="34" charset="0"/>
              <a:buChar char="•"/>
            </a:pPr>
            <a:r>
              <a:rPr lang="en-US" altLang="en-US" sz="1100" dirty="0">
                <a:solidFill>
                  <a:srgbClr val="000000"/>
                </a:solidFill>
                <a:latin typeface="Neo Sans Intel" panose="020B0504020202020204" pitchFamily="34" charset="0"/>
              </a:rPr>
              <a:t>Train, validate, </a:t>
            </a:r>
            <a:r>
              <a:rPr lang="en-US" altLang="en-US" sz="1100" dirty="0" smtClean="0">
                <a:solidFill>
                  <a:srgbClr val="000000"/>
                </a:solidFill>
                <a:latin typeface="Neo Sans Intel" panose="020B0504020202020204" pitchFamily="34" charset="0"/>
              </a:rPr>
              <a:t>score</a:t>
            </a:r>
            <a:endParaRPr lang="en-US" altLang="en-US" sz="1100" dirty="0">
              <a:solidFill>
                <a:srgbClr val="000000"/>
              </a:solidFill>
              <a:latin typeface="Neo Sans Intel" panose="020B0504020202020204" pitchFamily="34" charset="0"/>
            </a:endParaRPr>
          </a:p>
        </p:txBody>
      </p:sp>
      <p:pic>
        <p:nvPicPr>
          <p:cNvPr id="185348" name="Picture 8" descr="http://openclassroom.stanford.edu/MainFolder/courses/IntroToAlgorithms/cs161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4213" y="2540001"/>
            <a:ext cx="144145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14" descr="https://encrypted-tbn3.google.com/images?q=tbn:ANd9GcRcorCMgVwUvUpa2citOk7jaSnu_vYF1luHzNd__TsWIASgH2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0464" y="1979614"/>
            <a:ext cx="454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8" descr="http://openclassroom.stanford.edu/MainFolder/courses/IntroToAlgorithms/cs161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8425" y="2571751"/>
            <a:ext cx="144145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14" descr="https://encrypted-tbn3.google.com/images?q=tbn:ANd9GcRcorCMgVwUvUpa2citOk7jaSnu_vYF1luHzNd__TsWIASgH2d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4839" y="1979613"/>
            <a:ext cx="4540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8" descr="http://openclassroom.stanford.edu/MainFolder/courses/IntroToAlgorithms/cs161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3900" y="2571751"/>
            <a:ext cx="14430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3" name="Picture 14" descr="https://encrypted-tbn3.google.com/images?q=tbn:ANd9GcRcorCMgVwUvUpa2citOk7jaSnu_vYF1luHzNd__TsWIASgH2d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85076" y="1989138"/>
            <a:ext cx="45561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4" name="Picture 8" descr="http://openclassroom.stanford.edu/MainFolder/courses/IntroToAlgorithms/cs161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2050" y="2571751"/>
            <a:ext cx="144145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5" name="Picture 14" descr="https://encrypted-tbn3.google.com/images?q=tbn:ANd9GcRcorCMgVwUvUpa2citOk7jaSnu_vYF1luHzNd__TsWIASgH2d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75764" y="1989138"/>
            <a:ext cx="4540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46"/>
          <p:cNvSpPr/>
          <p:nvPr/>
        </p:nvSpPr>
        <p:spPr>
          <a:xfrm>
            <a:off x="1525589" y="2125663"/>
            <a:ext cx="1201737" cy="1871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black">
                    <a:lumMod val="65000"/>
                    <a:lumOff val="35000"/>
                  </a:prstClr>
                </a:solidFill>
                <a:latin typeface="Lao UI" pitchFamily="34" charset="0"/>
                <a:cs typeface="Lao UI" pitchFamily="34" charset="0"/>
              </a:rPr>
              <a:t> </a:t>
            </a:r>
          </a:p>
          <a:p>
            <a:pPr>
              <a:defRPr/>
            </a:pPr>
            <a:r>
              <a:rPr lang="en-US" sz="1400" b="1" dirty="0">
                <a:solidFill>
                  <a:prstClr val="black">
                    <a:lumMod val="65000"/>
                    <a:lumOff val="35000"/>
                  </a:prstClr>
                </a:solidFill>
                <a:latin typeface="Lao UI" pitchFamily="34" charset="0"/>
                <a:cs typeface="Lao UI" pitchFamily="34" charset="0"/>
              </a:rPr>
              <a:t>Iterative,</a:t>
            </a:r>
          </a:p>
          <a:p>
            <a:pPr>
              <a:defRPr/>
            </a:pPr>
            <a:r>
              <a:rPr lang="en-US" sz="1400" b="1" dirty="0">
                <a:solidFill>
                  <a:prstClr val="black">
                    <a:lumMod val="65000"/>
                    <a:lumOff val="35000"/>
                  </a:prstClr>
                </a:solidFill>
                <a:latin typeface="Lao UI" pitchFamily="34" charset="0"/>
                <a:cs typeface="Lao UI" pitchFamily="34" charset="0"/>
              </a:rPr>
              <a:t>Trial and</a:t>
            </a:r>
          </a:p>
          <a:p>
            <a:pPr>
              <a:defRPr/>
            </a:pPr>
            <a:r>
              <a:rPr lang="en-US" sz="1400" b="1" dirty="0">
                <a:solidFill>
                  <a:prstClr val="black">
                    <a:lumMod val="65000"/>
                    <a:lumOff val="35000"/>
                  </a:prstClr>
                </a:solidFill>
                <a:latin typeface="Lao UI" pitchFamily="34" charset="0"/>
                <a:cs typeface="Lao UI" pitchFamily="34" charset="0"/>
              </a:rPr>
              <a:t>Error for </a:t>
            </a:r>
          </a:p>
          <a:p>
            <a:pPr>
              <a:defRPr/>
            </a:pPr>
            <a:r>
              <a:rPr lang="en-US" sz="1400" b="1" dirty="0">
                <a:solidFill>
                  <a:prstClr val="black">
                    <a:lumMod val="65000"/>
                    <a:lumOff val="35000"/>
                  </a:prstClr>
                </a:solidFill>
                <a:latin typeface="Lao UI" pitchFamily="34" charset="0"/>
                <a:cs typeface="Lao UI" pitchFamily="34" charset="0"/>
              </a:rPr>
              <a:t>Best Results</a:t>
            </a:r>
          </a:p>
        </p:txBody>
      </p:sp>
      <p:grpSp>
        <p:nvGrpSpPr>
          <p:cNvPr id="146445" name="Group 26"/>
          <p:cNvGrpSpPr>
            <a:grpSpLocks/>
          </p:cNvGrpSpPr>
          <p:nvPr/>
        </p:nvGrpSpPr>
        <p:grpSpPr bwMode="auto">
          <a:xfrm>
            <a:off x="247650" y="1222375"/>
            <a:ext cx="9975850" cy="692150"/>
            <a:chOff x="144" y="1824"/>
            <a:chExt cx="5472" cy="384"/>
          </a:xfrm>
        </p:grpSpPr>
        <p:sp>
          <p:nvSpPr>
            <p:cNvPr id="40" name="Rectangle 5"/>
            <p:cNvSpPr>
              <a:spLocks noChangeArrowheads="1"/>
            </p:cNvSpPr>
            <p:nvPr/>
          </p:nvSpPr>
          <p:spPr bwMode="auto">
            <a:xfrm>
              <a:off x="1813" y="1824"/>
              <a:ext cx="765" cy="384"/>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sz="1600" kern="0" dirty="0">
                  <a:solidFill>
                    <a:sysClr val="windowText" lastClr="000000"/>
                  </a:solidFill>
                  <a:latin typeface="Arial" charset="0"/>
                  <a:cs typeface="Arial" charset="0"/>
                </a:rPr>
                <a:t>Feature </a:t>
              </a:r>
            </a:p>
            <a:p>
              <a:pPr algn="ctr" fontAlgn="auto">
                <a:spcBef>
                  <a:spcPts val="0"/>
                </a:spcBef>
                <a:spcAft>
                  <a:spcPts val="0"/>
                </a:spcAft>
                <a:defRPr/>
              </a:pPr>
              <a:r>
                <a:rPr lang="en-US" sz="1600" kern="0" dirty="0">
                  <a:solidFill>
                    <a:sysClr val="windowText" lastClr="000000"/>
                  </a:solidFill>
                  <a:latin typeface="Arial" charset="0"/>
                  <a:cs typeface="Arial" charset="0"/>
                </a:rPr>
                <a:t>generation</a:t>
              </a:r>
            </a:p>
          </p:txBody>
        </p:sp>
        <p:sp>
          <p:nvSpPr>
            <p:cNvPr id="41" name="Rectangle 6"/>
            <p:cNvSpPr>
              <a:spLocks noChangeArrowheads="1"/>
            </p:cNvSpPr>
            <p:nvPr/>
          </p:nvSpPr>
          <p:spPr bwMode="auto">
            <a:xfrm>
              <a:off x="2808" y="1824"/>
              <a:ext cx="813" cy="384"/>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endParaRPr lang="en-US" kern="0" dirty="0">
                <a:solidFill>
                  <a:sysClr val="windowText" lastClr="000000"/>
                </a:solidFill>
                <a:latin typeface="Arial" charset="0"/>
                <a:cs typeface="Arial" charset="0"/>
              </a:endParaRPr>
            </a:p>
            <a:p>
              <a:pPr algn="ctr" fontAlgn="auto">
                <a:spcBef>
                  <a:spcPts val="0"/>
                </a:spcBef>
                <a:spcAft>
                  <a:spcPts val="0"/>
                </a:spcAft>
                <a:defRPr/>
              </a:pPr>
              <a:r>
                <a:rPr lang="en-US" sz="1600" kern="0" dirty="0">
                  <a:solidFill>
                    <a:sysClr val="windowText" lastClr="000000"/>
                  </a:solidFill>
                  <a:latin typeface="Arial" charset="0"/>
                  <a:cs typeface="Arial" charset="0"/>
                </a:rPr>
                <a:t>Feature </a:t>
              </a:r>
            </a:p>
            <a:p>
              <a:pPr algn="ctr" fontAlgn="auto">
                <a:spcBef>
                  <a:spcPts val="0"/>
                </a:spcBef>
                <a:spcAft>
                  <a:spcPts val="0"/>
                </a:spcAft>
                <a:defRPr/>
              </a:pPr>
              <a:r>
                <a:rPr lang="en-US" sz="1600" kern="0" dirty="0">
                  <a:solidFill>
                    <a:sysClr val="windowText" lastClr="000000"/>
                  </a:solidFill>
                  <a:latin typeface="Arial" charset="0"/>
                  <a:cs typeface="Arial" charset="0"/>
                </a:rPr>
                <a:t> extraction</a:t>
              </a:r>
            </a:p>
            <a:p>
              <a:pPr algn="ctr" fontAlgn="auto">
                <a:spcBef>
                  <a:spcPts val="0"/>
                </a:spcBef>
                <a:spcAft>
                  <a:spcPts val="0"/>
                </a:spcAft>
                <a:defRPr/>
              </a:pPr>
              <a:endParaRPr lang="en-US" kern="0" dirty="0">
                <a:solidFill>
                  <a:sysClr val="windowText" lastClr="000000"/>
                </a:solidFill>
                <a:latin typeface="Arial" charset="0"/>
                <a:cs typeface="Arial" charset="0"/>
              </a:endParaRPr>
            </a:p>
          </p:txBody>
        </p:sp>
        <p:sp>
          <p:nvSpPr>
            <p:cNvPr id="42" name="Rectangle 7"/>
            <p:cNvSpPr>
              <a:spLocks noChangeArrowheads="1"/>
            </p:cNvSpPr>
            <p:nvPr/>
          </p:nvSpPr>
          <p:spPr bwMode="auto">
            <a:xfrm>
              <a:off x="3852" y="1824"/>
              <a:ext cx="772" cy="384"/>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sz="1600" kern="0" dirty="0">
                  <a:solidFill>
                    <a:sysClr val="windowText" lastClr="000000"/>
                  </a:solidFill>
                  <a:latin typeface="Arial" charset="0"/>
                  <a:cs typeface="Arial" charset="0"/>
                </a:rPr>
                <a:t>Classifier </a:t>
              </a:r>
            </a:p>
            <a:p>
              <a:pPr algn="ctr" fontAlgn="auto">
                <a:spcBef>
                  <a:spcPts val="0"/>
                </a:spcBef>
                <a:spcAft>
                  <a:spcPts val="0"/>
                </a:spcAft>
                <a:defRPr/>
              </a:pPr>
              <a:r>
                <a:rPr lang="en-US" sz="1600" kern="0" dirty="0">
                  <a:solidFill>
                    <a:sysClr val="windowText" lastClr="000000"/>
                  </a:solidFill>
                  <a:latin typeface="Arial" charset="0"/>
                  <a:cs typeface="Arial" charset="0"/>
                </a:rPr>
                <a:t>design</a:t>
              </a:r>
            </a:p>
          </p:txBody>
        </p:sp>
        <p:sp>
          <p:nvSpPr>
            <p:cNvPr id="43" name="Rectangle 8"/>
            <p:cNvSpPr>
              <a:spLocks noChangeArrowheads="1"/>
            </p:cNvSpPr>
            <p:nvPr/>
          </p:nvSpPr>
          <p:spPr bwMode="auto">
            <a:xfrm>
              <a:off x="4848" y="1824"/>
              <a:ext cx="768" cy="384"/>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sz="1600" kern="0" dirty="0">
                  <a:solidFill>
                    <a:sysClr val="windowText" lastClr="000000"/>
                  </a:solidFill>
                  <a:latin typeface="Arial" charset="0"/>
                  <a:cs typeface="Arial" charset="0"/>
                </a:rPr>
                <a:t>System </a:t>
              </a:r>
            </a:p>
            <a:p>
              <a:pPr algn="ctr" fontAlgn="auto">
                <a:spcBef>
                  <a:spcPts val="0"/>
                </a:spcBef>
                <a:spcAft>
                  <a:spcPts val="0"/>
                </a:spcAft>
                <a:defRPr/>
              </a:pPr>
              <a:r>
                <a:rPr lang="en-US" sz="1600" kern="0" dirty="0">
                  <a:solidFill>
                    <a:sysClr val="windowText" lastClr="000000"/>
                  </a:solidFill>
                  <a:latin typeface="Arial" charset="0"/>
                  <a:cs typeface="Arial" charset="0"/>
                </a:rPr>
                <a:t>evaluation</a:t>
              </a:r>
            </a:p>
          </p:txBody>
        </p:sp>
        <p:sp>
          <p:nvSpPr>
            <p:cNvPr id="44" name="Text Box 14"/>
            <p:cNvSpPr txBox="1">
              <a:spLocks noChangeArrowheads="1"/>
            </p:cNvSpPr>
            <p:nvPr/>
          </p:nvSpPr>
          <p:spPr bwMode="auto">
            <a:xfrm>
              <a:off x="144" y="1872"/>
              <a:ext cx="101"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endParaRPr lang="en-US" kern="0" dirty="0">
                <a:solidFill>
                  <a:sysClr val="windowText" lastClr="000000"/>
                </a:solidFill>
                <a:latin typeface="Arial" charset="0"/>
                <a:cs typeface="Arial" charset="0"/>
              </a:endParaRPr>
            </a:p>
          </p:txBody>
        </p:sp>
      </p:grpSp>
      <p:pic>
        <p:nvPicPr>
          <p:cNvPr id="146446" name="Picture 6" descr="C:\Users\crfralic\AppData\Local\Microsoft\Windows\Temporary Internet Files\Content.IE5\25DX7VRM\MC900442134[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91525" y="1308101"/>
            <a:ext cx="43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7" name="Picture 6" descr="C:\Users\crfralic\AppData\Local\Microsoft\Windows\Temporary Internet Files\Content.IE5\25DX7VRM\MC900442134[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7488" y="1308101"/>
            <a:ext cx="43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8" name="Picture 6" descr="C:\Users\crfralic\AppData\Local\Microsoft\Windows\Temporary Internet Files\Content.IE5\25DX7VRM\MC900442134[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5663" y="1308101"/>
            <a:ext cx="43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ounded Rectangle 58"/>
          <p:cNvSpPr/>
          <p:nvPr/>
        </p:nvSpPr>
        <p:spPr bwMode="auto">
          <a:xfrm>
            <a:off x="1528763" y="1033463"/>
            <a:ext cx="1198562" cy="12239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black">
                    <a:lumMod val="65000"/>
                    <a:lumOff val="35000"/>
                  </a:prstClr>
                </a:solidFill>
                <a:latin typeface="Lao UI" pitchFamily="34" charset="0"/>
                <a:cs typeface="Lao UI" pitchFamily="34" charset="0"/>
              </a:rPr>
              <a:t>General</a:t>
            </a:r>
          </a:p>
          <a:p>
            <a:pPr>
              <a:defRPr/>
            </a:pPr>
            <a:r>
              <a:rPr lang="en-US" sz="1400" b="1" dirty="0">
                <a:solidFill>
                  <a:prstClr val="black">
                    <a:lumMod val="65000"/>
                    <a:lumOff val="35000"/>
                  </a:prstClr>
                </a:solidFill>
                <a:latin typeface="Lao UI" pitchFamily="34" charset="0"/>
                <a:cs typeface="Lao UI" pitchFamily="34" charset="0"/>
              </a:rPr>
              <a:t>Analytic </a:t>
            </a:r>
          </a:p>
          <a:p>
            <a:pPr>
              <a:defRPr/>
            </a:pPr>
            <a:r>
              <a:rPr lang="en-US" sz="1400" b="1" dirty="0">
                <a:solidFill>
                  <a:prstClr val="black">
                    <a:lumMod val="65000"/>
                    <a:lumOff val="35000"/>
                  </a:prstClr>
                </a:solidFill>
                <a:latin typeface="Lao UI" pitchFamily="34" charset="0"/>
                <a:cs typeface="Lao UI" pitchFamily="34" charset="0"/>
              </a:rPr>
              <a:t>Process</a:t>
            </a:r>
          </a:p>
        </p:txBody>
      </p:sp>
      <p:cxnSp>
        <p:nvCxnSpPr>
          <p:cNvPr id="7" name="Straight Connector 6"/>
          <p:cNvCxnSpPr/>
          <p:nvPr/>
        </p:nvCxnSpPr>
        <p:spPr bwMode="auto">
          <a:xfrm flipV="1">
            <a:off x="1531938" y="2228850"/>
            <a:ext cx="9144000" cy="57150"/>
          </a:xfrm>
          <a:prstGeom prst="line">
            <a:avLst/>
          </a:prstGeom>
        </p:spPr>
        <p:style>
          <a:lnRef idx="1">
            <a:schemeClr val="accent1"/>
          </a:lnRef>
          <a:fillRef idx="0">
            <a:schemeClr val="accent1"/>
          </a:fillRef>
          <a:effectRef idx="0">
            <a:schemeClr val="accent1"/>
          </a:effectRef>
          <a:fontRef idx="minor">
            <a:schemeClr val="tx1"/>
          </a:fontRef>
        </p:style>
      </p:cxnSp>
      <p:sp>
        <p:nvSpPr>
          <p:cNvPr id="185363" name="TextBox 50"/>
          <p:cNvSpPr txBox="1">
            <a:spLocks noChangeArrowheads="1"/>
          </p:cNvSpPr>
          <p:nvPr/>
        </p:nvSpPr>
        <p:spPr bwMode="auto">
          <a:xfrm>
            <a:off x="2819399" y="4264026"/>
            <a:ext cx="1785937" cy="430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100" dirty="0">
                <a:solidFill>
                  <a:srgbClr val="000000"/>
                </a:solidFill>
                <a:latin typeface="Neo Sans Intel" panose="020B0504020202020204" pitchFamily="34" charset="0"/>
              </a:rPr>
              <a:t>Understand, filter, clean data, </a:t>
            </a:r>
            <a:r>
              <a:rPr lang="en-US" altLang="en-US" sz="1100" dirty="0" smtClean="0">
                <a:solidFill>
                  <a:srgbClr val="000000"/>
                </a:solidFill>
                <a:latin typeface="Neo Sans Intel" panose="020B0504020202020204" pitchFamily="34" charset="0"/>
              </a:rPr>
              <a:t>preprocess</a:t>
            </a:r>
            <a:endParaRPr lang="en-US" altLang="en-US" sz="1100" dirty="0">
              <a:solidFill>
                <a:srgbClr val="000000"/>
              </a:solidFill>
              <a:latin typeface="Neo Sans Intel" panose="020B0504020202020204" pitchFamily="34" charset="0"/>
            </a:endParaRPr>
          </a:p>
        </p:txBody>
      </p:sp>
      <p:sp>
        <p:nvSpPr>
          <p:cNvPr id="52" name="TextBox 51"/>
          <p:cNvSpPr txBox="1"/>
          <p:nvPr/>
        </p:nvSpPr>
        <p:spPr bwMode="auto">
          <a:xfrm>
            <a:off x="4718050" y="4264026"/>
            <a:ext cx="1849438" cy="415925"/>
          </a:xfrm>
          <a:prstGeom prst="rect">
            <a:avLst/>
          </a:prstGeom>
          <a:noFill/>
          <a:ln>
            <a:solidFill>
              <a:srgbClr val="FF0000"/>
            </a:solidFill>
          </a:ln>
        </p:spPr>
        <p:txBody>
          <a:bodyPr>
            <a:spAutoFit/>
          </a:bodyPr>
          <a:lstStyle/>
          <a:p>
            <a:pPr marL="171450" indent="-171450">
              <a:buFont typeface="Arial" pitchFamily="34" charset="0"/>
              <a:buChar char="•"/>
              <a:defRPr/>
            </a:pPr>
            <a:r>
              <a:rPr lang="en-US" sz="1050" dirty="0">
                <a:solidFill>
                  <a:prstClr val="black"/>
                </a:solidFill>
                <a:latin typeface="Neo Sans Intel"/>
              </a:rPr>
              <a:t>Basic stats for data</a:t>
            </a:r>
          </a:p>
          <a:p>
            <a:pPr marL="171450" indent="-171450">
              <a:buFont typeface="Arial" pitchFamily="34" charset="0"/>
              <a:buChar char="•"/>
              <a:defRPr/>
            </a:pPr>
            <a:r>
              <a:rPr lang="en-US" sz="1050" dirty="0">
                <a:solidFill>
                  <a:prstClr val="black"/>
                </a:solidFill>
                <a:latin typeface="Neo Sans Intel"/>
              </a:rPr>
              <a:t>Transform/normalize</a:t>
            </a:r>
          </a:p>
        </p:txBody>
      </p:sp>
      <p:sp>
        <p:nvSpPr>
          <p:cNvPr id="53" name="TextBox 52"/>
          <p:cNvSpPr txBox="1"/>
          <p:nvPr/>
        </p:nvSpPr>
        <p:spPr bwMode="auto">
          <a:xfrm>
            <a:off x="6673850" y="4264026"/>
            <a:ext cx="1843088" cy="415925"/>
          </a:xfrm>
          <a:prstGeom prst="rect">
            <a:avLst/>
          </a:prstGeom>
          <a:noFill/>
          <a:ln>
            <a:solidFill>
              <a:srgbClr val="FF0000"/>
            </a:solidFill>
          </a:ln>
        </p:spPr>
        <p:txBody>
          <a:bodyPr>
            <a:spAutoFit/>
          </a:bodyPr>
          <a:lstStyle/>
          <a:p>
            <a:pPr marL="171450" indent="-171450">
              <a:buFont typeface="Arial" pitchFamily="34" charset="0"/>
              <a:buChar char="•"/>
              <a:defRPr/>
            </a:pPr>
            <a:r>
              <a:rPr lang="en-US" sz="1050" dirty="0">
                <a:solidFill>
                  <a:prstClr val="black"/>
                </a:solidFill>
                <a:latin typeface="Neo Sans Intel"/>
              </a:rPr>
              <a:t>Separate data</a:t>
            </a:r>
          </a:p>
          <a:p>
            <a:pPr marL="171450" indent="-171450">
              <a:buFont typeface="Arial" pitchFamily="34" charset="0"/>
              <a:buChar char="•"/>
              <a:defRPr/>
            </a:pPr>
            <a:r>
              <a:rPr lang="en-US" sz="1050" dirty="0">
                <a:solidFill>
                  <a:prstClr val="black"/>
                </a:solidFill>
                <a:latin typeface="Neo Sans Intel"/>
              </a:rPr>
              <a:t>Understand </a:t>
            </a:r>
            <a:r>
              <a:rPr lang="en-US" sz="1050" dirty="0" smtClean="0">
                <a:solidFill>
                  <a:prstClr val="black"/>
                </a:solidFill>
                <a:latin typeface="Neo Sans Intel"/>
              </a:rPr>
              <a:t>features</a:t>
            </a:r>
            <a:endParaRPr lang="en-US" sz="1050" dirty="0">
              <a:solidFill>
                <a:prstClr val="black"/>
              </a:solidFill>
              <a:latin typeface="Neo Sans Intel"/>
            </a:endParaRPr>
          </a:p>
        </p:txBody>
      </p:sp>
      <p:sp>
        <p:nvSpPr>
          <p:cNvPr id="55" name="Rounded Rectangle 54"/>
          <p:cNvSpPr/>
          <p:nvPr/>
        </p:nvSpPr>
        <p:spPr bwMode="auto">
          <a:xfrm>
            <a:off x="1547813" y="4076700"/>
            <a:ext cx="1225550" cy="63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black">
                    <a:lumMod val="65000"/>
                    <a:lumOff val="35000"/>
                  </a:prstClr>
                </a:solidFill>
                <a:latin typeface="Lao UI" pitchFamily="34" charset="0"/>
                <a:cs typeface="Lao UI" pitchFamily="34" charset="0"/>
              </a:rPr>
              <a:t> Description</a:t>
            </a:r>
          </a:p>
        </p:txBody>
      </p:sp>
      <p:cxnSp>
        <p:nvCxnSpPr>
          <p:cNvPr id="9" name="Straight Connector 8"/>
          <p:cNvCxnSpPr/>
          <p:nvPr/>
        </p:nvCxnSpPr>
        <p:spPr bwMode="auto">
          <a:xfrm>
            <a:off x="1547813" y="41195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flipV="1">
            <a:off x="1557338" y="4786313"/>
            <a:ext cx="9144000" cy="36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6375" y="566738"/>
            <a:ext cx="19050" cy="6291262"/>
          </a:xfrm>
          <a:prstGeom prst="line">
            <a:avLst/>
          </a:prstGeom>
        </p:spPr>
        <p:style>
          <a:lnRef idx="1">
            <a:schemeClr val="accent1"/>
          </a:lnRef>
          <a:fillRef idx="0">
            <a:schemeClr val="accent1"/>
          </a:fillRef>
          <a:effectRef idx="0">
            <a:schemeClr val="accent1"/>
          </a:effectRef>
          <a:fontRef idx="minor">
            <a:schemeClr val="tx1"/>
          </a:fontRef>
        </p:style>
      </p:cxnSp>
      <p:sp>
        <p:nvSpPr>
          <p:cNvPr id="146458" name="Title 1"/>
          <p:cNvSpPr txBox="1">
            <a:spLocks/>
          </p:cNvSpPr>
          <p:nvPr/>
        </p:nvSpPr>
        <p:spPr bwMode="auto">
          <a:xfrm>
            <a:off x="2160588" y="0"/>
            <a:ext cx="822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eaLnBrk="0" hangingPunct="0">
              <a:defRPr>
                <a:solidFill>
                  <a:schemeClr val="tx1"/>
                </a:solidFill>
                <a:latin typeface="Arial" panose="020B0604020202020204" pitchFamily="34" charset="0"/>
                <a:cs typeface="Arial" panose="020B0604020202020204" pitchFamily="34" charset="0"/>
              </a:defRPr>
            </a:lvl1pPr>
            <a:lvl2pPr marL="742950" indent="-285750" defTabSz="1087438" eaLnBrk="0" hangingPunct="0">
              <a:defRPr>
                <a:solidFill>
                  <a:schemeClr val="tx1"/>
                </a:solidFill>
                <a:latin typeface="Arial" panose="020B0604020202020204" pitchFamily="34" charset="0"/>
                <a:cs typeface="Arial" panose="020B0604020202020204" pitchFamily="34" charset="0"/>
              </a:defRPr>
            </a:lvl2pPr>
            <a:lvl3pPr marL="1143000" indent="-228600" defTabSz="1087438" eaLnBrk="0" hangingPunct="0">
              <a:defRPr>
                <a:solidFill>
                  <a:schemeClr val="tx1"/>
                </a:solidFill>
                <a:latin typeface="Arial" panose="020B0604020202020204" pitchFamily="34" charset="0"/>
                <a:cs typeface="Arial" panose="020B0604020202020204" pitchFamily="34" charset="0"/>
              </a:defRPr>
            </a:lvl3pPr>
            <a:lvl4pPr marL="1600200" indent="-228600" defTabSz="1087438" eaLnBrk="0" hangingPunct="0">
              <a:defRPr>
                <a:solidFill>
                  <a:schemeClr val="tx1"/>
                </a:solidFill>
                <a:latin typeface="Arial" panose="020B0604020202020204" pitchFamily="34" charset="0"/>
                <a:cs typeface="Arial" panose="020B0604020202020204" pitchFamily="34" charset="0"/>
              </a:defRPr>
            </a:lvl4pPr>
            <a:lvl5pPr marL="2057400" indent="-228600" defTabSz="1087438" eaLnBrk="0" hangingPunct="0">
              <a:defRPr>
                <a:solidFill>
                  <a:schemeClr val="tx1"/>
                </a:solidFill>
                <a:latin typeface="Arial" panose="020B0604020202020204" pitchFamily="34" charset="0"/>
                <a:cs typeface="Arial" panose="020B0604020202020204" pitchFamily="34" charset="0"/>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005EB4"/>
                </a:solidFill>
                <a:latin typeface="Comic Sans MS" panose="030F0702030302020204" pitchFamily="66" charset="0"/>
              </a:rPr>
              <a:t>A General Process of Analytics</a:t>
            </a:r>
          </a:p>
        </p:txBody>
      </p:sp>
      <p:sp>
        <p:nvSpPr>
          <p:cNvPr id="4" name="Rounded Rectangle 3"/>
          <p:cNvSpPr/>
          <p:nvPr/>
        </p:nvSpPr>
        <p:spPr bwMode="auto">
          <a:xfrm>
            <a:off x="1536701" y="441325"/>
            <a:ext cx="1179513" cy="730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black">
                    <a:lumMod val="65000"/>
                    <a:lumOff val="35000"/>
                  </a:prstClr>
                </a:solidFill>
                <a:latin typeface="Lao UI" pitchFamily="34" charset="0"/>
                <a:cs typeface="Lao UI" pitchFamily="34" charset="0"/>
              </a:rPr>
              <a:t>Analytic</a:t>
            </a:r>
          </a:p>
          <a:p>
            <a:pPr>
              <a:defRPr/>
            </a:pPr>
            <a:r>
              <a:rPr lang="en-US" sz="1400" b="1" dirty="0">
                <a:solidFill>
                  <a:prstClr val="black">
                    <a:lumMod val="65000"/>
                    <a:lumOff val="35000"/>
                  </a:prstClr>
                </a:solidFill>
                <a:latin typeface="Lao UI" pitchFamily="34" charset="0"/>
                <a:cs typeface="Lao UI" pitchFamily="34" charset="0"/>
              </a:rPr>
              <a:t>Evolution</a:t>
            </a:r>
          </a:p>
        </p:txBody>
      </p:sp>
      <p:cxnSp>
        <p:nvCxnSpPr>
          <p:cNvPr id="3" name="Straight Connector 2"/>
          <p:cNvCxnSpPr/>
          <p:nvPr/>
        </p:nvCxnSpPr>
        <p:spPr bwMode="auto">
          <a:xfrm>
            <a:off x="1630363" y="5588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bwMode="auto">
          <a:xfrm>
            <a:off x="2773627" y="532503"/>
            <a:ext cx="7893050" cy="509354"/>
            <a:chOff x="40506" y="6341504"/>
            <a:chExt cx="9132863" cy="516496"/>
          </a:xfrm>
          <a:solidFill>
            <a:srgbClr val="0071C5"/>
          </a:solidFill>
        </p:grpSpPr>
        <p:sp>
          <p:nvSpPr>
            <p:cNvPr id="58" name="Rectangle 57"/>
            <p:cNvSpPr/>
            <p:nvPr/>
          </p:nvSpPr>
          <p:spPr bwMode="auto">
            <a:xfrm>
              <a:off x="40506" y="6341504"/>
              <a:ext cx="1785204" cy="5164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Reporting</a:t>
              </a:r>
            </a:p>
          </p:txBody>
        </p:sp>
        <p:sp>
          <p:nvSpPr>
            <p:cNvPr id="60" name="Rectangle 59"/>
            <p:cNvSpPr/>
            <p:nvPr/>
          </p:nvSpPr>
          <p:spPr bwMode="auto">
            <a:xfrm>
              <a:off x="1825710" y="6341504"/>
              <a:ext cx="1831346" cy="5164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Reactive</a:t>
              </a:r>
            </a:p>
          </p:txBody>
        </p:sp>
        <p:sp>
          <p:nvSpPr>
            <p:cNvPr id="61" name="Rectangle 60"/>
            <p:cNvSpPr/>
            <p:nvPr/>
          </p:nvSpPr>
          <p:spPr bwMode="auto">
            <a:xfrm>
              <a:off x="3655469" y="6341504"/>
              <a:ext cx="1917265" cy="5164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Proactive</a:t>
              </a:r>
            </a:p>
          </p:txBody>
        </p:sp>
        <p:sp>
          <p:nvSpPr>
            <p:cNvPr id="62" name="Rectangle 61"/>
            <p:cNvSpPr/>
            <p:nvPr/>
          </p:nvSpPr>
          <p:spPr bwMode="auto">
            <a:xfrm>
              <a:off x="5561592" y="6341504"/>
              <a:ext cx="1836119" cy="5164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Predictive</a:t>
              </a:r>
            </a:p>
          </p:txBody>
        </p:sp>
        <p:sp>
          <p:nvSpPr>
            <p:cNvPr id="63" name="Rectangle 62"/>
            <p:cNvSpPr/>
            <p:nvPr/>
          </p:nvSpPr>
          <p:spPr bwMode="auto">
            <a:xfrm>
              <a:off x="7397711" y="6341504"/>
              <a:ext cx="1775658" cy="5164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Prescriptive</a:t>
              </a:r>
            </a:p>
          </p:txBody>
        </p:sp>
      </p:grpSp>
      <p:cxnSp>
        <p:nvCxnSpPr>
          <p:cNvPr id="12" name="Straight Connector 11"/>
          <p:cNvCxnSpPr/>
          <p:nvPr/>
        </p:nvCxnSpPr>
        <p:spPr bwMode="auto">
          <a:xfrm>
            <a:off x="1497013" y="531813"/>
            <a:ext cx="1249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flipH="1">
            <a:off x="1547813" y="1033463"/>
            <a:ext cx="1217612" cy="0"/>
          </a:xfrm>
          <a:prstGeom prst="line">
            <a:avLst/>
          </a:prstGeom>
        </p:spPr>
        <p:style>
          <a:lnRef idx="1">
            <a:schemeClr val="accent1"/>
          </a:lnRef>
          <a:fillRef idx="0">
            <a:schemeClr val="accent1"/>
          </a:fillRef>
          <a:effectRef idx="0">
            <a:schemeClr val="accent1"/>
          </a:effectRef>
          <a:fontRef idx="minor">
            <a:schemeClr val="tx1"/>
          </a:fontRef>
        </p:style>
      </p:cxnSp>
      <p:sp>
        <p:nvSpPr>
          <p:cNvPr id="185376" name="TextBox 47"/>
          <p:cNvSpPr txBox="1">
            <a:spLocks noChangeArrowheads="1"/>
          </p:cNvSpPr>
          <p:nvPr/>
        </p:nvSpPr>
        <p:spPr bwMode="auto">
          <a:xfrm>
            <a:off x="2906713" y="4872038"/>
            <a:ext cx="17589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Format of data (e.g., time series)</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Noise of data (e.g. duplicative msmts)</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Sources of error</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De-identification, security measures</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Structured or unstructured data</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Data occurrence</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Filter (e.g., Kalman)</a:t>
            </a:r>
            <a:endParaRPr lang="en-US" altLang="en-US">
              <a:solidFill>
                <a:srgbClr val="000000"/>
              </a:solidFill>
              <a:latin typeface="Neo Sans Intel" panose="020B0504020202020204" pitchFamily="34" charset="0"/>
            </a:endParaRPr>
          </a:p>
        </p:txBody>
      </p:sp>
      <p:sp>
        <p:nvSpPr>
          <p:cNvPr id="185377" name="TextBox 48"/>
          <p:cNvSpPr txBox="1">
            <a:spLocks noChangeArrowheads="1"/>
          </p:cNvSpPr>
          <p:nvPr/>
        </p:nvSpPr>
        <p:spPr bwMode="auto">
          <a:xfrm>
            <a:off x="6672264" y="4883151"/>
            <a:ext cx="18637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Clustering, One Way ANOVA with clustering</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Linear or Quadratic Discriminate Analyses</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Tukey-Kramer, Best Hsu’s, Dunnet’s</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Partitioning</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Hidden Markov</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Tanimoto Test</a:t>
            </a:r>
          </a:p>
          <a:p>
            <a:pPr eaLnBrk="1" hangingPunct="1">
              <a:buFont typeface="Arial" panose="020B0604020202020204" pitchFamily="34" charset="0"/>
              <a:buChar char="•"/>
            </a:pPr>
            <a:r>
              <a:rPr lang="en-US" altLang="en-US" sz="1100">
                <a:solidFill>
                  <a:srgbClr val="000000"/>
                </a:solidFill>
                <a:latin typeface="Neo Sans Intel" panose="020B0504020202020204" pitchFamily="34" charset="0"/>
              </a:rPr>
              <a:t>K-Means, K-Nearest Neighbor</a:t>
            </a:r>
            <a:endParaRPr lang="en-US" altLang="en-US">
              <a:solidFill>
                <a:srgbClr val="000000"/>
              </a:solidFill>
              <a:latin typeface="Neo Sans Intel" panose="020B0504020202020204" pitchFamily="34" charset="0"/>
            </a:endParaRPr>
          </a:p>
        </p:txBody>
      </p:sp>
      <p:sp>
        <p:nvSpPr>
          <p:cNvPr id="50" name="TextBox 49"/>
          <p:cNvSpPr txBox="1"/>
          <p:nvPr/>
        </p:nvSpPr>
        <p:spPr bwMode="auto">
          <a:xfrm>
            <a:off x="8589964" y="4872039"/>
            <a:ext cx="1925637" cy="2062103"/>
          </a:xfrm>
          <a:prstGeom prst="rect">
            <a:avLst/>
          </a:prstGeom>
          <a:noFill/>
          <a:ln>
            <a:noFill/>
          </a:ln>
        </p:spPr>
        <p:txBody>
          <a:bodyPr>
            <a:spAutoFit/>
          </a:bodyPr>
          <a:lstStyle/>
          <a:p>
            <a:pPr marL="171450" indent="-171450">
              <a:buFont typeface="Arial" pitchFamily="34" charset="0"/>
              <a:buChar char="•"/>
              <a:defRPr/>
            </a:pPr>
            <a:r>
              <a:rPr lang="en-US" sz="1100" dirty="0">
                <a:solidFill>
                  <a:prstClr val="black"/>
                </a:solidFill>
                <a:latin typeface="Neo Sans Intel"/>
                <a:cs typeface="Arial" charset="0"/>
              </a:rPr>
              <a:t>Winter’s Method</a:t>
            </a:r>
          </a:p>
          <a:p>
            <a:pPr marL="171450" indent="-171450">
              <a:buFont typeface="Arial" pitchFamily="34" charset="0"/>
              <a:buChar char="•"/>
              <a:defRPr/>
            </a:pPr>
            <a:r>
              <a:rPr lang="en-US" sz="1100" dirty="0">
                <a:solidFill>
                  <a:prstClr val="black"/>
                </a:solidFill>
                <a:latin typeface="Neo Sans Intel"/>
                <a:cs typeface="Arial" charset="0"/>
              </a:rPr>
              <a:t>Time-Series Smoothing</a:t>
            </a:r>
          </a:p>
          <a:p>
            <a:pPr marL="171450" indent="-171450">
              <a:buFont typeface="Arial" pitchFamily="34" charset="0"/>
              <a:buChar char="•"/>
              <a:defRPr/>
            </a:pPr>
            <a:r>
              <a:rPr lang="en-US" sz="1100" dirty="0">
                <a:solidFill>
                  <a:prstClr val="black"/>
                </a:solidFill>
                <a:latin typeface="Neo Sans Intel"/>
                <a:cs typeface="Arial" charset="0"/>
              </a:rPr>
              <a:t>Neural Nets</a:t>
            </a:r>
          </a:p>
          <a:p>
            <a:pPr marL="171450" indent="-171450">
              <a:buFont typeface="Arial" pitchFamily="34" charset="0"/>
              <a:buChar char="•"/>
              <a:defRPr/>
            </a:pPr>
            <a:r>
              <a:rPr lang="en-US" sz="1100" dirty="0">
                <a:solidFill>
                  <a:prstClr val="black"/>
                </a:solidFill>
                <a:latin typeface="Neo Sans Intel"/>
                <a:cs typeface="Arial" charset="0"/>
              </a:rPr>
              <a:t>Levenberg-Marquardt</a:t>
            </a:r>
          </a:p>
          <a:p>
            <a:pPr marL="171450" indent="-171450">
              <a:buFont typeface="Arial" pitchFamily="34" charset="0"/>
              <a:buChar char="•"/>
              <a:defRPr/>
            </a:pPr>
            <a:r>
              <a:rPr lang="en-US" sz="1100" dirty="0">
                <a:solidFill>
                  <a:prstClr val="black"/>
                </a:solidFill>
                <a:latin typeface="Neo Sans Intel"/>
                <a:cs typeface="Arial" charset="0"/>
              </a:rPr>
              <a:t>Variable K-Fold</a:t>
            </a:r>
          </a:p>
          <a:p>
            <a:pPr marL="171450" indent="-171450">
              <a:buFont typeface="Arial" pitchFamily="34" charset="0"/>
              <a:buChar char="•"/>
              <a:defRPr/>
            </a:pPr>
            <a:r>
              <a:rPr lang="en-US" sz="1100" dirty="0">
                <a:solidFill>
                  <a:prstClr val="black"/>
                </a:solidFill>
                <a:latin typeface="Neo Sans Intel"/>
                <a:cs typeface="Arial" charset="0"/>
              </a:rPr>
              <a:t>Least Squares</a:t>
            </a:r>
          </a:p>
          <a:p>
            <a:pPr marL="171450" indent="-171450">
              <a:buFont typeface="Arial" pitchFamily="34" charset="0"/>
              <a:buChar char="•"/>
              <a:defRPr/>
            </a:pPr>
            <a:r>
              <a:rPr lang="en-US" sz="1100" dirty="0" smtClean="0">
                <a:solidFill>
                  <a:prstClr val="black"/>
                </a:solidFill>
                <a:latin typeface="Neo Sans Intel"/>
                <a:cs typeface="Arial" charset="0"/>
              </a:rPr>
              <a:t>Leave-One-Out</a:t>
            </a:r>
          </a:p>
          <a:p>
            <a:pPr marL="171450" indent="-171450">
              <a:buFont typeface="Arial" pitchFamily="34" charset="0"/>
              <a:buChar char="•"/>
              <a:defRPr/>
            </a:pPr>
            <a:r>
              <a:rPr lang="en-US" sz="1100" dirty="0" smtClean="0">
                <a:solidFill>
                  <a:prstClr val="black"/>
                </a:solidFill>
                <a:latin typeface="Neo Sans Intel"/>
                <a:cs typeface="Arial" charset="0"/>
              </a:rPr>
              <a:t>Deep Learning</a:t>
            </a:r>
            <a:endParaRPr lang="en-US" sz="1100" dirty="0">
              <a:solidFill>
                <a:prstClr val="black"/>
              </a:solidFill>
              <a:latin typeface="Neo Sans Intel"/>
              <a:cs typeface="Arial" charset="0"/>
            </a:endParaRPr>
          </a:p>
          <a:p>
            <a:pPr marL="171450" indent="-171450">
              <a:buFont typeface="Arial" pitchFamily="34" charset="0"/>
              <a:buChar char="•"/>
              <a:defRPr/>
            </a:pPr>
            <a:endParaRPr lang="en-US" sz="1100" dirty="0">
              <a:solidFill>
                <a:prstClr val="black"/>
              </a:solidFill>
              <a:latin typeface="Neo Sans Intel"/>
              <a:cs typeface="Arial" charset="0"/>
            </a:endParaRPr>
          </a:p>
          <a:p>
            <a:pPr>
              <a:defRPr/>
            </a:pPr>
            <a:endParaRPr lang="en-US" sz="1100" dirty="0">
              <a:solidFill>
                <a:prstClr val="black"/>
              </a:solidFill>
              <a:latin typeface="Neo Sans Intel"/>
              <a:cs typeface="Arial" charset="0"/>
            </a:endParaRPr>
          </a:p>
          <a:p>
            <a:pPr>
              <a:defRPr/>
            </a:pPr>
            <a:endParaRPr lang="en-US" dirty="0">
              <a:solidFill>
                <a:prstClr val="black"/>
              </a:solidFill>
              <a:latin typeface="Neo Sans Intel"/>
              <a:cs typeface="Arial" charset="0"/>
            </a:endParaRPr>
          </a:p>
        </p:txBody>
      </p:sp>
      <p:sp>
        <p:nvSpPr>
          <p:cNvPr id="56" name="Rectangle 55"/>
          <p:cNvSpPr/>
          <p:nvPr/>
        </p:nvSpPr>
        <p:spPr bwMode="auto">
          <a:xfrm>
            <a:off x="4718050" y="4872039"/>
            <a:ext cx="1809750" cy="1870075"/>
          </a:xfrm>
          <a:prstGeom prst="rect">
            <a:avLst/>
          </a:prstGeom>
        </p:spPr>
        <p:txBody>
          <a:bodyPr>
            <a:spAutoFit/>
          </a:bodyPr>
          <a:lstStyle/>
          <a:p>
            <a:pPr marL="171450" indent="-171450">
              <a:buFont typeface="Arial" pitchFamily="34" charset="0"/>
              <a:buChar char="•"/>
              <a:defRPr/>
            </a:pPr>
            <a:r>
              <a:rPr lang="en-US" sz="1050" dirty="0">
                <a:solidFill>
                  <a:prstClr val="black"/>
                </a:solidFill>
                <a:cs typeface="Arial" charset="0"/>
              </a:rPr>
              <a:t>Mean, Std Dev</a:t>
            </a:r>
          </a:p>
          <a:p>
            <a:pPr marL="171450" indent="-171450">
              <a:buFont typeface="Arial" pitchFamily="34" charset="0"/>
              <a:buChar char="•"/>
              <a:defRPr/>
            </a:pPr>
            <a:r>
              <a:rPr lang="en-US" sz="1050" dirty="0">
                <a:solidFill>
                  <a:prstClr val="black"/>
                </a:solidFill>
                <a:cs typeface="Arial" charset="0"/>
              </a:rPr>
              <a:t>Variance, Covariance</a:t>
            </a:r>
          </a:p>
          <a:p>
            <a:pPr marL="171450" indent="-171450">
              <a:buFont typeface="Arial" pitchFamily="34" charset="0"/>
              <a:buChar char="•"/>
              <a:defRPr/>
            </a:pPr>
            <a:r>
              <a:rPr lang="en-US" sz="1050" dirty="0">
                <a:solidFill>
                  <a:prstClr val="black"/>
                </a:solidFill>
                <a:cs typeface="Arial" charset="0"/>
              </a:rPr>
              <a:t>Kurtosis, Skewness</a:t>
            </a:r>
          </a:p>
          <a:p>
            <a:pPr marL="171450" indent="-171450">
              <a:buFont typeface="Arial" pitchFamily="34" charset="0"/>
              <a:buChar char="•"/>
              <a:defRPr/>
            </a:pPr>
            <a:r>
              <a:rPr lang="en-US" sz="1050" dirty="0">
                <a:solidFill>
                  <a:prstClr val="black"/>
                </a:solidFill>
                <a:cs typeface="Arial" charset="0"/>
              </a:rPr>
              <a:t>Distribution, GoFit</a:t>
            </a:r>
          </a:p>
          <a:p>
            <a:pPr marL="171450" indent="-171450">
              <a:buFont typeface="Arial" pitchFamily="34" charset="0"/>
              <a:buChar char="•"/>
              <a:defRPr/>
            </a:pPr>
            <a:r>
              <a:rPr lang="en-US" sz="1050" dirty="0">
                <a:solidFill>
                  <a:prstClr val="black"/>
                </a:solidFill>
                <a:cs typeface="Arial" charset="0"/>
              </a:rPr>
              <a:t>Range, Min, Max</a:t>
            </a:r>
          </a:p>
          <a:p>
            <a:pPr marL="171450" indent="-171450">
              <a:buFont typeface="Arial" pitchFamily="34" charset="0"/>
              <a:buChar char="•"/>
              <a:defRPr/>
            </a:pPr>
            <a:r>
              <a:rPr lang="en-US" sz="1050" dirty="0">
                <a:solidFill>
                  <a:prstClr val="black"/>
                </a:solidFill>
                <a:cs typeface="Arial" charset="0"/>
              </a:rPr>
              <a:t>Normalization</a:t>
            </a:r>
          </a:p>
          <a:p>
            <a:pPr marL="171450" indent="-171450">
              <a:buFont typeface="Arial" pitchFamily="34" charset="0"/>
              <a:buChar char="•"/>
              <a:defRPr/>
            </a:pPr>
            <a:r>
              <a:rPr lang="en-US" sz="1050" dirty="0">
                <a:solidFill>
                  <a:prstClr val="black"/>
                </a:solidFill>
                <a:cs typeface="Arial" charset="0"/>
              </a:rPr>
              <a:t>Receiver Operating Curve</a:t>
            </a:r>
          </a:p>
          <a:p>
            <a:pPr marL="171450" indent="-171450">
              <a:buFont typeface="Arial" pitchFamily="34" charset="0"/>
              <a:buChar char="•"/>
              <a:defRPr/>
            </a:pPr>
            <a:r>
              <a:rPr lang="en-US" sz="1050" dirty="0">
                <a:solidFill>
                  <a:prstClr val="black"/>
                </a:solidFill>
                <a:cs typeface="Arial" charset="0"/>
              </a:rPr>
              <a:t>Transformations (e.g., Box-Cox)</a:t>
            </a:r>
          </a:p>
          <a:p>
            <a:pPr marL="171450" indent="-171450">
              <a:buFont typeface="Arial" pitchFamily="34" charset="0"/>
              <a:buChar char="•"/>
              <a:defRPr/>
            </a:pPr>
            <a:r>
              <a:rPr lang="en-US" sz="1050" dirty="0">
                <a:solidFill>
                  <a:prstClr val="black"/>
                </a:solidFill>
                <a:cs typeface="Arial" charset="0"/>
              </a:rPr>
              <a:t>ANOVA, t-test </a:t>
            </a:r>
            <a:endParaRPr lang="en-US" sz="1050" dirty="0">
              <a:solidFill>
                <a:prstClr val="black"/>
              </a:solidFill>
            </a:endParaRPr>
          </a:p>
        </p:txBody>
      </p:sp>
      <p:sp>
        <p:nvSpPr>
          <p:cNvPr id="45" name="Rounded Rectangle 44"/>
          <p:cNvSpPr/>
          <p:nvPr/>
        </p:nvSpPr>
        <p:spPr bwMode="auto">
          <a:xfrm>
            <a:off x="1527176" y="4821239"/>
            <a:ext cx="1154113" cy="2020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black">
                    <a:lumMod val="65000"/>
                    <a:lumOff val="35000"/>
                  </a:prstClr>
                </a:solidFill>
                <a:latin typeface="Lao UI" pitchFamily="34" charset="0"/>
                <a:cs typeface="Lao UI" pitchFamily="34" charset="0"/>
              </a:rPr>
              <a:t>Algorithm</a:t>
            </a:r>
          </a:p>
          <a:p>
            <a:pPr>
              <a:defRPr/>
            </a:pPr>
            <a:r>
              <a:rPr lang="en-US" sz="1400" b="1" dirty="0">
                <a:solidFill>
                  <a:prstClr val="black">
                    <a:lumMod val="65000"/>
                    <a:lumOff val="35000"/>
                  </a:prstClr>
                </a:solidFill>
                <a:latin typeface="Lao UI" pitchFamily="34" charset="0"/>
                <a:cs typeface="Lao UI" pitchFamily="34" charset="0"/>
              </a:rPr>
              <a:t>Examples </a:t>
            </a:r>
          </a:p>
        </p:txBody>
      </p:sp>
      <p:sp>
        <p:nvSpPr>
          <p:cNvPr id="20" name="Rectangle 19"/>
          <p:cNvSpPr/>
          <p:nvPr/>
        </p:nvSpPr>
        <p:spPr bwMode="auto">
          <a:xfrm>
            <a:off x="2819400" y="4872038"/>
            <a:ext cx="1758950" cy="195421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5" name="Rectangle 64"/>
          <p:cNvSpPr/>
          <p:nvPr/>
        </p:nvSpPr>
        <p:spPr bwMode="auto">
          <a:xfrm>
            <a:off x="4730750" y="4859338"/>
            <a:ext cx="1855788" cy="196691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6" name="Rectangle 65"/>
          <p:cNvSpPr/>
          <p:nvPr/>
        </p:nvSpPr>
        <p:spPr bwMode="auto">
          <a:xfrm>
            <a:off x="6665914" y="4848226"/>
            <a:ext cx="1851025" cy="197802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7" name="Rectangle 66"/>
          <p:cNvSpPr/>
          <p:nvPr/>
        </p:nvSpPr>
        <p:spPr bwMode="auto">
          <a:xfrm>
            <a:off x="8612188" y="4821238"/>
            <a:ext cx="1778000" cy="200501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Up Arrow 39"/>
          <p:cNvSpPr>
            <a:spLocks noChangeArrowheads="1"/>
          </p:cNvSpPr>
          <p:nvPr/>
        </p:nvSpPr>
        <p:spPr bwMode="auto">
          <a:xfrm>
            <a:off x="6061076" y="3795714"/>
            <a:ext cx="136525" cy="466725"/>
          </a:xfrm>
          <a:prstGeom prst="upArrow">
            <a:avLst>
              <a:gd name="adj1" fmla="val 50000"/>
              <a:gd name="adj2" fmla="val 49505"/>
            </a:avLst>
          </a:prstGeom>
          <a:solidFill>
            <a:srgbClr val="FF0000"/>
          </a:solidFill>
          <a:ln w="3175" algn="ctr">
            <a:solidFill>
              <a:srgbClr val="061922"/>
            </a:solidFill>
            <a:round/>
            <a:headEnd type="none" w="sm" len="sm"/>
            <a:tailEnd type="none" w="sm" len="sm"/>
          </a:ln>
        </p:spPr>
        <p:txBody>
          <a:bodyPr wrap="none" anchor="ctr"/>
          <a:lstStyle/>
          <a:p>
            <a:pPr algn="ctr" eaLnBrk="0" fontAlgn="auto" hangingPunct="0">
              <a:spcBef>
                <a:spcPts val="0"/>
              </a:spcBef>
              <a:spcAft>
                <a:spcPts val="0"/>
              </a:spcAft>
              <a:defRPr/>
            </a:pPr>
            <a:endParaRPr lang="en-US" sz="2000" b="1" kern="0" dirty="0">
              <a:solidFill>
                <a:sysClr val="windowText" lastClr="000000"/>
              </a:solidFill>
              <a:latin typeface="Neo Sans Intel" pitchFamily="34" charset="0"/>
            </a:endParaRPr>
          </a:p>
        </p:txBody>
      </p:sp>
      <p:sp>
        <p:nvSpPr>
          <p:cNvPr id="17" name="Up Arrow 42"/>
          <p:cNvSpPr>
            <a:spLocks noChangeArrowheads="1"/>
          </p:cNvSpPr>
          <p:nvPr/>
        </p:nvSpPr>
        <p:spPr bwMode="auto">
          <a:xfrm>
            <a:off x="7910513" y="3795714"/>
            <a:ext cx="133350" cy="466725"/>
          </a:xfrm>
          <a:prstGeom prst="upArrow">
            <a:avLst>
              <a:gd name="adj1" fmla="val 50000"/>
              <a:gd name="adj2" fmla="val 50156"/>
            </a:avLst>
          </a:prstGeom>
          <a:solidFill>
            <a:srgbClr val="FF0000"/>
          </a:solidFill>
          <a:ln w="3175" algn="ctr">
            <a:solidFill>
              <a:srgbClr val="061922"/>
            </a:solidFill>
            <a:round/>
            <a:headEnd type="none" w="sm" len="sm"/>
            <a:tailEnd type="none" w="sm" len="sm"/>
          </a:ln>
        </p:spPr>
        <p:txBody>
          <a:bodyPr wrap="none" anchor="ctr"/>
          <a:lstStyle/>
          <a:p>
            <a:pPr algn="ctr" eaLnBrk="0" fontAlgn="auto" hangingPunct="0">
              <a:spcBef>
                <a:spcPts val="0"/>
              </a:spcBef>
              <a:spcAft>
                <a:spcPts val="0"/>
              </a:spcAft>
              <a:defRPr/>
            </a:pPr>
            <a:endParaRPr lang="en-US" sz="2000" b="1" kern="0" dirty="0">
              <a:solidFill>
                <a:sysClr val="windowText" lastClr="000000"/>
              </a:solidFill>
              <a:latin typeface="Neo Sans Intel" pitchFamily="34" charset="0"/>
            </a:endParaRPr>
          </a:p>
        </p:txBody>
      </p:sp>
      <p:sp>
        <p:nvSpPr>
          <p:cNvPr id="18" name="Up Arrow 43"/>
          <p:cNvSpPr>
            <a:spLocks noChangeArrowheads="1"/>
          </p:cNvSpPr>
          <p:nvPr/>
        </p:nvSpPr>
        <p:spPr bwMode="auto">
          <a:xfrm>
            <a:off x="4173538" y="3794126"/>
            <a:ext cx="133350" cy="468313"/>
          </a:xfrm>
          <a:prstGeom prst="upArrow">
            <a:avLst>
              <a:gd name="adj1" fmla="val 50000"/>
              <a:gd name="adj2" fmla="val 50350"/>
            </a:avLst>
          </a:prstGeom>
          <a:solidFill>
            <a:srgbClr val="FF0000"/>
          </a:solidFill>
          <a:ln w="3175" algn="ctr">
            <a:solidFill>
              <a:srgbClr val="061922"/>
            </a:solidFill>
            <a:round/>
            <a:headEnd type="none" w="sm" len="sm"/>
            <a:tailEnd type="none" w="sm" len="sm"/>
          </a:ln>
        </p:spPr>
        <p:txBody>
          <a:bodyPr wrap="none" anchor="ctr"/>
          <a:lstStyle/>
          <a:p>
            <a:pPr algn="ctr" eaLnBrk="0" fontAlgn="auto" hangingPunct="0">
              <a:spcBef>
                <a:spcPts val="0"/>
              </a:spcBef>
              <a:spcAft>
                <a:spcPts val="0"/>
              </a:spcAft>
              <a:defRPr/>
            </a:pPr>
            <a:endParaRPr lang="en-US" sz="2000" b="1" kern="0" dirty="0">
              <a:solidFill>
                <a:sysClr val="windowText" lastClr="000000"/>
              </a:solidFill>
              <a:latin typeface="Neo Sans Intel" pitchFamily="34" charset="0"/>
            </a:endParaRPr>
          </a:p>
        </p:txBody>
      </p:sp>
      <p:sp>
        <p:nvSpPr>
          <p:cNvPr id="16" name="Up Arrow 41"/>
          <p:cNvSpPr>
            <a:spLocks noChangeArrowheads="1"/>
          </p:cNvSpPr>
          <p:nvPr/>
        </p:nvSpPr>
        <p:spPr bwMode="auto">
          <a:xfrm>
            <a:off x="9750425" y="3795714"/>
            <a:ext cx="134938" cy="466725"/>
          </a:xfrm>
          <a:prstGeom prst="upArrow">
            <a:avLst>
              <a:gd name="adj1" fmla="val 50000"/>
              <a:gd name="adj2" fmla="val 50156"/>
            </a:avLst>
          </a:prstGeom>
          <a:solidFill>
            <a:srgbClr val="FF0000"/>
          </a:solidFill>
          <a:ln w="3175" algn="ctr">
            <a:solidFill>
              <a:srgbClr val="061922"/>
            </a:solidFill>
            <a:round/>
            <a:headEnd type="none" w="sm" len="sm"/>
            <a:tailEnd type="none" w="sm" len="sm"/>
          </a:ln>
        </p:spPr>
        <p:txBody>
          <a:bodyPr wrap="none" anchor="ctr"/>
          <a:lstStyle/>
          <a:p>
            <a:pPr algn="ctr" eaLnBrk="0" fontAlgn="auto" hangingPunct="0">
              <a:spcBef>
                <a:spcPts val="0"/>
              </a:spcBef>
              <a:spcAft>
                <a:spcPts val="0"/>
              </a:spcAft>
              <a:defRPr/>
            </a:pPr>
            <a:endParaRPr lang="en-US" sz="2000" b="1" kern="0" dirty="0">
              <a:solidFill>
                <a:sysClr val="windowText" lastClr="000000"/>
              </a:solidFill>
              <a:latin typeface="Neo Sans Int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3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53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53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3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53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53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3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53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53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53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53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47" grpId="0"/>
      <p:bldP spid="185363" grpId="0" animBg="1"/>
      <p:bldP spid="52" grpId="0" animBg="1"/>
      <p:bldP spid="53" grpId="0" animBg="1"/>
      <p:bldP spid="55" grpId="0"/>
      <p:bldP spid="185376" grpId="0"/>
      <p:bldP spid="185377" grpId="0"/>
      <p:bldP spid="50" grpId="0"/>
      <p:bldP spid="56" grpId="0"/>
      <p:bldP spid="45" grpId="0"/>
      <p:bldP spid="20" grpId="0" animBg="1"/>
      <p:bldP spid="65" grpId="0" animBg="1"/>
      <p:bldP spid="66" grpId="0" animBg="1"/>
      <p:bldP spid="67" grpId="0" animBg="1"/>
      <p:bldP spid="15" grpId="0" animBg="1"/>
      <p:bldP spid="17" grpId="0" animBg="1"/>
      <p:bldP spid="18"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27430" y="387801"/>
            <a:ext cx="3041217" cy="523220"/>
          </a:xfrm>
          <a:prstGeom prst="rect">
            <a:avLst/>
          </a:prstGeom>
          <a:noFill/>
        </p:spPr>
        <p:txBody>
          <a:bodyPr wrap="none" rtlCol="0">
            <a:spAutoFit/>
          </a:bodyPr>
          <a:lstStyle/>
          <a:p>
            <a:r>
              <a:rPr lang="en-US" sz="2800" dirty="0" smtClean="0">
                <a:solidFill>
                  <a:schemeClr val="bg1"/>
                </a:solidFill>
              </a:rPr>
              <a:t>CRISP-DM Model</a:t>
            </a:r>
            <a:endParaRPr lang="en-US" sz="2800" dirty="0">
              <a:solidFill>
                <a:schemeClr val="bg1"/>
              </a:solidFill>
            </a:endParaRPr>
          </a:p>
        </p:txBody>
      </p:sp>
      <p:pic>
        <p:nvPicPr>
          <p:cNvPr id="4" name="Picture 3"/>
          <p:cNvPicPr>
            <a:picLocks noChangeAspect="1"/>
          </p:cNvPicPr>
          <p:nvPr/>
        </p:nvPicPr>
        <p:blipFill rotWithShape="1">
          <a:blip r:embed="rId3"/>
          <a:srcRect l="39395" t="30242" r="37424"/>
          <a:stretch/>
        </p:blipFill>
        <p:spPr>
          <a:xfrm>
            <a:off x="9146622" y="1344081"/>
            <a:ext cx="2602832" cy="4401228"/>
          </a:xfrm>
          <a:prstGeom prst="rect">
            <a:avLst/>
          </a:prstGeom>
          <a:ln>
            <a:solidFill>
              <a:schemeClr val="tx1"/>
            </a:solidFill>
          </a:ln>
        </p:spPr>
      </p:pic>
      <p:sp>
        <p:nvSpPr>
          <p:cNvPr id="10" name="Bent-Up Arrow 9"/>
          <p:cNvSpPr/>
          <p:nvPr/>
        </p:nvSpPr>
        <p:spPr>
          <a:xfrm rot="16200000" flipH="1">
            <a:off x="9151651" y="5299207"/>
            <a:ext cx="997694" cy="1807073"/>
          </a:xfrm>
          <a:prstGeom prst="bentUpArrow">
            <a:avLst>
              <a:gd name="adj1" fmla="val 25000"/>
              <a:gd name="adj2" fmla="val 22464"/>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thumb/b/b9/CRISP-DM_Process_Diagram.png/800px-CRISP-DM_Process_Dia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584" y="148474"/>
            <a:ext cx="6536774" cy="6553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270704"/>
            <a:ext cx="4212675" cy="430887"/>
          </a:xfrm>
          <a:prstGeom prst="rect">
            <a:avLst/>
          </a:prstGeom>
        </p:spPr>
        <p:txBody>
          <a:bodyPr wrap="square">
            <a:spAutoFit/>
          </a:bodyPr>
          <a:lstStyle/>
          <a:p>
            <a:pPr lvl="0" eaLnBrk="0" hangingPunct="0">
              <a:spcBef>
                <a:spcPct val="30000"/>
              </a:spcBef>
            </a:pPr>
            <a:r>
              <a:rPr lang="en-US" sz="1100" dirty="0">
                <a:solidFill>
                  <a:prstClr val="black"/>
                </a:solidFill>
                <a:latin typeface="Calibri"/>
                <a:cs typeface="+mn-cs"/>
              </a:rPr>
              <a:t>Source: Kenneth Jensen - Own work, CC BY-SA 3.0, https://commons.wikimedia.org/w/index.php?curid=24930610</a:t>
            </a:r>
          </a:p>
        </p:txBody>
      </p:sp>
    </p:spTree>
    <p:extLst>
      <p:ext uri="{BB962C8B-B14F-4D97-AF65-F5344CB8AC3E}">
        <p14:creationId xmlns:p14="http://schemas.microsoft.com/office/powerpoint/2010/main" val="3893981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83602" y="340618"/>
            <a:ext cx="10204306" cy="4524315"/>
          </a:xfrm>
          <a:prstGeom prst="rect">
            <a:avLst/>
          </a:prstGeom>
          <a:noFill/>
        </p:spPr>
        <p:txBody>
          <a:bodyPr wrap="square" rtlCol="0">
            <a:spAutoFit/>
          </a:bodyPr>
          <a:lstStyle/>
          <a:p>
            <a:r>
              <a:rPr lang="en-US" sz="3200" b="1" dirty="0" smtClean="0">
                <a:solidFill>
                  <a:srgbClr val="FFFF00"/>
                </a:solidFill>
              </a:rPr>
              <a:t>Validation:   </a:t>
            </a:r>
            <a:r>
              <a:rPr lang="en-US" sz="3200" dirty="0" smtClean="0">
                <a:solidFill>
                  <a:prstClr val="white"/>
                </a:solidFill>
              </a:rPr>
              <a:t>Have you done the </a:t>
            </a:r>
            <a:r>
              <a:rPr lang="en-US" sz="3200" dirty="0" smtClean="0">
                <a:solidFill>
                  <a:srgbClr val="FF0000"/>
                </a:solidFill>
              </a:rPr>
              <a:t>RIGHT analytic</a:t>
            </a:r>
            <a:r>
              <a:rPr lang="en-US" sz="3200" dirty="0" smtClean="0">
                <a:solidFill>
                  <a:prstClr val="white"/>
                </a:solidFill>
              </a:rPr>
              <a:t>?</a:t>
            </a:r>
          </a:p>
          <a:p>
            <a:pPr marL="914400" lvl="1" indent="-457200">
              <a:buFont typeface="Arial" panose="020B0604020202020204" pitchFamily="34" charset="0"/>
              <a:buChar char="•"/>
            </a:pPr>
            <a:r>
              <a:rPr lang="en-US" sz="3200" dirty="0" smtClean="0">
                <a:solidFill>
                  <a:prstClr val="white"/>
                </a:solidFill>
              </a:rPr>
              <a:t>Trace back to customer use case and contract</a:t>
            </a:r>
          </a:p>
          <a:p>
            <a:pPr marL="1371600" lvl="2" indent="-457200">
              <a:buFont typeface="Arial" panose="020B0604020202020204" pitchFamily="34" charset="0"/>
              <a:buChar char="•"/>
            </a:pPr>
            <a:r>
              <a:rPr lang="en-US" sz="3200" dirty="0" smtClean="0">
                <a:solidFill>
                  <a:prstClr val="white"/>
                </a:solidFill>
              </a:rPr>
              <a:t>E.g.: Causal relationships, flow charts, visuals, graphs</a:t>
            </a:r>
          </a:p>
          <a:p>
            <a:endParaRPr lang="en-US" sz="3200" b="1" dirty="0" smtClean="0">
              <a:solidFill>
                <a:srgbClr val="FFFF00"/>
              </a:solidFill>
            </a:endParaRPr>
          </a:p>
          <a:p>
            <a:r>
              <a:rPr lang="en-US" sz="3200" b="1" dirty="0" smtClean="0">
                <a:solidFill>
                  <a:srgbClr val="FFFF00"/>
                </a:solidFill>
              </a:rPr>
              <a:t>Verification: </a:t>
            </a:r>
            <a:r>
              <a:rPr lang="en-US" sz="3200" dirty="0" smtClean="0">
                <a:solidFill>
                  <a:prstClr val="white"/>
                </a:solidFill>
              </a:rPr>
              <a:t>Have you done the </a:t>
            </a:r>
            <a:r>
              <a:rPr lang="en-US" sz="3200" dirty="0" smtClean="0">
                <a:solidFill>
                  <a:srgbClr val="FF0000"/>
                </a:solidFill>
              </a:rPr>
              <a:t>analytic RIGHT</a:t>
            </a:r>
            <a:r>
              <a:rPr lang="en-US" sz="3200" dirty="0" smtClean="0">
                <a:solidFill>
                  <a:prstClr val="white"/>
                </a:solidFill>
              </a:rPr>
              <a:t>?</a:t>
            </a:r>
          </a:p>
          <a:p>
            <a:pPr marL="914400" lvl="1" indent="-457200">
              <a:buFont typeface="Arial" panose="020B0604020202020204" pitchFamily="34" charset="0"/>
              <a:buChar char="•"/>
            </a:pPr>
            <a:r>
              <a:rPr lang="en-US" sz="3200" dirty="0" smtClean="0">
                <a:solidFill>
                  <a:prstClr val="white"/>
                </a:solidFill>
              </a:rPr>
              <a:t>Verify the mathematics and model fit</a:t>
            </a:r>
          </a:p>
          <a:p>
            <a:pPr marL="1371600" lvl="2" indent="-457200">
              <a:buFont typeface="Arial" panose="020B0604020202020204" pitchFamily="34" charset="0"/>
              <a:buChar char="•"/>
            </a:pPr>
            <a:r>
              <a:rPr lang="en-US" sz="3200" dirty="0" smtClean="0">
                <a:solidFill>
                  <a:prstClr val="white"/>
                </a:solidFill>
              </a:rPr>
              <a:t>E.g., ROC, MTBF, R</a:t>
            </a:r>
            <a:r>
              <a:rPr lang="en-US" sz="3200" baseline="30000" dirty="0" smtClean="0">
                <a:solidFill>
                  <a:prstClr val="white"/>
                </a:solidFill>
              </a:rPr>
              <a:t>2</a:t>
            </a:r>
            <a:r>
              <a:rPr lang="en-US" sz="3200" dirty="0" smtClean="0">
                <a:solidFill>
                  <a:prstClr val="white"/>
                </a:solidFill>
              </a:rPr>
              <a:t>, confidence limits</a:t>
            </a:r>
          </a:p>
          <a:p>
            <a:r>
              <a:rPr lang="en-US" sz="3200" dirty="0">
                <a:solidFill>
                  <a:prstClr val="white"/>
                </a:solidFill>
              </a:rPr>
              <a:t>	</a:t>
            </a:r>
          </a:p>
        </p:txBody>
      </p:sp>
      <p:sp>
        <p:nvSpPr>
          <p:cNvPr id="10" name="Up-Down Arrow 9"/>
          <p:cNvSpPr/>
          <p:nvPr/>
        </p:nvSpPr>
        <p:spPr>
          <a:xfrm>
            <a:off x="498862" y="668216"/>
            <a:ext cx="984740" cy="3353232"/>
          </a:xfrm>
          <a:prstGeom prst="upDownArrow">
            <a:avLst/>
          </a:prstGeom>
          <a:solidFill>
            <a:schemeClr val="bg2"/>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pic>
        <p:nvPicPr>
          <p:cNvPr id="1026" name="Picture 2" descr="Image result for leg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46"/>
          <a:stretch/>
        </p:blipFill>
        <p:spPr bwMode="auto">
          <a:xfrm>
            <a:off x="2004647" y="4488799"/>
            <a:ext cx="2743200" cy="2215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cu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112" y="4488799"/>
            <a:ext cx="2517286" cy="2252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6/6b/Roccurv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2279" y="4451774"/>
            <a:ext cx="2396736" cy="23248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9787343" y="4537155"/>
            <a:ext cx="4380080" cy="261610"/>
          </a:xfrm>
          <a:prstGeom prst="rect">
            <a:avLst/>
          </a:prstGeom>
        </p:spPr>
        <p:txBody>
          <a:bodyPr wrap="square">
            <a:spAutoFit/>
          </a:bodyPr>
          <a:lstStyle/>
          <a:p>
            <a:r>
              <a:rPr lang="en-US" sz="1100" dirty="0" smtClean="0"/>
              <a:t>ROC: https</a:t>
            </a:r>
            <a:r>
              <a:rPr lang="en-US" sz="1100" dirty="0"/>
              <a:t>://commons.wikimedia.org/wiki/File%3ARoccurves.png</a:t>
            </a:r>
          </a:p>
        </p:txBody>
      </p:sp>
    </p:spTree>
    <p:extLst>
      <p:ext uri="{BB962C8B-B14F-4D97-AF65-F5344CB8AC3E}">
        <p14:creationId xmlns:p14="http://schemas.microsoft.com/office/powerpoint/2010/main" val="2628843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16562" y="594689"/>
            <a:ext cx="11829253" cy="1535723"/>
            <a:chOff x="116562" y="594689"/>
            <a:chExt cx="11829253" cy="1535723"/>
          </a:xfrm>
        </p:grpSpPr>
        <p:sp>
          <p:nvSpPr>
            <p:cNvPr id="32" name="Rectangle 31"/>
            <p:cNvSpPr/>
            <p:nvPr/>
          </p:nvSpPr>
          <p:spPr>
            <a:xfrm>
              <a:off x="116562" y="594689"/>
              <a:ext cx="11829253" cy="15357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Pentagon 28"/>
            <p:cNvSpPr/>
            <p:nvPr/>
          </p:nvSpPr>
          <p:spPr>
            <a:xfrm>
              <a:off x="6299725" y="894264"/>
              <a:ext cx="3118339" cy="994538"/>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3157254" y="917858"/>
              <a:ext cx="3009771" cy="97094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98624" y="894264"/>
              <a:ext cx="2825930" cy="994538"/>
            </a:xfrm>
            <a:prstGeom prst="homePlate">
              <a:avLst/>
            </a:prstGeom>
            <a:solidFill>
              <a:srgbClr val="F61A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rPr>
                <a:t>Analytic V&amp;V</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p:nvSpPr>
          <p:spPr>
            <a:xfrm>
              <a:off x="3606529" y="811584"/>
              <a:ext cx="3415604" cy="1077218"/>
            </a:xfrm>
            <a:prstGeom prst="rect">
              <a:avLst/>
            </a:prstGeom>
            <a:noFill/>
          </p:spPr>
          <p:txBody>
            <a:bodyPr wrap="square" rtlCol="0">
              <a:spAutoFit/>
            </a:bodyPr>
            <a:lstStyle/>
            <a:p>
              <a:r>
                <a:rPr lang="en-US" sz="3200" dirty="0" smtClean="0">
                  <a:ln w="0"/>
                  <a:effectLst>
                    <a:outerShdw blurRad="38100" dist="19050" dir="2700000" algn="tl" rotWithShape="0">
                      <a:schemeClr val="dk1">
                        <a:alpha val="40000"/>
                      </a:schemeClr>
                    </a:outerShdw>
                  </a:effectLst>
                </a:rPr>
                <a:t>Software Validation</a:t>
              </a:r>
              <a:endParaRPr lang="en-US" sz="3200" dirty="0">
                <a:ln w="0"/>
                <a:effectLst>
                  <a:outerShdw blurRad="38100" dist="19050" dir="2700000" algn="tl" rotWithShape="0">
                    <a:schemeClr val="dk1">
                      <a:alpha val="40000"/>
                    </a:schemeClr>
                  </a:outerShdw>
                </a:effectLst>
              </a:endParaRPr>
            </a:p>
          </p:txBody>
        </p:sp>
        <p:sp>
          <p:nvSpPr>
            <p:cNvPr id="15" name="TextBox 14"/>
            <p:cNvSpPr txBox="1"/>
            <p:nvPr/>
          </p:nvSpPr>
          <p:spPr>
            <a:xfrm>
              <a:off x="6693831" y="823942"/>
              <a:ext cx="2156199" cy="1077218"/>
            </a:xfrm>
            <a:prstGeom prst="rect">
              <a:avLst/>
            </a:prstGeom>
            <a:noFill/>
          </p:spPr>
          <p:txBody>
            <a:bodyPr wrap="square" rtlCol="0">
              <a:spAutoFit/>
            </a:bodyPr>
            <a:lstStyle/>
            <a:p>
              <a:r>
                <a:rPr lang="en-US" sz="3200" dirty="0" smtClean="0">
                  <a:ln w="0"/>
                  <a:effectLst>
                    <a:outerShdw blurRad="38100" dist="19050" dir="2700000" algn="tl" rotWithShape="0">
                      <a:schemeClr val="dk1">
                        <a:alpha val="40000"/>
                      </a:schemeClr>
                    </a:outerShdw>
                  </a:effectLst>
                </a:rPr>
                <a:t>System Validation</a:t>
              </a:r>
              <a:endParaRPr lang="en-US" sz="3200" dirty="0">
                <a:ln w="0"/>
                <a:effectLst>
                  <a:outerShdw blurRad="38100" dist="19050" dir="2700000" algn="tl" rotWithShape="0">
                    <a:schemeClr val="dk1">
                      <a:alpha val="40000"/>
                    </a:schemeClr>
                  </a:outerShdw>
                </a:effectLst>
              </a:endParaRPr>
            </a:p>
          </p:txBody>
        </p:sp>
        <p:sp>
          <p:nvSpPr>
            <p:cNvPr id="24" name="TextBox 23"/>
            <p:cNvSpPr txBox="1"/>
            <p:nvPr/>
          </p:nvSpPr>
          <p:spPr>
            <a:xfrm>
              <a:off x="10043635" y="1088583"/>
              <a:ext cx="1589987" cy="523220"/>
            </a:xfrm>
            <a:prstGeom prst="rect">
              <a:avLst/>
            </a:prstGeom>
            <a:noFill/>
          </p:spPr>
          <p:txBody>
            <a:bodyPr wrap="none" rtlCol="0">
              <a:spAutoFit/>
            </a:bodyPr>
            <a:lstStyle/>
            <a:p>
              <a:r>
                <a:rPr lang="en-US" sz="2800" dirty="0" smtClean="0"/>
                <a:t>Waterfall</a:t>
              </a:r>
              <a:endParaRPr lang="en-US" sz="2800" dirty="0"/>
            </a:p>
          </p:txBody>
        </p:sp>
      </p:grpSp>
      <p:grpSp>
        <p:nvGrpSpPr>
          <p:cNvPr id="36" name="Group 35"/>
          <p:cNvGrpSpPr/>
          <p:nvPr/>
        </p:nvGrpSpPr>
        <p:grpSpPr>
          <a:xfrm>
            <a:off x="79051" y="2297277"/>
            <a:ext cx="11930906" cy="1627773"/>
            <a:chOff x="79051" y="2297277"/>
            <a:chExt cx="11930906" cy="1627773"/>
          </a:xfrm>
        </p:grpSpPr>
        <p:pic>
          <p:nvPicPr>
            <p:cNvPr id="33" name="Picture 32"/>
            <p:cNvPicPr>
              <a:picLocks noChangeAspect="1"/>
            </p:cNvPicPr>
            <p:nvPr/>
          </p:nvPicPr>
          <p:blipFill>
            <a:blip r:embed="rId2"/>
            <a:stretch>
              <a:fillRect/>
            </a:stretch>
          </p:blipFill>
          <p:spPr>
            <a:xfrm>
              <a:off x="79051" y="2297277"/>
              <a:ext cx="11930906" cy="1627773"/>
            </a:xfrm>
            <a:prstGeom prst="rect">
              <a:avLst/>
            </a:prstGeom>
          </p:spPr>
        </p:pic>
        <p:grpSp>
          <p:nvGrpSpPr>
            <p:cNvPr id="30" name="Group 29"/>
            <p:cNvGrpSpPr/>
            <p:nvPr/>
          </p:nvGrpSpPr>
          <p:grpSpPr>
            <a:xfrm>
              <a:off x="198624" y="2632914"/>
              <a:ext cx="11622807" cy="952099"/>
              <a:chOff x="198624" y="2632914"/>
              <a:chExt cx="11622807" cy="952099"/>
            </a:xfrm>
          </p:grpSpPr>
          <p:sp>
            <p:nvSpPr>
              <p:cNvPr id="3" name="Pentagon 2"/>
              <p:cNvSpPr/>
              <p:nvPr/>
            </p:nvSpPr>
            <p:spPr>
              <a:xfrm>
                <a:off x="198624" y="2632914"/>
                <a:ext cx="9219440" cy="952099"/>
              </a:xfrm>
              <a:prstGeom prst="homePlate">
                <a:avLst/>
              </a:prstGeom>
              <a:gradFill flip="none" rotWithShape="1">
                <a:gsLst>
                  <a:gs pos="53200">
                    <a:srgbClr val="DEC727"/>
                  </a:gs>
                  <a:gs pos="44800">
                    <a:srgbClr val="BD8E4E"/>
                  </a:gs>
                  <a:gs pos="28000">
                    <a:srgbClr val="7B1D9C"/>
                  </a:gs>
                  <a:gs pos="0">
                    <a:srgbClr val="F61AD7"/>
                  </a:gs>
                  <a:gs pos="61600">
                    <a:srgbClr val="FFFF00"/>
                  </a:gs>
                  <a:gs pos="100000">
                    <a:srgbClr val="00B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1069" y="2792251"/>
                <a:ext cx="7741222" cy="584775"/>
              </a:xfrm>
              <a:prstGeom prst="rect">
                <a:avLst/>
              </a:prstGeom>
              <a:noFill/>
            </p:spPr>
            <p:txBody>
              <a:bodyPr wrap="none" rtlCol="0">
                <a:spAutoFit/>
              </a:bodyPr>
              <a:lstStyle/>
              <a:p>
                <a:r>
                  <a:rPr lang="en-US" sz="3200" dirty="0" smtClean="0">
                    <a:ln w="0"/>
                    <a:effectLst>
                      <a:outerShdw blurRad="38100" dist="19050" dir="2700000" algn="tl" rotWithShape="0">
                        <a:schemeClr val="dk1">
                          <a:alpha val="40000"/>
                        </a:schemeClr>
                      </a:outerShdw>
                    </a:effectLst>
                  </a:rPr>
                  <a:t>Analytic, Software, and System Validation</a:t>
                </a:r>
                <a:endParaRPr lang="en-US" sz="3200" dirty="0">
                  <a:ln w="0"/>
                  <a:effectLst>
                    <a:outerShdw blurRad="38100" dist="19050" dir="2700000" algn="tl" rotWithShape="0">
                      <a:schemeClr val="dk1">
                        <a:alpha val="40000"/>
                      </a:schemeClr>
                    </a:outerShdw>
                  </a:effectLst>
                </a:endParaRPr>
              </a:p>
            </p:txBody>
          </p:sp>
          <p:sp>
            <p:nvSpPr>
              <p:cNvPr id="25" name="TextBox 24"/>
              <p:cNvSpPr txBox="1"/>
              <p:nvPr/>
            </p:nvSpPr>
            <p:spPr>
              <a:xfrm>
                <a:off x="9855828" y="2778114"/>
                <a:ext cx="1965603" cy="523220"/>
              </a:xfrm>
              <a:prstGeom prst="rect">
                <a:avLst/>
              </a:prstGeom>
              <a:noFill/>
            </p:spPr>
            <p:txBody>
              <a:bodyPr wrap="none" rtlCol="0">
                <a:spAutoFit/>
              </a:bodyPr>
              <a:lstStyle/>
              <a:p>
                <a:r>
                  <a:rPr lang="en-US" sz="2800" dirty="0" smtClean="0"/>
                  <a:t>Concurrent</a:t>
                </a:r>
                <a:endParaRPr lang="en-US" sz="2800" dirty="0"/>
              </a:p>
            </p:txBody>
          </p:sp>
        </p:grpSp>
      </p:grpSp>
      <p:grpSp>
        <p:nvGrpSpPr>
          <p:cNvPr id="37" name="Group 36"/>
          <p:cNvGrpSpPr/>
          <p:nvPr/>
        </p:nvGrpSpPr>
        <p:grpSpPr>
          <a:xfrm>
            <a:off x="79051" y="4112987"/>
            <a:ext cx="11930906" cy="2170582"/>
            <a:chOff x="79051" y="4112987"/>
            <a:chExt cx="11930906" cy="2170582"/>
          </a:xfrm>
        </p:grpSpPr>
        <p:pic>
          <p:nvPicPr>
            <p:cNvPr id="34" name="Picture 33"/>
            <p:cNvPicPr>
              <a:picLocks noChangeAspect="1"/>
            </p:cNvPicPr>
            <p:nvPr/>
          </p:nvPicPr>
          <p:blipFill>
            <a:blip r:embed="rId2"/>
            <a:stretch>
              <a:fillRect/>
            </a:stretch>
          </p:blipFill>
          <p:spPr>
            <a:xfrm>
              <a:off x="79051" y="4112987"/>
              <a:ext cx="11930906" cy="2170582"/>
            </a:xfrm>
            <a:prstGeom prst="rect">
              <a:avLst/>
            </a:prstGeom>
          </p:spPr>
        </p:pic>
        <p:grpSp>
          <p:nvGrpSpPr>
            <p:cNvPr id="31" name="Group 30"/>
            <p:cNvGrpSpPr/>
            <p:nvPr/>
          </p:nvGrpSpPr>
          <p:grpSpPr>
            <a:xfrm>
              <a:off x="199392" y="4325936"/>
              <a:ext cx="11179039" cy="1747888"/>
              <a:chOff x="199392" y="4325936"/>
              <a:chExt cx="11179039" cy="1747888"/>
            </a:xfrm>
          </p:grpSpPr>
          <p:pic>
            <p:nvPicPr>
              <p:cNvPr id="10" name="Picture 9"/>
              <p:cNvPicPr>
                <a:picLocks noChangeAspect="1"/>
              </p:cNvPicPr>
              <p:nvPr/>
            </p:nvPicPr>
            <p:blipFill>
              <a:blip r:embed="rId3"/>
              <a:stretch>
                <a:fillRect/>
              </a:stretch>
            </p:blipFill>
            <p:spPr>
              <a:xfrm>
                <a:off x="4017067" y="5269082"/>
                <a:ext cx="1371719" cy="804742"/>
              </a:xfrm>
              <a:prstGeom prst="rect">
                <a:avLst/>
              </a:prstGeom>
            </p:spPr>
          </p:pic>
          <p:sp>
            <p:nvSpPr>
              <p:cNvPr id="9" name="Pentagon 8"/>
              <p:cNvSpPr/>
              <p:nvPr/>
            </p:nvSpPr>
            <p:spPr>
              <a:xfrm>
                <a:off x="1468728" y="5266911"/>
                <a:ext cx="1348154" cy="77909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stretch>
                <a:fillRect/>
              </a:stretch>
            </p:blipFill>
            <p:spPr>
              <a:xfrm>
                <a:off x="2765622" y="4325936"/>
                <a:ext cx="1390008" cy="932769"/>
              </a:xfrm>
              <a:prstGeom prst="rect">
                <a:avLst/>
              </a:prstGeom>
            </p:spPr>
          </p:pic>
          <p:sp>
            <p:nvSpPr>
              <p:cNvPr id="21" name="Pentagon 20"/>
              <p:cNvSpPr/>
              <p:nvPr/>
            </p:nvSpPr>
            <p:spPr>
              <a:xfrm>
                <a:off x="230483" y="4361470"/>
                <a:ext cx="1364311" cy="906494"/>
              </a:xfrm>
              <a:prstGeom prst="homePlate">
                <a:avLst/>
              </a:prstGeom>
              <a:solidFill>
                <a:srgbClr val="F61A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5643234" y="4686058"/>
                <a:ext cx="3774830" cy="87132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9392" y="4475391"/>
                <a:ext cx="1043354" cy="646331"/>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Analytic V&amp;V</a:t>
                </a:r>
                <a:endParaRPr lang="en-US" dirty="0">
                  <a:ln w="0"/>
                  <a:effectLst>
                    <a:outerShdw blurRad="38100" dist="19050" dir="2700000" algn="tl" rotWithShape="0">
                      <a:schemeClr val="dk1">
                        <a:alpha val="40000"/>
                      </a:schemeClr>
                    </a:outerShdw>
                  </a:effectLst>
                </a:endParaRPr>
              </a:p>
            </p:txBody>
          </p:sp>
          <p:sp>
            <p:nvSpPr>
              <p:cNvPr id="18" name="TextBox 17"/>
              <p:cNvSpPr txBox="1"/>
              <p:nvPr/>
            </p:nvSpPr>
            <p:spPr>
              <a:xfrm>
                <a:off x="3931177" y="5321986"/>
                <a:ext cx="1286196" cy="646331"/>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SW Validation</a:t>
                </a:r>
                <a:endParaRPr lang="en-US" dirty="0">
                  <a:ln w="0"/>
                  <a:effectLst>
                    <a:outerShdw blurRad="38100" dist="19050" dir="2700000" algn="tl" rotWithShape="0">
                      <a:schemeClr val="dk1">
                        <a:alpha val="40000"/>
                      </a:schemeClr>
                    </a:outerShdw>
                  </a:effectLst>
                </a:endParaRPr>
              </a:p>
            </p:txBody>
          </p:sp>
          <p:sp>
            <p:nvSpPr>
              <p:cNvPr id="19" name="TextBox 18"/>
              <p:cNvSpPr txBox="1"/>
              <p:nvPr/>
            </p:nvSpPr>
            <p:spPr>
              <a:xfrm>
                <a:off x="2796500" y="4475391"/>
                <a:ext cx="1043354" cy="646331"/>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Analytic V&amp;V</a:t>
                </a:r>
                <a:endParaRPr lang="en-US" dirty="0">
                  <a:ln w="0"/>
                  <a:effectLst>
                    <a:outerShdw blurRad="38100" dist="19050" dir="2700000" algn="tl" rotWithShape="0">
                      <a:schemeClr val="dk1">
                        <a:alpha val="40000"/>
                      </a:schemeClr>
                    </a:outerShdw>
                  </a:effectLst>
                </a:endParaRPr>
              </a:p>
            </p:txBody>
          </p:sp>
          <p:sp>
            <p:nvSpPr>
              <p:cNvPr id="20" name="TextBox 19"/>
              <p:cNvSpPr txBox="1"/>
              <p:nvPr/>
            </p:nvSpPr>
            <p:spPr>
              <a:xfrm>
                <a:off x="1398728" y="5348287"/>
                <a:ext cx="1286196" cy="646331"/>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SW Validation</a:t>
                </a:r>
                <a:endParaRPr lang="en-US" dirty="0">
                  <a:ln w="0"/>
                  <a:effectLst>
                    <a:outerShdw blurRad="38100" dist="19050" dir="2700000" algn="tl" rotWithShape="0">
                      <a:schemeClr val="dk1">
                        <a:alpha val="40000"/>
                      </a:schemeClr>
                    </a:outerShdw>
                  </a:effectLst>
                </a:endParaRPr>
              </a:p>
            </p:txBody>
          </p:sp>
          <p:sp>
            <p:nvSpPr>
              <p:cNvPr id="22" name="TextBox 21"/>
              <p:cNvSpPr txBox="1"/>
              <p:nvPr/>
            </p:nvSpPr>
            <p:spPr>
              <a:xfrm>
                <a:off x="5814647" y="4860111"/>
                <a:ext cx="3035383" cy="523220"/>
              </a:xfrm>
              <a:prstGeom prst="rect">
                <a:avLst/>
              </a:prstGeom>
              <a:noFill/>
            </p:spPr>
            <p:txBody>
              <a:bodyPr wrap="none" rtlCol="0">
                <a:spAutoFit/>
              </a:bodyPr>
              <a:lstStyle/>
              <a:p>
                <a:r>
                  <a:rPr lang="en-US" sz="2800" dirty="0" smtClean="0">
                    <a:ln w="0"/>
                    <a:effectLst>
                      <a:outerShdw blurRad="38100" dist="19050" dir="2700000" algn="tl" rotWithShape="0">
                        <a:schemeClr val="dk1">
                          <a:alpha val="40000"/>
                        </a:schemeClr>
                      </a:outerShdw>
                    </a:effectLst>
                  </a:rPr>
                  <a:t>System Validation</a:t>
                </a:r>
                <a:endParaRPr lang="en-US" sz="2800" dirty="0">
                  <a:ln w="0"/>
                  <a:effectLst>
                    <a:outerShdw blurRad="38100" dist="19050" dir="2700000" algn="tl" rotWithShape="0">
                      <a:schemeClr val="dk1">
                        <a:alpha val="40000"/>
                      </a:schemeClr>
                    </a:outerShdw>
                  </a:effectLst>
                </a:endParaRPr>
              </a:p>
            </p:txBody>
          </p:sp>
          <p:sp>
            <p:nvSpPr>
              <p:cNvPr id="26" name="TextBox 25"/>
              <p:cNvSpPr txBox="1"/>
              <p:nvPr/>
            </p:nvSpPr>
            <p:spPr>
              <a:xfrm>
                <a:off x="10393866" y="4864712"/>
                <a:ext cx="984565" cy="523220"/>
              </a:xfrm>
              <a:prstGeom prst="rect">
                <a:avLst/>
              </a:prstGeom>
              <a:noFill/>
            </p:spPr>
            <p:txBody>
              <a:bodyPr wrap="none" rtlCol="0">
                <a:spAutoFit/>
              </a:bodyPr>
              <a:lstStyle/>
              <a:p>
                <a:r>
                  <a:rPr lang="en-US" sz="2800" dirty="0" smtClean="0"/>
                  <a:t>Agile</a:t>
                </a:r>
                <a:endParaRPr lang="en-US" sz="2800" dirty="0"/>
              </a:p>
            </p:txBody>
          </p:sp>
        </p:grpSp>
      </p:grpSp>
    </p:spTree>
    <p:extLst>
      <p:ext uri="{BB962C8B-B14F-4D97-AF65-F5344CB8AC3E}">
        <p14:creationId xmlns:p14="http://schemas.microsoft.com/office/powerpoint/2010/main" val="352057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1+#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Report &amp; Peer Review</a:t>
            </a:r>
            <a:endParaRPr lang="en-US" dirty="0"/>
          </a:p>
        </p:txBody>
      </p:sp>
      <p:sp>
        <p:nvSpPr>
          <p:cNvPr id="3" name="Content Placeholder 2"/>
          <p:cNvSpPr>
            <a:spLocks noGrp="1"/>
          </p:cNvSpPr>
          <p:nvPr>
            <p:ph idx="1"/>
          </p:nvPr>
        </p:nvSpPr>
        <p:spPr/>
        <p:txBody>
          <a:bodyPr/>
          <a:lstStyle/>
          <a:p>
            <a:r>
              <a:rPr lang="en-US" dirty="0" smtClean="0"/>
              <a:t>To document background, methods, results, conclusions</a:t>
            </a:r>
          </a:p>
          <a:p>
            <a:r>
              <a:rPr lang="en-US" dirty="0" smtClean="0"/>
              <a:t>To mitigate unintended human resource issues</a:t>
            </a:r>
          </a:p>
          <a:p>
            <a:r>
              <a:rPr lang="en-US" dirty="0" smtClean="0"/>
              <a:t>Include the how, why, where, when, what, and who &gt; repeatability</a:t>
            </a:r>
          </a:p>
          <a:p>
            <a:pPr lvl="1"/>
            <a:r>
              <a:rPr lang="en-US" dirty="0" smtClean="0"/>
              <a:t>Preprocessing/cleaning </a:t>
            </a:r>
          </a:p>
          <a:p>
            <a:pPr lvl="1"/>
            <a:r>
              <a:rPr lang="en-US" dirty="0" smtClean="0"/>
              <a:t>Transformations, normalizations</a:t>
            </a:r>
          </a:p>
          <a:p>
            <a:pPr lvl="1"/>
            <a:r>
              <a:rPr lang="en-US" dirty="0" smtClean="0"/>
              <a:t>Summary statistics, models examined, verification  &amp; validation results</a:t>
            </a:r>
          </a:p>
          <a:p>
            <a:pPr lvl="1"/>
            <a:r>
              <a:rPr lang="en-US" dirty="0" smtClean="0"/>
              <a:t>Data set:  dates, source, vaulting</a:t>
            </a:r>
          </a:p>
          <a:p>
            <a:pPr lvl="1"/>
            <a:r>
              <a:rPr lang="en-US" dirty="0" smtClean="0"/>
              <a:t>Disposition and mitigation of all risks especially sources of error</a:t>
            </a:r>
          </a:p>
          <a:p>
            <a:pPr lvl="1"/>
            <a:r>
              <a:rPr lang="en-US" dirty="0" smtClean="0"/>
              <a:t>Revisions: software, hardware, sensor source</a:t>
            </a:r>
          </a:p>
          <a:p>
            <a:pPr lvl="1"/>
            <a:r>
              <a:rPr lang="en-US" dirty="0" smtClean="0"/>
              <a:t>Implementation:  constraints, assumptions, data flow</a:t>
            </a:r>
          </a:p>
          <a:p>
            <a:pPr lvl="1"/>
            <a:endParaRPr lang="en-US" dirty="0" smtClean="0"/>
          </a:p>
          <a:p>
            <a:endParaRPr lang="en-US" dirty="0"/>
          </a:p>
        </p:txBody>
      </p:sp>
      <p:pic>
        <p:nvPicPr>
          <p:cNvPr id="4" name="Picture 8" descr="C:\Users\crfralic\AppData\Local\Microsoft\Windows\Temporary Internet Files\Content.IE5\QHR1GJIJ\man-working-on-compu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21" y="215900"/>
            <a:ext cx="2058988" cy="1260475"/>
          </a:xfrm>
          <a:prstGeom prst="rect">
            <a:avLst/>
          </a:prstGeom>
          <a:noFill/>
          <a:ln w="9525">
            <a:solidFill>
              <a:srgbClr val="06192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descr="statistics variance formu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55657" y="5437437"/>
            <a:ext cx="2277727" cy="13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2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shortage of data scientist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615" y="741364"/>
            <a:ext cx="7853176" cy="543083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6195" name="Title 1"/>
          <p:cNvSpPr>
            <a:spLocks noGrp="1"/>
          </p:cNvSpPr>
          <p:nvPr>
            <p:ph type="title"/>
          </p:nvPr>
        </p:nvSpPr>
        <p:spPr>
          <a:xfrm>
            <a:off x="644601" y="787459"/>
            <a:ext cx="8229600" cy="889000"/>
          </a:xfrm>
        </p:spPr>
        <p:txBody>
          <a:bodyPr/>
          <a:lstStyle/>
          <a:p>
            <a:r>
              <a:rPr lang="en-US" altLang="en-US" sz="2800" dirty="0" smtClean="0">
                <a:latin typeface="Verdana" panose="020B0604030504040204" pitchFamily="34" charset="0"/>
                <a:cs typeface="Verdana" panose="020B0604030504040204" pitchFamily="34" charset="0"/>
              </a:rPr>
              <a:t>Agenda</a:t>
            </a:r>
          </a:p>
        </p:txBody>
      </p:sp>
      <p:sp>
        <p:nvSpPr>
          <p:cNvPr id="128003" name="Content Placeholder 2"/>
          <p:cNvSpPr>
            <a:spLocks noGrp="1"/>
          </p:cNvSpPr>
          <p:nvPr>
            <p:ph idx="1"/>
          </p:nvPr>
        </p:nvSpPr>
        <p:spPr>
          <a:xfrm>
            <a:off x="644601" y="1722554"/>
            <a:ext cx="7950245" cy="4449646"/>
          </a:xfrm>
        </p:spPr>
        <p:txBody>
          <a:bodyPr/>
          <a:lstStyle/>
          <a:p>
            <a:pPr>
              <a:buFontTx/>
              <a:buChar char="•"/>
              <a:defRPr/>
            </a:pPr>
            <a:r>
              <a:rPr lang="en-US" sz="2400" b="1" dirty="0" smtClean="0">
                <a:latin typeface="Verdana" pitchFamily="34" charset="0"/>
                <a:cs typeface="Verdana" pitchFamily="34" charset="0"/>
              </a:rPr>
              <a:t>Why Now </a:t>
            </a:r>
          </a:p>
          <a:p>
            <a:pPr>
              <a:buFontTx/>
              <a:buChar char="•"/>
              <a:defRPr/>
            </a:pPr>
            <a:r>
              <a:rPr lang="en-US" sz="2400" b="1" dirty="0" smtClean="0">
                <a:latin typeface="Verdana" pitchFamily="34" charset="0"/>
                <a:cs typeface="Verdana" pitchFamily="34" charset="0"/>
              </a:rPr>
              <a:t>Why We Should Care</a:t>
            </a:r>
          </a:p>
          <a:p>
            <a:pPr>
              <a:buFontTx/>
              <a:buChar char="•"/>
              <a:defRPr/>
            </a:pPr>
            <a:r>
              <a:rPr lang="en-US" sz="2400" b="1" dirty="0" smtClean="0">
                <a:latin typeface="Verdana" pitchFamily="34" charset="0"/>
                <a:cs typeface="Verdana" pitchFamily="34" charset="0"/>
              </a:rPr>
              <a:t>Analytic Product Life Cycles</a:t>
            </a:r>
          </a:p>
          <a:p>
            <a:pPr>
              <a:buFontTx/>
              <a:buChar char="•"/>
              <a:defRPr/>
            </a:pPr>
            <a:r>
              <a:rPr lang="en-US" sz="2400" b="1" dirty="0" smtClean="0">
                <a:latin typeface="Verdana" pitchFamily="34" charset="0"/>
                <a:cs typeface="Verdana" pitchFamily="34" charset="0"/>
              </a:rPr>
              <a:t>Select Recommended Content</a:t>
            </a:r>
          </a:p>
          <a:p>
            <a:pPr>
              <a:buFontTx/>
              <a:buChar char="•"/>
              <a:defRPr/>
            </a:pPr>
            <a:r>
              <a:rPr lang="en-US" sz="2400" b="1" dirty="0" smtClean="0">
                <a:latin typeface="Verdana" pitchFamily="34" charset="0"/>
                <a:cs typeface="Verdana" pitchFamily="34" charset="0"/>
              </a:rPr>
              <a:t>Summary </a:t>
            </a:r>
          </a:p>
          <a:p>
            <a:pPr marL="0" indent="0">
              <a:defRPr/>
            </a:pPr>
            <a:endParaRPr lang="en-US" sz="2800" dirty="0" smtClean="0">
              <a:latin typeface="Verdana" pitchFamily="34" charset="0"/>
              <a:cs typeface="Verdana" pitchFamily="34" charset="0"/>
            </a:endParaRPr>
          </a:p>
          <a:p>
            <a:pPr marL="0" indent="0">
              <a:defRPr/>
            </a:pPr>
            <a:endParaRPr lang="en-US" sz="2800" dirty="0" smtClean="0">
              <a:latin typeface="Verdana" pitchFamily="34" charset="0"/>
              <a:cs typeface="Verdana" pitchFamily="34" charset="0"/>
            </a:endParaRPr>
          </a:p>
          <a:p>
            <a:pPr marL="0" indent="0">
              <a:defRPr/>
            </a:pPr>
            <a:endParaRPr lang="en-US" sz="2800" dirty="0" smtClean="0">
              <a:latin typeface="Verdana" pitchFamily="34" charset="0"/>
              <a:cs typeface="Verdana" pitchFamily="34" charset="0"/>
            </a:endParaRPr>
          </a:p>
          <a:p>
            <a:pPr marL="0" indent="0">
              <a:defRPr/>
            </a:pPr>
            <a:endParaRPr lang="en-US" sz="2800" dirty="0" smtClean="0">
              <a:latin typeface="Verdana" pitchFamily="34" charset="0"/>
              <a:cs typeface="Verdana" pitchFamily="34" charset="0"/>
            </a:endParaRPr>
          </a:p>
          <a:p>
            <a:pPr>
              <a:defRPr/>
            </a:pPr>
            <a:endParaRPr lang="en-US" sz="2800" dirty="0" smtClean="0">
              <a:latin typeface="Verdana" pitchFamily="34" charset="0"/>
              <a:cs typeface="Verdana" pitchFamily="34" charset="0"/>
            </a:endParaRPr>
          </a:p>
          <a:p>
            <a:pPr>
              <a:defRPr/>
            </a:pPr>
            <a:endParaRPr lang="en-US" sz="2800" dirty="0" smtClean="0">
              <a:latin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use in disa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4" y="1362137"/>
            <a:ext cx="8385320" cy="5002089"/>
          </a:xfrm>
          <a:prstGeom prst="rect">
            <a:avLst/>
          </a:prstGeom>
          <a:noFill/>
          <a:effectLst>
            <a:softEdge rad="9017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Post-Production Release Analytic Review</a:t>
            </a:r>
            <a:endParaRPr lang="en-US" dirty="0"/>
          </a:p>
        </p:txBody>
      </p:sp>
      <p:sp>
        <p:nvSpPr>
          <p:cNvPr id="3" name="Content Placeholder 2"/>
          <p:cNvSpPr>
            <a:spLocks noGrp="1"/>
          </p:cNvSpPr>
          <p:nvPr>
            <p:ph idx="1"/>
          </p:nvPr>
        </p:nvSpPr>
        <p:spPr>
          <a:xfrm>
            <a:off x="410307" y="1362137"/>
            <a:ext cx="10972800" cy="4525963"/>
          </a:xfrm>
        </p:spPr>
        <p:txBody>
          <a:bodyPr/>
          <a:lstStyle/>
          <a:p>
            <a:r>
              <a:rPr lang="en-US" dirty="0" smtClean="0"/>
              <a:t>Review Analytic Report, current data status &amp; management*, ask if it’s still the same</a:t>
            </a:r>
          </a:p>
          <a:p>
            <a:r>
              <a:rPr lang="en-US" dirty="0" smtClean="0"/>
              <a:t>Why?</a:t>
            </a:r>
          </a:p>
          <a:p>
            <a:pPr lvl="1"/>
            <a:r>
              <a:rPr lang="en-US" dirty="0" smtClean="0"/>
              <a:t>Features and design space change</a:t>
            </a:r>
          </a:p>
          <a:p>
            <a:pPr lvl="1"/>
            <a:r>
              <a:rPr lang="en-US" dirty="0" smtClean="0"/>
              <a:t>Data decays</a:t>
            </a:r>
          </a:p>
          <a:p>
            <a:pPr lvl="1"/>
            <a:r>
              <a:rPr lang="en-US" dirty="0" smtClean="0"/>
              <a:t>Processes move</a:t>
            </a:r>
          </a:p>
          <a:p>
            <a:pPr lvl="1"/>
            <a:r>
              <a:rPr lang="en-US" dirty="0" smtClean="0"/>
              <a:t>Data flow changes</a:t>
            </a:r>
          </a:p>
          <a:p>
            <a:pPr lvl="1"/>
            <a:r>
              <a:rPr lang="en-US" dirty="0" smtClean="0"/>
              <a:t>Minimize liability</a:t>
            </a:r>
          </a:p>
          <a:p>
            <a:pPr lvl="1"/>
            <a:r>
              <a:rPr lang="en-US" dirty="0" smtClean="0"/>
              <a:t>Protect IP</a:t>
            </a:r>
          </a:p>
          <a:p>
            <a:pPr lvl="1"/>
            <a:r>
              <a:rPr lang="en-US" dirty="0" smtClean="0"/>
              <a:t>Mergers/Acquisitions</a:t>
            </a:r>
          </a:p>
          <a:p>
            <a:pPr marL="0" indent="0">
              <a:buNone/>
            </a:pPr>
            <a:endParaRPr lang="en-US" dirty="0" smtClean="0"/>
          </a:p>
          <a:p>
            <a:pPr marL="0" indent="0">
              <a:buNone/>
            </a:pPr>
            <a:r>
              <a:rPr lang="en-US" sz="1800" dirty="0" smtClean="0"/>
              <a:t>* e.g., policy, governance, compliance, quality, flow, regulations, APIs, interoperability, metadata</a:t>
            </a:r>
            <a:endParaRPr lang="en-US" sz="1800" dirty="0"/>
          </a:p>
        </p:txBody>
      </p:sp>
    </p:spTree>
    <p:extLst>
      <p:ext uri="{BB962C8B-B14F-4D97-AF65-F5344CB8AC3E}">
        <p14:creationId xmlns:p14="http://schemas.microsoft.com/office/powerpoint/2010/main" val="126408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usto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6221" cy="7030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292" y="462753"/>
            <a:ext cx="10418237" cy="646331"/>
          </a:xfrm>
          <a:prstGeom prst="rect">
            <a:avLst/>
          </a:prstGeom>
          <a:noFill/>
        </p:spPr>
        <p:txBody>
          <a:bodyPr wrap="none" rtlCol="0">
            <a:spAutoFit/>
          </a:bodyPr>
          <a:lstStyle/>
          <a:p>
            <a:r>
              <a:rPr lang="en-US" sz="3600" dirty="0" smtClean="0">
                <a:solidFill>
                  <a:schemeClr val="bg1"/>
                </a:solidFill>
              </a:rPr>
              <a:t>Analytic discipline protects you and your customer</a:t>
            </a:r>
            <a:endParaRPr lang="en-US" sz="3600" dirty="0">
              <a:solidFill>
                <a:schemeClr val="bg1"/>
              </a:solidFill>
            </a:endParaRPr>
          </a:p>
        </p:txBody>
      </p:sp>
      <p:sp>
        <p:nvSpPr>
          <p:cNvPr id="4" name="TextBox 3"/>
          <p:cNvSpPr txBox="1"/>
          <p:nvPr/>
        </p:nvSpPr>
        <p:spPr>
          <a:xfrm>
            <a:off x="275130" y="1801034"/>
            <a:ext cx="5186036" cy="2677656"/>
          </a:xfrm>
          <a:prstGeom prst="rect">
            <a:avLst/>
          </a:prstGeom>
          <a:noFill/>
        </p:spPr>
        <p:txBody>
          <a:bodyPr wrap="none" rtlCol="0">
            <a:spAutoFit/>
          </a:bodyPr>
          <a:lstStyle/>
          <a:p>
            <a:pPr algn="ctr"/>
            <a:r>
              <a:rPr lang="en-US" sz="2800" dirty="0" smtClean="0">
                <a:solidFill>
                  <a:schemeClr val="bg1"/>
                </a:solidFill>
              </a:rPr>
              <a:t>Legal</a:t>
            </a:r>
          </a:p>
          <a:p>
            <a:pPr algn="ctr"/>
            <a:r>
              <a:rPr lang="en-US" sz="2800" dirty="0" smtClean="0">
                <a:solidFill>
                  <a:schemeClr val="bg1"/>
                </a:solidFill>
              </a:rPr>
              <a:t>Repeatability</a:t>
            </a:r>
          </a:p>
          <a:p>
            <a:pPr algn="ctr"/>
            <a:r>
              <a:rPr lang="en-US" sz="2800" dirty="0" smtClean="0">
                <a:solidFill>
                  <a:schemeClr val="bg1"/>
                </a:solidFill>
              </a:rPr>
              <a:t>Model Optimization</a:t>
            </a:r>
          </a:p>
          <a:p>
            <a:pPr algn="ctr"/>
            <a:r>
              <a:rPr lang="en-US" sz="2800" dirty="0" smtClean="0">
                <a:solidFill>
                  <a:schemeClr val="bg1"/>
                </a:solidFill>
              </a:rPr>
              <a:t>Monitoring post implementation</a:t>
            </a:r>
          </a:p>
          <a:p>
            <a:pPr algn="ctr"/>
            <a:r>
              <a:rPr lang="en-US" sz="2800" dirty="0" smtClean="0">
                <a:solidFill>
                  <a:schemeClr val="bg1"/>
                </a:solidFill>
              </a:rPr>
              <a:t>“Data Scientists”</a:t>
            </a:r>
          </a:p>
          <a:p>
            <a:pPr algn="ctr"/>
            <a:r>
              <a:rPr lang="en-US" sz="2800" dirty="0" smtClean="0">
                <a:solidFill>
                  <a:schemeClr val="bg1"/>
                </a:solidFill>
              </a:rPr>
              <a:t>Meeting customer needs</a:t>
            </a:r>
            <a:endParaRPr lang="en-US" sz="2800" dirty="0">
              <a:solidFill>
                <a:schemeClr val="bg1"/>
              </a:solidFill>
            </a:endParaRPr>
          </a:p>
        </p:txBody>
      </p:sp>
    </p:spTree>
    <p:extLst>
      <p:ext uri="{BB962C8B-B14F-4D97-AF65-F5344CB8AC3E}">
        <p14:creationId xmlns:p14="http://schemas.microsoft.com/office/powerpoint/2010/main" val="23615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6900" y="1104900"/>
            <a:ext cx="3208442" cy="677108"/>
          </a:xfrm>
          <a:prstGeom prst="rect">
            <a:avLst/>
          </a:prstGeom>
          <a:noFill/>
        </p:spPr>
        <p:txBody>
          <a:bodyPr vert="horz" wrap="none" lIns="0" tIns="0" rIns="0" bIns="0" rtlCol="0">
            <a:spAutoFit/>
          </a:bodyPr>
          <a:lstStyle/>
          <a:p>
            <a:r>
              <a:rPr lang="en-US" sz="4400" b="1" dirty="0" smtClean="0"/>
              <a:t>Thank You!!</a:t>
            </a:r>
          </a:p>
        </p:txBody>
      </p:sp>
    </p:spTree>
    <p:extLst>
      <p:ext uri="{BB962C8B-B14F-4D97-AF65-F5344CB8AC3E}">
        <p14:creationId xmlns:p14="http://schemas.microsoft.com/office/powerpoint/2010/main" val="30868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Up Arrow 93"/>
          <p:cNvSpPr/>
          <p:nvPr/>
        </p:nvSpPr>
        <p:spPr bwMode="auto">
          <a:xfrm>
            <a:off x="6565900" y="336550"/>
            <a:ext cx="806450" cy="5975350"/>
          </a:xfrm>
          <a:prstGeom prst="upArrow">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wrap="none" anchor="ctr"/>
          <a:lstStyle/>
          <a:p>
            <a:pPr algn="ctr" eaLnBrk="0" hangingPunct="0">
              <a:defRPr/>
            </a:pPr>
            <a:endParaRPr lang="en-US" sz="2000" b="1" dirty="0">
              <a:solidFill>
                <a:srgbClr val="061922"/>
              </a:solidFill>
              <a:latin typeface="Neo Sans Intel" pitchFamily="34" charset="0"/>
            </a:endParaRPr>
          </a:p>
        </p:txBody>
      </p:sp>
      <p:sp>
        <p:nvSpPr>
          <p:cNvPr id="95" name="TextBox 94"/>
          <p:cNvSpPr txBox="1"/>
          <p:nvPr/>
        </p:nvSpPr>
        <p:spPr>
          <a:xfrm>
            <a:off x="7518400" y="1738314"/>
            <a:ext cx="46038" cy="369887"/>
          </a:xfrm>
          <a:prstGeom prst="rect">
            <a:avLst/>
          </a:prstGeom>
          <a:noFill/>
        </p:spPr>
        <p:txBody>
          <a:bodyPr>
            <a:spAutoFit/>
          </a:bodyPr>
          <a:lstStyle/>
          <a:p>
            <a:pPr>
              <a:defRPr/>
            </a:pPr>
            <a:endParaRPr lang="en-US" dirty="0">
              <a:solidFill>
                <a:srgbClr val="061922"/>
              </a:solidFill>
              <a:latin typeface="Verdana"/>
            </a:endParaRPr>
          </a:p>
        </p:txBody>
      </p:sp>
      <p:sp>
        <p:nvSpPr>
          <p:cNvPr id="96" name="TextBox 95"/>
          <p:cNvSpPr txBox="1"/>
          <p:nvPr/>
        </p:nvSpPr>
        <p:spPr>
          <a:xfrm rot="16200000">
            <a:off x="4754563" y="3295651"/>
            <a:ext cx="4403725" cy="368300"/>
          </a:xfrm>
          <a:prstGeom prst="rect">
            <a:avLst/>
          </a:prstGeom>
          <a:noFill/>
        </p:spPr>
        <p:txBody>
          <a:bodyPr wrap="none">
            <a:spAutoFit/>
          </a:bodyPr>
          <a:lstStyle/>
          <a:p>
            <a:pPr>
              <a:defRPr/>
            </a:pPr>
            <a:r>
              <a:rPr lang="en-US" dirty="0">
                <a:solidFill>
                  <a:srgbClr val="061922"/>
                </a:solidFill>
                <a:latin typeface="Verdana"/>
              </a:rPr>
              <a:t>Increasing latency &amp; bandwidth cost</a:t>
            </a:r>
          </a:p>
        </p:txBody>
      </p:sp>
      <p:grpSp>
        <p:nvGrpSpPr>
          <p:cNvPr id="4" name="Group 3"/>
          <p:cNvGrpSpPr/>
          <p:nvPr/>
        </p:nvGrpSpPr>
        <p:grpSpPr>
          <a:xfrm>
            <a:off x="5086350" y="860426"/>
            <a:ext cx="1287463" cy="4067174"/>
            <a:chOff x="5530851" y="801689"/>
            <a:chExt cx="1287463" cy="4067174"/>
          </a:xfrm>
        </p:grpSpPr>
        <p:sp>
          <p:nvSpPr>
            <p:cNvPr id="140293" name="Rectangle 44"/>
            <p:cNvSpPr>
              <a:spLocks noChangeArrowheads="1"/>
            </p:cNvSpPr>
            <p:nvPr/>
          </p:nvSpPr>
          <p:spPr bwMode="auto">
            <a:xfrm>
              <a:off x="5530851" y="3914775"/>
              <a:ext cx="1287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panose="020B0604020202020204" pitchFamily="34" charset="0"/>
                  <a:cs typeface="Arial" panose="020B0604020202020204" pitchFamily="34" charset="0"/>
                </a:defRPr>
              </a:lvl1pPr>
              <a:lvl2pPr marL="742950" indent="-285750" defTabSz="449263" eaLnBrk="0" hangingPunct="0">
                <a:defRPr>
                  <a:solidFill>
                    <a:schemeClr val="tx1"/>
                  </a:solidFill>
                  <a:latin typeface="Arial" panose="020B0604020202020204" pitchFamily="34" charset="0"/>
                  <a:cs typeface="Arial" panose="020B0604020202020204" pitchFamily="34" charset="0"/>
                </a:defRPr>
              </a:lvl2pPr>
              <a:lvl3pPr marL="1143000" indent="-228600" defTabSz="449263" eaLnBrk="0" hangingPunct="0">
                <a:defRPr>
                  <a:solidFill>
                    <a:schemeClr val="tx1"/>
                  </a:solidFill>
                  <a:latin typeface="Arial" panose="020B0604020202020204" pitchFamily="34" charset="0"/>
                  <a:cs typeface="Arial" panose="020B0604020202020204" pitchFamily="34" charset="0"/>
                </a:defRPr>
              </a:lvl3pPr>
              <a:lvl4pPr marL="1600200" indent="-228600" defTabSz="449263" eaLnBrk="0" hangingPunct="0">
                <a:defRPr>
                  <a:solidFill>
                    <a:schemeClr val="tx1"/>
                  </a:solidFill>
                  <a:latin typeface="Arial" panose="020B0604020202020204" pitchFamily="34" charset="0"/>
                  <a:cs typeface="Arial" panose="020B0604020202020204" pitchFamily="34" charset="0"/>
                </a:defRPr>
              </a:lvl4pPr>
              <a:lvl5pPr marL="2057400" indent="-228600" defTabSz="449263" eaLnBrk="0" hangingPunct="0">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FF0000"/>
                  </a:solidFill>
                  <a:ea typeface="MS PGothic" panose="020B0600070205080204" pitchFamily="34" charset="-128"/>
                </a:rPr>
                <a:t>Data </a:t>
              </a:r>
              <a:br>
                <a:rPr lang="en-US" altLang="en-US" sz="1400" b="1" dirty="0">
                  <a:solidFill>
                    <a:srgbClr val="FF0000"/>
                  </a:solidFill>
                  <a:ea typeface="MS PGothic" panose="020B0600070205080204" pitchFamily="34" charset="-128"/>
                </a:rPr>
              </a:br>
              <a:r>
                <a:rPr lang="en-US" altLang="en-US" sz="1400" b="1" dirty="0">
                  <a:solidFill>
                    <a:srgbClr val="FF0000"/>
                  </a:solidFill>
                  <a:ea typeface="MS PGothic" panose="020B0600070205080204" pitchFamily="34" charset="-128"/>
                </a:rPr>
                <a:t>Acquisition,</a:t>
              </a:r>
            </a:p>
            <a:p>
              <a:pPr algn="ctr" eaLnBrk="1" hangingPunct="1"/>
              <a:r>
                <a:rPr lang="en-US" altLang="en-US" sz="1400" b="1" dirty="0">
                  <a:solidFill>
                    <a:srgbClr val="FF0000"/>
                  </a:solidFill>
                  <a:ea typeface="MS PGothic" panose="020B0600070205080204" pitchFamily="34" charset="-128"/>
                </a:rPr>
                <a:t>Aggregation,</a:t>
              </a:r>
            </a:p>
            <a:p>
              <a:pPr algn="ctr" eaLnBrk="1" hangingPunct="1"/>
              <a:r>
                <a:rPr lang="en-US" altLang="en-US" sz="1400" b="1" dirty="0">
                  <a:solidFill>
                    <a:srgbClr val="FF0000"/>
                  </a:solidFill>
                  <a:ea typeface="MS PGothic" panose="020B0600070205080204" pitchFamily="34" charset="-128"/>
                </a:rPr>
                <a:t>&amp; Analysis</a:t>
              </a:r>
            </a:p>
          </p:txBody>
        </p:sp>
        <p:sp>
          <p:nvSpPr>
            <p:cNvPr id="140294" name="Rectangle 44"/>
            <p:cNvSpPr>
              <a:spLocks noChangeArrowheads="1"/>
            </p:cNvSpPr>
            <p:nvPr/>
          </p:nvSpPr>
          <p:spPr bwMode="auto">
            <a:xfrm>
              <a:off x="5530851" y="2357439"/>
              <a:ext cx="12874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panose="020B0604020202020204" pitchFamily="34" charset="0"/>
                  <a:cs typeface="Arial" panose="020B0604020202020204" pitchFamily="34" charset="0"/>
                </a:defRPr>
              </a:lvl1pPr>
              <a:lvl2pPr marL="742950" indent="-285750" defTabSz="449263" eaLnBrk="0" hangingPunct="0">
                <a:defRPr>
                  <a:solidFill>
                    <a:schemeClr val="tx1"/>
                  </a:solidFill>
                  <a:latin typeface="Arial" panose="020B0604020202020204" pitchFamily="34" charset="0"/>
                  <a:cs typeface="Arial" panose="020B0604020202020204" pitchFamily="34" charset="0"/>
                </a:defRPr>
              </a:lvl2pPr>
              <a:lvl3pPr marL="1143000" indent="-228600" defTabSz="449263" eaLnBrk="0" hangingPunct="0">
                <a:defRPr>
                  <a:solidFill>
                    <a:schemeClr val="tx1"/>
                  </a:solidFill>
                  <a:latin typeface="Arial" panose="020B0604020202020204" pitchFamily="34" charset="0"/>
                  <a:cs typeface="Arial" panose="020B0604020202020204" pitchFamily="34" charset="0"/>
                </a:defRPr>
              </a:lvl3pPr>
              <a:lvl4pPr marL="1600200" indent="-228600" defTabSz="449263" eaLnBrk="0" hangingPunct="0">
                <a:defRPr>
                  <a:solidFill>
                    <a:schemeClr val="tx1"/>
                  </a:solidFill>
                  <a:latin typeface="Arial" panose="020B0604020202020204" pitchFamily="34" charset="0"/>
                  <a:cs typeface="Arial" panose="020B0604020202020204" pitchFamily="34" charset="0"/>
                </a:defRPr>
              </a:lvl4pPr>
              <a:lvl5pPr marL="2057400" indent="-228600" defTabSz="449263" eaLnBrk="0" hangingPunct="0">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FF0000"/>
                  </a:solidFill>
                  <a:ea typeface="MS PGothic" panose="020B0600070205080204" pitchFamily="34" charset="-128"/>
                </a:rPr>
                <a:t>Data </a:t>
              </a:r>
              <a:br>
                <a:rPr lang="en-US" altLang="en-US" sz="1400" b="1" dirty="0">
                  <a:solidFill>
                    <a:srgbClr val="FF0000"/>
                  </a:solidFill>
                  <a:ea typeface="MS PGothic" panose="020B0600070205080204" pitchFamily="34" charset="-128"/>
                </a:rPr>
              </a:br>
              <a:r>
                <a:rPr lang="en-US" altLang="en-US" sz="1400" b="1" dirty="0">
                  <a:solidFill>
                    <a:srgbClr val="FF0000"/>
                  </a:solidFill>
                  <a:ea typeface="MS PGothic" panose="020B0600070205080204" pitchFamily="34" charset="-128"/>
                </a:rPr>
                <a:t>Acquisition,</a:t>
              </a:r>
            </a:p>
            <a:p>
              <a:pPr algn="ctr" eaLnBrk="1" hangingPunct="1"/>
              <a:r>
                <a:rPr lang="en-US" altLang="en-US" sz="1400" b="1" dirty="0">
                  <a:solidFill>
                    <a:srgbClr val="FF0000"/>
                  </a:solidFill>
                  <a:ea typeface="MS PGothic" panose="020B0600070205080204" pitchFamily="34" charset="-128"/>
                </a:rPr>
                <a:t>Aggregation,</a:t>
              </a:r>
            </a:p>
            <a:p>
              <a:pPr algn="ctr" eaLnBrk="1" hangingPunct="1"/>
              <a:r>
                <a:rPr lang="en-US" altLang="en-US" sz="1400" b="1" dirty="0">
                  <a:solidFill>
                    <a:srgbClr val="FF0000"/>
                  </a:solidFill>
                  <a:ea typeface="MS PGothic" panose="020B0600070205080204" pitchFamily="34" charset="-128"/>
                </a:rPr>
                <a:t>&amp; Analysis</a:t>
              </a:r>
            </a:p>
          </p:txBody>
        </p:sp>
        <p:sp>
          <p:nvSpPr>
            <p:cNvPr id="140295" name="Rectangle 44"/>
            <p:cNvSpPr>
              <a:spLocks noChangeArrowheads="1"/>
            </p:cNvSpPr>
            <p:nvPr/>
          </p:nvSpPr>
          <p:spPr bwMode="auto">
            <a:xfrm>
              <a:off x="5530851" y="801689"/>
              <a:ext cx="12874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a:solidFill>
                    <a:schemeClr val="tx1"/>
                  </a:solidFill>
                  <a:latin typeface="Arial" panose="020B0604020202020204" pitchFamily="34" charset="0"/>
                  <a:cs typeface="Arial" panose="020B0604020202020204" pitchFamily="34" charset="0"/>
                </a:defRPr>
              </a:lvl1pPr>
              <a:lvl2pPr marL="742950" indent="-285750" defTabSz="449263" eaLnBrk="0" hangingPunct="0">
                <a:defRPr>
                  <a:solidFill>
                    <a:schemeClr val="tx1"/>
                  </a:solidFill>
                  <a:latin typeface="Arial" panose="020B0604020202020204" pitchFamily="34" charset="0"/>
                  <a:cs typeface="Arial" panose="020B0604020202020204" pitchFamily="34" charset="0"/>
                </a:defRPr>
              </a:lvl2pPr>
              <a:lvl3pPr marL="1143000" indent="-228600" defTabSz="449263" eaLnBrk="0" hangingPunct="0">
                <a:defRPr>
                  <a:solidFill>
                    <a:schemeClr val="tx1"/>
                  </a:solidFill>
                  <a:latin typeface="Arial" panose="020B0604020202020204" pitchFamily="34" charset="0"/>
                  <a:cs typeface="Arial" panose="020B0604020202020204" pitchFamily="34" charset="0"/>
                </a:defRPr>
              </a:lvl3pPr>
              <a:lvl4pPr marL="1600200" indent="-228600" defTabSz="449263" eaLnBrk="0" hangingPunct="0">
                <a:defRPr>
                  <a:solidFill>
                    <a:schemeClr val="tx1"/>
                  </a:solidFill>
                  <a:latin typeface="Arial" panose="020B0604020202020204" pitchFamily="34" charset="0"/>
                  <a:cs typeface="Arial" panose="020B0604020202020204" pitchFamily="34" charset="0"/>
                </a:defRPr>
              </a:lvl4pPr>
              <a:lvl5pPr marL="2057400" indent="-228600" defTabSz="449263" eaLnBrk="0" hangingPunct="0">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FF0000"/>
                  </a:solidFill>
                  <a:ea typeface="MS PGothic" panose="020B0600070205080204" pitchFamily="34" charset="-128"/>
                </a:rPr>
                <a:t>Data </a:t>
              </a:r>
              <a:br>
                <a:rPr lang="en-US" altLang="en-US" sz="1400" b="1" dirty="0">
                  <a:solidFill>
                    <a:srgbClr val="FF0000"/>
                  </a:solidFill>
                  <a:ea typeface="MS PGothic" panose="020B0600070205080204" pitchFamily="34" charset="-128"/>
                </a:rPr>
              </a:br>
              <a:r>
                <a:rPr lang="en-US" altLang="en-US" sz="1400" b="1" dirty="0">
                  <a:solidFill>
                    <a:srgbClr val="FF0000"/>
                  </a:solidFill>
                  <a:ea typeface="MS PGothic" panose="020B0600070205080204" pitchFamily="34" charset="-128"/>
                </a:rPr>
                <a:t>Acquisition,</a:t>
              </a:r>
            </a:p>
            <a:p>
              <a:pPr algn="ctr" eaLnBrk="1" hangingPunct="1"/>
              <a:r>
                <a:rPr lang="en-US" altLang="en-US" sz="1400" b="1" dirty="0">
                  <a:solidFill>
                    <a:srgbClr val="FF0000"/>
                  </a:solidFill>
                  <a:ea typeface="MS PGothic" panose="020B0600070205080204" pitchFamily="34" charset="-128"/>
                </a:rPr>
                <a:t>Aggregation,</a:t>
              </a:r>
            </a:p>
            <a:p>
              <a:pPr algn="ctr" eaLnBrk="1" hangingPunct="1"/>
              <a:r>
                <a:rPr lang="en-US" altLang="en-US" sz="1400" b="1" dirty="0">
                  <a:solidFill>
                    <a:srgbClr val="FF0000"/>
                  </a:solidFill>
                  <a:ea typeface="MS PGothic" panose="020B0600070205080204" pitchFamily="34" charset="-128"/>
                </a:rPr>
                <a:t>&amp; Analysis</a:t>
              </a:r>
            </a:p>
          </p:txBody>
        </p:sp>
      </p:grpSp>
      <p:sp>
        <p:nvSpPr>
          <p:cNvPr id="105" name="TextBox 104"/>
          <p:cNvSpPr txBox="1"/>
          <p:nvPr/>
        </p:nvSpPr>
        <p:spPr>
          <a:xfrm>
            <a:off x="7578725" y="2391769"/>
            <a:ext cx="4374499" cy="3539430"/>
          </a:xfrm>
          <a:prstGeom prst="rect">
            <a:avLst/>
          </a:prstGeom>
          <a:noFill/>
        </p:spPr>
        <p:txBody>
          <a:bodyPr wrap="square">
            <a:spAutoFit/>
          </a:bodyPr>
          <a:lstStyle/>
          <a:p>
            <a:pPr marL="342900" indent="-342900">
              <a:buFont typeface="+mj-lt"/>
              <a:buAutoNum type="arabicPeriod"/>
              <a:defRPr/>
            </a:pPr>
            <a:r>
              <a:rPr lang="en-US" sz="1600" dirty="0">
                <a:solidFill>
                  <a:srgbClr val="061922"/>
                </a:solidFill>
                <a:latin typeface="Verdana"/>
              </a:rPr>
              <a:t>What is current infrastructure?</a:t>
            </a:r>
          </a:p>
          <a:p>
            <a:pPr marL="342900" indent="-342900">
              <a:buFont typeface="+mj-lt"/>
              <a:buAutoNum type="arabicPeriod"/>
              <a:defRPr/>
            </a:pPr>
            <a:r>
              <a:rPr lang="en-US" sz="1600" dirty="0">
                <a:solidFill>
                  <a:srgbClr val="061922"/>
                </a:solidFill>
                <a:latin typeface="Verdana"/>
              </a:rPr>
              <a:t>What is desired infrastructure?</a:t>
            </a:r>
          </a:p>
          <a:p>
            <a:pPr marL="342900" indent="-342900">
              <a:buFont typeface="+mj-lt"/>
              <a:buAutoNum type="arabicPeriod"/>
              <a:defRPr/>
            </a:pPr>
            <a:r>
              <a:rPr lang="en-US" sz="1600" dirty="0">
                <a:solidFill>
                  <a:srgbClr val="061922"/>
                </a:solidFill>
                <a:latin typeface="Verdana"/>
              </a:rPr>
              <a:t>What data is being collected now?</a:t>
            </a:r>
          </a:p>
          <a:p>
            <a:pPr marL="342900" indent="-342900">
              <a:buFont typeface="+mj-lt"/>
              <a:buAutoNum type="arabicPeriod"/>
              <a:defRPr/>
            </a:pPr>
            <a:r>
              <a:rPr lang="en-US" sz="1600" dirty="0">
                <a:solidFill>
                  <a:srgbClr val="061922"/>
                </a:solidFill>
                <a:latin typeface="Verdana"/>
              </a:rPr>
              <a:t>Where is the data being collected?</a:t>
            </a:r>
          </a:p>
          <a:p>
            <a:pPr marL="342900" indent="-342900">
              <a:buFont typeface="+mj-lt"/>
              <a:buAutoNum type="arabicPeriod"/>
              <a:defRPr/>
            </a:pPr>
            <a:r>
              <a:rPr lang="en-US" sz="1600" dirty="0">
                <a:solidFill>
                  <a:srgbClr val="061922"/>
                </a:solidFill>
                <a:latin typeface="Verdana"/>
              </a:rPr>
              <a:t>What are the storage, memory constraints?</a:t>
            </a:r>
          </a:p>
          <a:p>
            <a:pPr marL="342900" indent="-342900">
              <a:buFont typeface="+mj-lt"/>
              <a:buAutoNum type="arabicPeriod"/>
              <a:defRPr/>
            </a:pPr>
            <a:r>
              <a:rPr lang="en-US" sz="1600" dirty="0">
                <a:solidFill>
                  <a:srgbClr val="061922"/>
                </a:solidFill>
                <a:latin typeface="Verdana"/>
              </a:rPr>
              <a:t>How fast are results needed? Why?</a:t>
            </a:r>
          </a:p>
          <a:p>
            <a:pPr marL="342900" indent="-342900">
              <a:buFont typeface="+mj-lt"/>
              <a:buAutoNum type="arabicPeriod"/>
              <a:defRPr/>
            </a:pPr>
            <a:r>
              <a:rPr lang="en-US" sz="1600" dirty="0">
                <a:solidFill>
                  <a:srgbClr val="061922"/>
                </a:solidFill>
                <a:latin typeface="Verdana"/>
              </a:rPr>
              <a:t>What latency and bandwidth cost can be tolerated?</a:t>
            </a:r>
          </a:p>
          <a:p>
            <a:pPr marL="342900" indent="-342900">
              <a:buFont typeface="+mj-lt"/>
              <a:buAutoNum type="arabicPeriod"/>
              <a:defRPr/>
            </a:pPr>
            <a:r>
              <a:rPr lang="en-US" sz="1600" dirty="0">
                <a:solidFill>
                  <a:srgbClr val="061922"/>
                </a:solidFill>
                <a:latin typeface="Verdana"/>
              </a:rPr>
              <a:t>What is the maturity of the business?</a:t>
            </a:r>
          </a:p>
          <a:p>
            <a:pPr marL="342900" indent="-342900">
              <a:buFont typeface="+mj-lt"/>
              <a:buAutoNum type="arabicPeriod"/>
              <a:defRPr/>
            </a:pPr>
            <a:r>
              <a:rPr lang="en-US" sz="1600" dirty="0">
                <a:solidFill>
                  <a:srgbClr val="061922"/>
                </a:solidFill>
                <a:latin typeface="Verdana"/>
              </a:rPr>
              <a:t>What are current and desired states of security, manageability, connectivity?</a:t>
            </a:r>
          </a:p>
          <a:p>
            <a:pPr marL="342900" indent="-342900">
              <a:buFont typeface="+mj-lt"/>
              <a:buAutoNum type="arabicPeriod"/>
              <a:defRPr/>
            </a:pPr>
            <a:r>
              <a:rPr lang="en-US" sz="1600" dirty="0">
                <a:solidFill>
                  <a:srgbClr val="061922"/>
                </a:solidFill>
                <a:latin typeface="Verdana"/>
              </a:rPr>
              <a:t>Ask why, why, why!</a:t>
            </a:r>
          </a:p>
        </p:txBody>
      </p:sp>
      <p:sp>
        <p:nvSpPr>
          <p:cNvPr id="106" name="TextBox 105"/>
          <p:cNvSpPr txBox="1"/>
          <p:nvPr/>
        </p:nvSpPr>
        <p:spPr>
          <a:xfrm>
            <a:off x="7541419" y="1119864"/>
            <a:ext cx="4110432" cy="646331"/>
          </a:xfrm>
          <a:prstGeom prst="rect">
            <a:avLst/>
          </a:prstGeom>
          <a:noFill/>
        </p:spPr>
        <p:txBody>
          <a:bodyPr wrap="square">
            <a:spAutoFit/>
          </a:bodyPr>
          <a:lstStyle/>
          <a:p>
            <a:pPr algn="ctr">
              <a:defRPr/>
            </a:pPr>
            <a:r>
              <a:rPr lang="en-US" b="1" dirty="0">
                <a:solidFill>
                  <a:srgbClr val="061922"/>
                </a:solidFill>
                <a:latin typeface="Verdana"/>
              </a:rPr>
              <a:t>Assess the </a:t>
            </a:r>
            <a:r>
              <a:rPr lang="en-US" b="1" dirty="0" smtClean="0">
                <a:solidFill>
                  <a:srgbClr val="061922"/>
                </a:solidFill>
                <a:latin typeface="Verdana"/>
              </a:rPr>
              <a:t>Environment, Frame the Problem</a:t>
            </a:r>
            <a:endParaRPr lang="en-US" b="1" dirty="0">
              <a:solidFill>
                <a:srgbClr val="061922"/>
              </a:solidFill>
              <a:latin typeface="Verdana"/>
            </a:endParaRPr>
          </a:p>
        </p:txBody>
      </p:sp>
      <p:grpSp>
        <p:nvGrpSpPr>
          <p:cNvPr id="140298" name="Group 3"/>
          <p:cNvGrpSpPr>
            <a:grpSpLocks/>
          </p:cNvGrpSpPr>
          <p:nvPr/>
        </p:nvGrpSpPr>
        <p:grpSpPr bwMode="auto">
          <a:xfrm>
            <a:off x="538164" y="477838"/>
            <a:ext cx="3929062" cy="6003925"/>
            <a:chOff x="147638" y="58738"/>
            <a:chExt cx="3929062" cy="6003925"/>
          </a:xfrm>
        </p:grpSpPr>
        <p:sp>
          <p:nvSpPr>
            <p:cNvPr id="3" name="Rectangle 2"/>
            <p:cNvSpPr/>
            <p:nvPr/>
          </p:nvSpPr>
          <p:spPr bwMode="auto">
            <a:xfrm>
              <a:off x="1227138" y="2495550"/>
              <a:ext cx="1981200" cy="533400"/>
            </a:xfrm>
            <a:prstGeom prst="rect">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n GATEWAYS</a:t>
              </a:r>
            </a:p>
          </p:txBody>
        </p:sp>
        <p:sp>
          <p:nvSpPr>
            <p:cNvPr id="5" name="Cloud 4"/>
            <p:cNvSpPr/>
            <p:nvPr/>
          </p:nvSpPr>
          <p:spPr bwMode="auto">
            <a:xfrm>
              <a:off x="3100509" y="538596"/>
              <a:ext cx="951022" cy="576985"/>
            </a:xfrm>
            <a:prstGeom prst="cloud">
              <a:avLst/>
            </a:prstGeom>
            <a:gradFill flip="none" rotWithShape="1">
              <a:gsLst>
                <a:gs pos="100000">
                  <a:srgbClr val="5F5F5F">
                    <a:lumMod val="60000"/>
                    <a:lumOff val="40000"/>
                  </a:srgbClr>
                </a:gs>
                <a:gs pos="0">
                  <a:srgbClr val="FFFFFF"/>
                </a:gs>
              </a:gsLst>
              <a:path path="circle">
                <a:fillToRect l="50000" t="50000" r="50000" b="50000"/>
              </a:path>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defTabSz="1306513">
                <a:defRPr/>
              </a:pPr>
              <a:r>
                <a:rPr lang="en-US" sz="1100" kern="0" dirty="0">
                  <a:solidFill>
                    <a:srgbClr val="5F5F5F"/>
                  </a:solidFill>
                  <a:latin typeface="Arial" charset="0"/>
                  <a:ea typeface="ＭＳ Ｐゴシック" charset="0"/>
                  <a:cs typeface="ＭＳ Ｐゴシック" charset="0"/>
                </a:rPr>
                <a:t>Private Cloud</a:t>
              </a:r>
            </a:p>
          </p:txBody>
        </p:sp>
        <p:sp>
          <p:nvSpPr>
            <p:cNvPr id="6" name="Cloud 5"/>
            <p:cNvSpPr/>
            <p:nvPr/>
          </p:nvSpPr>
          <p:spPr bwMode="auto">
            <a:xfrm>
              <a:off x="1118039" y="272099"/>
              <a:ext cx="2198736" cy="1503663"/>
            </a:xfrm>
            <a:prstGeom prst="cloud">
              <a:avLst/>
            </a:prstGeom>
            <a:gradFill flip="none" rotWithShape="1">
              <a:gsLst>
                <a:gs pos="100000">
                  <a:srgbClr val="5F5F5F">
                    <a:lumMod val="60000"/>
                    <a:lumOff val="40000"/>
                  </a:srgbClr>
                </a:gs>
                <a:gs pos="0">
                  <a:srgbClr val="FFFFFF"/>
                </a:gs>
              </a:gsLst>
              <a:path path="circle">
                <a:fillToRect l="50000" t="50000" r="50000" b="50000"/>
              </a:path>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r>
                <a:rPr lang="en-US" sz="1600" kern="0" dirty="0">
                  <a:solidFill>
                    <a:srgbClr val="5F5F5F"/>
                  </a:solidFill>
                  <a:latin typeface="Arial" charset="0"/>
                  <a:ea typeface="ＭＳ Ｐゴシック" charset="0"/>
                  <a:cs typeface="ＭＳ Ｐゴシック" charset="0"/>
                </a:rPr>
                <a:t>INTERNET</a:t>
              </a:r>
            </a:p>
          </p:txBody>
        </p:sp>
        <p:sp>
          <p:nvSpPr>
            <p:cNvPr id="7" name="Rectangle 6"/>
            <p:cNvSpPr/>
            <p:nvPr/>
          </p:nvSpPr>
          <p:spPr bwMode="auto">
            <a:xfrm>
              <a:off x="3605213" y="250825"/>
              <a:ext cx="401637" cy="347663"/>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8" name="Can 7"/>
            <p:cNvSpPr/>
            <p:nvPr/>
          </p:nvSpPr>
          <p:spPr bwMode="auto">
            <a:xfrm>
              <a:off x="520700" y="1213810"/>
              <a:ext cx="1179157" cy="759713"/>
            </a:xfrm>
            <a:prstGeom prst="can">
              <a:avLst/>
            </a:prstGeom>
            <a:gradFill flip="none" rotWithShape="1">
              <a:gsLst>
                <a:gs pos="100000">
                  <a:srgbClr val="5F5F5F">
                    <a:lumMod val="60000"/>
                    <a:lumOff val="40000"/>
                  </a:srgbClr>
                </a:gs>
                <a:gs pos="0">
                  <a:srgbClr val="FFFFFF"/>
                </a:gs>
              </a:gsLst>
              <a:path path="circle">
                <a:fillToRect l="50000" t="50000" r="50000" b="50000"/>
              </a:path>
              <a:tileRect/>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r>
                <a:rPr lang="en-US" sz="1400" kern="0" dirty="0">
                  <a:solidFill>
                    <a:srgbClr val="5F5F5F"/>
                  </a:solidFill>
                  <a:latin typeface="Arial" charset="0"/>
                  <a:ea typeface="ＭＳ Ｐゴシック" charset="0"/>
                  <a:cs typeface="ＭＳ Ｐゴシック" charset="0"/>
                </a:rPr>
                <a:t>Big Data</a:t>
              </a:r>
            </a:p>
          </p:txBody>
        </p:sp>
        <p:sp>
          <p:nvSpPr>
            <p:cNvPr id="9" name="Rectangle 8"/>
            <p:cNvSpPr/>
            <p:nvPr/>
          </p:nvSpPr>
          <p:spPr bwMode="auto">
            <a:xfrm>
              <a:off x="1652588" y="58738"/>
              <a:ext cx="473075" cy="427037"/>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10" name="Cloud 9"/>
            <p:cNvSpPr/>
            <p:nvPr/>
          </p:nvSpPr>
          <p:spPr bwMode="auto">
            <a:xfrm>
              <a:off x="2463516" y="1163216"/>
              <a:ext cx="806738" cy="620756"/>
            </a:xfrm>
            <a:prstGeom prst="cloud">
              <a:avLst/>
            </a:prstGeom>
            <a:gradFill flip="none" rotWithShape="1">
              <a:gsLst>
                <a:gs pos="100000">
                  <a:srgbClr val="5F5F5F">
                    <a:lumMod val="60000"/>
                    <a:lumOff val="40000"/>
                  </a:srgbClr>
                </a:gs>
                <a:gs pos="0">
                  <a:srgbClr val="FFFFFF"/>
                </a:gs>
              </a:gsLst>
              <a:path path="circle">
                <a:fillToRect l="50000" t="50000" r="50000" b="50000"/>
              </a:path>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defTabSz="1306513">
                <a:defRPr/>
              </a:pPr>
              <a:endParaRPr lang="en-US" sz="1200" kern="0" dirty="0">
                <a:solidFill>
                  <a:srgbClr val="5F5F5F"/>
                </a:solidFill>
                <a:latin typeface="Arial" charset="0"/>
                <a:ea typeface="ＭＳ Ｐゴシック" charset="0"/>
                <a:cs typeface="ＭＳ Ｐゴシック" charset="0"/>
              </a:endParaRPr>
            </a:p>
          </p:txBody>
        </p:sp>
        <p:sp>
          <p:nvSpPr>
            <p:cNvPr id="140316" name="Rectangle 124"/>
            <p:cNvSpPr>
              <a:spLocks noChangeArrowheads="1"/>
            </p:cNvSpPr>
            <p:nvPr/>
          </p:nvSpPr>
          <p:spPr bwMode="auto">
            <a:xfrm>
              <a:off x="2377996" y="1304925"/>
              <a:ext cx="968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06513" eaLnBrk="0" hangingPunct="0">
                <a:defRPr>
                  <a:solidFill>
                    <a:schemeClr val="tx1"/>
                  </a:solidFill>
                  <a:latin typeface="Arial" panose="020B0604020202020204" pitchFamily="34" charset="0"/>
                  <a:cs typeface="Arial" panose="020B0604020202020204" pitchFamily="34" charset="0"/>
                </a:defRPr>
              </a:lvl1pPr>
              <a:lvl2pPr marL="742950" indent="-285750" defTabSz="1306513" eaLnBrk="0" hangingPunct="0">
                <a:defRPr>
                  <a:solidFill>
                    <a:schemeClr val="tx1"/>
                  </a:solidFill>
                  <a:latin typeface="Arial" panose="020B0604020202020204" pitchFamily="34" charset="0"/>
                  <a:cs typeface="Arial" panose="020B0604020202020204" pitchFamily="34" charset="0"/>
                </a:defRPr>
              </a:lvl2pPr>
              <a:lvl3pPr marL="1143000" indent="-228600" defTabSz="1306513" eaLnBrk="0" hangingPunct="0">
                <a:defRPr>
                  <a:solidFill>
                    <a:schemeClr val="tx1"/>
                  </a:solidFill>
                  <a:latin typeface="Arial" panose="020B0604020202020204" pitchFamily="34" charset="0"/>
                  <a:cs typeface="Arial" panose="020B0604020202020204" pitchFamily="34" charset="0"/>
                </a:defRPr>
              </a:lvl3pPr>
              <a:lvl4pPr marL="1600200" indent="-228600" defTabSz="1306513" eaLnBrk="0" hangingPunct="0">
                <a:defRPr>
                  <a:solidFill>
                    <a:schemeClr val="tx1"/>
                  </a:solidFill>
                  <a:latin typeface="Arial" panose="020B0604020202020204" pitchFamily="34" charset="0"/>
                  <a:cs typeface="Arial" panose="020B0604020202020204" pitchFamily="34" charset="0"/>
                </a:defRPr>
              </a:lvl4pPr>
              <a:lvl5pPr marL="2057400" indent="-228600" defTabSz="1306513" eaLnBrk="0" hangingPunct="0">
                <a:defRPr>
                  <a:solidFill>
                    <a:schemeClr val="tx1"/>
                  </a:solidFill>
                  <a:latin typeface="Arial" panose="020B0604020202020204" pitchFamily="34" charset="0"/>
                  <a:cs typeface="Arial" panose="020B0604020202020204" pitchFamily="34" charset="0"/>
                </a:defRPr>
              </a:lvl5pPr>
              <a:lvl6pPr marL="2514600" indent="-228600" defTabSz="1306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06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06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06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5F5F5F"/>
                  </a:solidFill>
                  <a:ea typeface="MS PGothic" panose="020B0600070205080204" pitchFamily="34" charset="-128"/>
                </a:rPr>
                <a:t>Embedded </a:t>
              </a:r>
              <a:br>
                <a:rPr lang="en-US" altLang="en-US" sz="1200" dirty="0">
                  <a:solidFill>
                    <a:srgbClr val="5F5F5F"/>
                  </a:solidFill>
                  <a:ea typeface="MS PGothic" panose="020B0600070205080204" pitchFamily="34" charset="-128"/>
                </a:rPr>
              </a:br>
              <a:r>
                <a:rPr lang="en-US" altLang="en-US" sz="1200" dirty="0">
                  <a:solidFill>
                    <a:srgbClr val="5F5F5F"/>
                  </a:solidFill>
                  <a:ea typeface="MS PGothic" panose="020B0600070205080204" pitchFamily="34" charset="-128"/>
                </a:rPr>
                <a:t>Cloud</a:t>
              </a:r>
            </a:p>
          </p:txBody>
        </p:sp>
        <p:grpSp>
          <p:nvGrpSpPr>
            <p:cNvPr id="140317" name="Group 119"/>
            <p:cNvGrpSpPr>
              <a:grpSpLocks/>
            </p:cNvGrpSpPr>
            <p:nvPr/>
          </p:nvGrpSpPr>
          <p:grpSpPr bwMode="auto">
            <a:xfrm>
              <a:off x="599220" y="131763"/>
              <a:ext cx="1128835" cy="695325"/>
              <a:chOff x="2583399" y="272123"/>
              <a:chExt cx="1439265" cy="890588"/>
            </a:xfrm>
          </p:grpSpPr>
          <p:sp>
            <p:nvSpPr>
              <p:cNvPr id="13" name="Cloud 12"/>
              <p:cNvSpPr/>
              <p:nvPr/>
            </p:nvSpPr>
            <p:spPr bwMode="auto">
              <a:xfrm>
                <a:off x="2724150" y="272123"/>
                <a:ext cx="1295400" cy="890588"/>
              </a:xfrm>
              <a:prstGeom prst="cloud">
                <a:avLst/>
              </a:prstGeom>
              <a:gradFill flip="none" rotWithShape="1">
                <a:gsLst>
                  <a:gs pos="100000">
                    <a:srgbClr val="5F5F5F">
                      <a:lumMod val="60000"/>
                      <a:lumOff val="40000"/>
                    </a:srgbClr>
                  </a:gs>
                  <a:gs pos="0">
                    <a:srgbClr val="FFFFFF"/>
                  </a:gs>
                </a:gsLst>
                <a:path path="circle">
                  <a:fillToRect l="50000" t="50000" r="50000" b="50000"/>
                </a:path>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14" name="Rectangle 13"/>
              <p:cNvSpPr/>
              <p:nvPr/>
            </p:nvSpPr>
            <p:spPr>
              <a:xfrm>
                <a:off x="2583399" y="562885"/>
                <a:ext cx="1439265" cy="394208"/>
              </a:xfrm>
              <a:prstGeom prst="rect">
                <a:avLst/>
              </a:prstGeom>
            </p:spPr>
            <p:txBody>
              <a:bodyPr wrap="none">
                <a:spAutoFit/>
              </a:bodyPr>
              <a:lstStyle/>
              <a:p>
                <a:pPr algn="ctr" defTabSz="1306513">
                  <a:defRPr/>
                </a:pPr>
                <a:r>
                  <a:rPr lang="en-US" sz="1400" kern="0" dirty="0">
                    <a:solidFill>
                      <a:srgbClr val="5F5F5F"/>
                    </a:solidFill>
                    <a:latin typeface="Arial" charset="0"/>
                    <a:ea typeface="ＭＳ Ｐゴシック" charset="0"/>
                    <a:cs typeface="ＭＳ Ｐゴシック" charset="0"/>
                  </a:rPr>
                  <a:t>“The Cloud”</a:t>
                </a:r>
              </a:p>
            </p:txBody>
          </p:sp>
        </p:grpSp>
        <p:sp>
          <p:nvSpPr>
            <p:cNvPr id="15" name="Rectangle 14"/>
            <p:cNvSpPr/>
            <p:nvPr/>
          </p:nvSpPr>
          <p:spPr bwMode="auto">
            <a:xfrm>
              <a:off x="414338" y="4657725"/>
              <a:ext cx="427037" cy="387350"/>
            </a:xfrm>
            <a:prstGeom prst="rect">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000" kern="0" dirty="0">
                  <a:solidFill>
                    <a:srgbClr val="FFFFFF"/>
                  </a:solidFill>
                  <a:latin typeface="Arial" charset="0"/>
                  <a:ea typeface="ＭＳ Ｐゴシック" charset="0"/>
                  <a:cs typeface="ＭＳ Ｐゴシック" charset="0"/>
                </a:rPr>
                <a:t>Device</a:t>
              </a:r>
            </a:p>
          </p:txBody>
        </p:sp>
        <p:sp>
          <p:nvSpPr>
            <p:cNvPr id="16" name="Rectangle 15"/>
            <p:cNvSpPr/>
            <p:nvPr/>
          </p:nvSpPr>
          <p:spPr bwMode="auto">
            <a:xfrm>
              <a:off x="3582988" y="4651375"/>
              <a:ext cx="427037" cy="387350"/>
            </a:xfrm>
            <a:prstGeom prst="rect">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000" kern="0" dirty="0">
                  <a:solidFill>
                    <a:srgbClr val="FFFFFF"/>
                  </a:solidFill>
                  <a:latin typeface="Arial" charset="0"/>
                  <a:ea typeface="ＭＳ Ｐゴシック" charset="0"/>
                  <a:cs typeface="ＭＳ Ｐゴシック" charset="0"/>
                </a:rPr>
                <a:t>Device</a:t>
              </a:r>
            </a:p>
          </p:txBody>
        </p:sp>
        <p:grpSp>
          <p:nvGrpSpPr>
            <p:cNvPr id="140320" name="Group 17"/>
            <p:cNvGrpSpPr>
              <a:grpSpLocks/>
            </p:cNvGrpSpPr>
            <p:nvPr/>
          </p:nvGrpSpPr>
          <p:grpSpPr bwMode="auto">
            <a:xfrm>
              <a:off x="1100138" y="3895725"/>
              <a:ext cx="1095375" cy="390525"/>
              <a:chOff x="2801938" y="5235575"/>
              <a:chExt cx="1095375" cy="390525"/>
            </a:xfrm>
          </p:grpSpPr>
          <p:sp>
            <p:nvSpPr>
              <p:cNvPr id="19" name="Rectangle 18"/>
              <p:cNvSpPr/>
              <p:nvPr/>
            </p:nvSpPr>
            <p:spPr bwMode="auto">
              <a:xfrm>
                <a:off x="2801938" y="5308600"/>
                <a:ext cx="766762" cy="263525"/>
              </a:xfrm>
              <a:prstGeom prst="rect">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0" anchor="ctr"/>
              <a:lstStyle/>
              <a:p>
                <a:pPr>
                  <a:defRPr/>
                </a:pPr>
                <a:r>
                  <a:rPr lang="en-US" sz="900" kern="0" dirty="0">
                    <a:solidFill>
                      <a:srgbClr val="FFFFFF"/>
                    </a:solidFill>
                    <a:latin typeface="Arial" charset="0"/>
                    <a:ea typeface="ＭＳ Ｐゴシック" charset="0"/>
                    <a:cs typeface="ＭＳ Ｐゴシック" charset="0"/>
                  </a:rPr>
                  <a:t>  Sensor Hub</a:t>
                </a:r>
              </a:p>
            </p:txBody>
          </p:sp>
          <p:sp>
            <p:nvSpPr>
              <p:cNvPr id="20" name="Oval 19"/>
              <p:cNvSpPr/>
              <p:nvPr/>
            </p:nvSpPr>
            <p:spPr bwMode="auto">
              <a:xfrm>
                <a:off x="3508375" y="5235575"/>
                <a:ext cx="388938" cy="390525"/>
              </a:xfrm>
              <a:prstGeom prst="ellipse">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endParaRPr lang="en-US" sz="1000" kern="0" dirty="0">
                  <a:solidFill>
                    <a:srgbClr val="FFFFFF"/>
                  </a:solidFill>
                  <a:latin typeface="Arial" charset="0"/>
                  <a:ea typeface="ＭＳ Ｐゴシック" charset="0"/>
                  <a:cs typeface="ＭＳ Ｐゴシック" charset="0"/>
                </a:endParaRPr>
              </a:p>
            </p:txBody>
          </p:sp>
          <p:sp>
            <p:nvSpPr>
              <p:cNvPr id="21" name="Oval 20"/>
              <p:cNvSpPr/>
              <p:nvPr/>
            </p:nvSpPr>
            <p:spPr bwMode="auto">
              <a:xfrm>
                <a:off x="3588834" y="5316880"/>
                <a:ext cx="229235" cy="227021"/>
              </a:xfrm>
              <a:prstGeom prst="ellipse">
                <a:avLst/>
              </a:prstGeom>
              <a:gradFill flip="none" rotWithShape="1">
                <a:gsLst>
                  <a:gs pos="100000">
                    <a:srgbClr val="5F5F5F">
                      <a:lumMod val="60000"/>
                      <a:lumOff val="40000"/>
                    </a:srgbClr>
                  </a:gs>
                  <a:gs pos="0">
                    <a:srgbClr val="FFFFFF"/>
                  </a:gs>
                </a:gsLst>
                <a:path path="circle">
                  <a:fillToRect l="50000" t="50000" r="50000" b="50000"/>
                </a:path>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grpSp>
        <p:grpSp>
          <p:nvGrpSpPr>
            <p:cNvPr id="140321" name="Group 21"/>
            <p:cNvGrpSpPr>
              <a:grpSpLocks/>
            </p:cNvGrpSpPr>
            <p:nvPr/>
          </p:nvGrpSpPr>
          <p:grpSpPr bwMode="auto">
            <a:xfrm>
              <a:off x="2295525" y="3892550"/>
              <a:ext cx="1095375" cy="390525"/>
              <a:chOff x="2801938" y="5235575"/>
              <a:chExt cx="1095375" cy="390525"/>
            </a:xfrm>
          </p:grpSpPr>
          <p:sp>
            <p:nvSpPr>
              <p:cNvPr id="23" name="Rectangle 22"/>
              <p:cNvSpPr/>
              <p:nvPr/>
            </p:nvSpPr>
            <p:spPr bwMode="auto">
              <a:xfrm>
                <a:off x="2801938" y="5308600"/>
                <a:ext cx="766763" cy="263525"/>
              </a:xfrm>
              <a:prstGeom prst="rect">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0" anchor="ctr"/>
              <a:lstStyle/>
              <a:p>
                <a:pPr>
                  <a:defRPr/>
                </a:pPr>
                <a:r>
                  <a:rPr lang="en-US" sz="900" kern="0" dirty="0">
                    <a:solidFill>
                      <a:srgbClr val="FFFFFF"/>
                    </a:solidFill>
                    <a:latin typeface="Arial" charset="0"/>
                    <a:ea typeface="ＭＳ Ｐゴシック" charset="0"/>
                    <a:cs typeface="ＭＳ Ｐゴシック" charset="0"/>
                  </a:rPr>
                  <a:t>  Sensor Hub</a:t>
                </a:r>
              </a:p>
            </p:txBody>
          </p:sp>
          <p:sp>
            <p:nvSpPr>
              <p:cNvPr id="24" name="Oval 23"/>
              <p:cNvSpPr/>
              <p:nvPr/>
            </p:nvSpPr>
            <p:spPr bwMode="auto">
              <a:xfrm>
                <a:off x="3508376" y="5235575"/>
                <a:ext cx="388937" cy="390525"/>
              </a:xfrm>
              <a:prstGeom prst="ellipse">
                <a:avLst/>
              </a:prstGeom>
              <a:gradFill flip="none" rotWithShape="1">
                <a:gsLst>
                  <a:gs pos="0">
                    <a:srgbClr val="000000"/>
                  </a:gs>
                  <a:gs pos="100000">
                    <a:srgbClr val="000000">
                      <a:lumMod val="50000"/>
                      <a:lumOff val="50000"/>
                    </a:srgbClr>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endParaRPr lang="en-US" sz="1000" kern="0" dirty="0">
                  <a:solidFill>
                    <a:srgbClr val="FFFFFF"/>
                  </a:solidFill>
                  <a:latin typeface="Arial" charset="0"/>
                  <a:ea typeface="ＭＳ Ｐゴシック" charset="0"/>
                  <a:cs typeface="ＭＳ Ｐゴシック" charset="0"/>
                </a:endParaRPr>
              </a:p>
            </p:txBody>
          </p:sp>
          <p:sp>
            <p:nvSpPr>
              <p:cNvPr id="25" name="Oval 24"/>
              <p:cNvSpPr/>
              <p:nvPr/>
            </p:nvSpPr>
            <p:spPr bwMode="auto">
              <a:xfrm>
                <a:off x="3588834" y="5316880"/>
                <a:ext cx="229235" cy="227021"/>
              </a:xfrm>
              <a:prstGeom prst="ellipse">
                <a:avLst/>
              </a:prstGeom>
              <a:gradFill flip="none" rotWithShape="1">
                <a:gsLst>
                  <a:gs pos="100000">
                    <a:srgbClr val="5F5F5F">
                      <a:lumMod val="60000"/>
                      <a:lumOff val="40000"/>
                    </a:srgbClr>
                  </a:gs>
                  <a:gs pos="0">
                    <a:srgbClr val="FFFFFF"/>
                  </a:gs>
                </a:gsLst>
                <a:path path="circle">
                  <a:fillToRect l="50000" t="50000" r="50000" b="50000"/>
                </a:path>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grpSp>
        <p:grpSp>
          <p:nvGrpSpPr>
            <p:cNvPr id="140322" name="Group 28"/>
            <p:cNvGrpSpPr>
              <a:grpSpLocks/>
            </p:cNvGrpSpPr>
            <p:nvPr/>
          </p:nvGrpSpPr>
          <p:grpSpPr bwMode="auto">
            <a:xfrm>
              <a:off x="1209675" y="4706938"/>
              <a:ext cx="541338" cy="473075"/>
              <a:chOff x="3739380" y="4851670"/>
              <a:chExt cx="541678" cy="472079"/>
            </a:xfrm>
          </p:grpSpPr>
          <p:sp>
            <p:nvSpPr>
              <p:cNvPr id="26" name="Oval 25"/>
              <p:cNvSpPr/>
              <p:nvPr/>
            </p:nvSpPr>
            <p:spPr bwMode="auto">
              <a:xfrm>
                <a:off x="3739380" y="4851670"/>
                <a:ext cx="150908"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27" name="Oval 26"/>
              <p:cNvSpPr/>
              <p:nvPr/>
            </p:nvSpPr>
            <p:spPr bwMode="auto">
              <a:xfrm>
                <a:off x="3949062" y="5171670"/>
                <a:ext cx="150908"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28" name="Oval 27"/>
              <p:cNvSpPr/>
              <p:nvPr/>
            </p:nvSpPr>
            <p:spPr bwMode="auto">
              <a:xfrm>
                <a:off x="4130150" y="4851670"/>
                <a:ext cx="150908"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grpSp>
        <p:grpSp>
          <p:nvGrpSpPr>
            <p:cNvPr id="140323" name="Group 29"/>
            <p:cNvGrpSpPr>
              <a:grpSpLocks/>
            </p:cNvGrpSpPr>
            <p:nvPr/>
          </p:nvGrpSpPr>
          <p:grpSpPr bwMode="auto">
            <a:xfrm>
              <a:off x="357188" y="5589588"/>
              <a:ext cx="541337" cy="471487"/>
              <a:chOff x="3739380" y="4851670"/>
              <a:chExt cx="541678" cy="472079"/>
            </a:xfrm>
          </p:grpSpPr>
          <p:sp>
            <p:nvSpPr>
              <p:cNvPr id="31" name="Oval 30"/>
              <p:cNvSpPr/>
              <p:nvPr/>
            </p:nvSpPr>
            <p:spPr bwMode="auto">
              <a:xfrm>
                <a:off x="3739380" y="4851670"/>
                <a:ext cx="150907" cy="152591"/>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32" name="Oval 31"/>
              <p:cNvSpPr/>
              <p:nvPr/>
            </p:nvSpPr>
            <p:spPr bwMode="auto">
              <a:xfrm>
                <a:off x="3949062" y="5171158"/>
                <a:ext cx="150907" cy="152591"/>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33" name="Oval 32"/>
              <p:cNvSpPr/>
              <p:nvPr/>
            </p:nvSpPr>
            <p:spPr bwMode="auto">
              <a:xfrm>
                <a:off x="4130151" y="4851670"/>
                <a:ext cx="150907" cy="152591"/>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grpSp>
        <p:grpSp>
          <p:nvGrpSpPr>
            <p:cNvPr id="140324" name="Group 33"/>
            <p:cNvGrpSpPr>
              <a:grpSpLocks/>
            </p:cNvGrpSpPr>
            <p:nvPr/>
          </p:nvGrpSpPr>
          <p:grpSpPr bwMode="auto">
            <a:xfrm>
              <a:off x="3535363" y="5589588"/>
              <a:ext cx="541337" cy="473075"/>
              <a:chOff x="3739380" y="4851670"/>
              <a:chExt cx="541678" cy="472079"/>
            </a:xfrm>
          </p:grpSpPr>
          <p:sp>
            <p:nvSpPr>
              <p:cNvPr id="35" name="Oval 34"/>
              <p:cNvSpPr/>
              <p:nvPr/>
            </p:nvSpPr>
            <p:spPr bwMode="auto">
              <a:xfrm>
                <a:off x="3739380" y="4851670"/>
                <a:ext cx="150907"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36" name="Oval 35"/>
              <p:cNvSpPr/>
              <p:nvPr/>
            </p:nvSpPr>
            <p:spPr bwMode="auto">
              <a:xfrm>
                <a:off x="3949062" y="5171670"/>
                <a:ext cx="150907"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37" name="Oval 36"/>
              <p:cNvSpPr/>
              <p:nvPr/>
            </p:nvSpPr>
            <p:spPr bwMode="auto">
              <a:xfrm>
                <a:off x="4130151" y="4851670"/>
                <a:ext cx="150907"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grpSp>
        <p:grpSp>
          <p:nvGrpSpPr>
            <p:cNvPr id="140325" name="Group 37"/>
            <p:cNvGrpSpPr>
              <a:grpSpLocks/>
            </p:cNvGrpSpPr>
            <p:nvPr/>
          </p:nvGrpSpPr>
          <p:grpSpPr bwMode="auto">
            <a:xfrm>
              <a:off x="2397125" y="4657725"/>
              <a:ext cx="542925" cy="473075"/>
              <a:chOff x="3739380" y="4851670"/>
              <a:chExt cx="541678" cy="472079"/>
            </a:xfrm>
          </p:grpSpPr>
          <p:sp>
            <p:nvSpPr>
              <p:cNvPr id="39" name="Oval 38"/>
              <p:cNvSpPr/>
              <p:nvPr/>
            </p:nvSpPr>
            <p:spPr bwMode="auto">
              <a:xfrm>
                <a:off x="3739380" y="4851670"/>
                <a:ext cx="150467"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40" name="Oval 39"/>
              <p:cNvSpPr/>
              <p:nvPr/>
            </p:nvSpPr>
            <p:spPr bwMode="auto">
              <a:xfrm>
                <a:off x="3948449" y="5171670"/>
                <a:ext cx="152050"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sp>
            <p:nvSpPr>
              <p:cNvPr id="41" name="Oval 40"/>
              <p:cNvSpPr/>
              <p:nvPr/>
            </p:nvSpPr>
            <p:spPr bwMode="auto">
              <a:xfrm>
                <a:off x="4130592" y="4851670"/>
                <a:ext cx="150466" cy="152079"/>
              </a:xfrm>
              <a:prstGeom prst="ellipse">
                <a:avLst/>
              </a:prstGeom>
              <a:solidFill>
                <a:schemeClr val="tx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306513">
                  <a:defRPr/>
                </a:pPr>
                <a:endParaRPr lang="en-US" sz="1400" kern="0" dirty="0">
                  <a:solidFill>
                    <a:srgbClr val="5F5F5F"/>
                  </a:solidFill>
                  <a:latin typeface="Arial" charset="0"/>
                  <a:ea typeface="ＭＳ Ｐゴシック" charset="0"/>
                  <a:cs typeface="ＭＳ Ｐゴシック" charset="0"/>
                </a:endParaRPr>
              </a:p>
            </p:txBody>
          </p:sp>
        </p:grpSp>
        <p:cxnSp>
          <p:nvCxnSpPr>
            <p:cNvPr id="140326" name="Straight Connector 42"/>
            <p:cNvCxnSpPr>
              <a:cxnSpLocks noChangeShapeType="1"/>
              <a:endCxn id="3" idx="0"/>
            </p:cNvCxnSpPr>
            <p:nvPr/>
          </p:nvCxnSpPr>
          <p:spPr bwMode="auto">
            <a:xfrm>
              <a:off x="2217738" y="1774825"/>
              <a:ext cx="0" cy="7207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27" name="Straight Connector 45"/>
            <p:cNvCxnSpPr>
              <a:cxnSpLocks noChangeShapeType="1"/>
              <a:stCxn id="3" idx="2"/>
            </p:cNvCxnSpPr>
            <p:nvPr/>
          </p:nvCxnSpPr>
          <p:spPr bwMode="auto">
            <a:xfrm>
              <a:off x="2217738" y="3028950"/>
              <a:ext cx="0" cy="590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28" name="Straight Connector 47"/>
            <p:cNvCxnSpPr>
              <a:cxnSpLocks noChangeShapeType="1"/>
            </p:cNvCxnSpPr>
            <p:nvPr/>
          </p:nvCxnSpPr>
          <p:spPr bwMode="auto">
            <a:xfrm>
              <a:off x="627063" y="3619500"/>
              <a:ext cx="318452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29" name="Straight Connector 49"/>
            <p:cNvCxnSpPr>
              <a:cxnSpLocks noChangeShapeType="1"/>
              <a:endCxn id="16" idx="0"/>
            </p:cNvCxnSpPr>
            <p:nvPr/>
          </p:nvCxnSpPr>
          <p:spPr bwMode="auto">
            <a:xfrm>
              <a:off x="3795713" y="3619500"/>
              <a:ext cx="0" cy="103187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0" name="Straight Connector 54"/>
            <p:cNvCxnSpPr>
              <a:cxnSpLocks noChangeShapeType="1"/>
              <a:endCxn id="15" idx="0"/>
            </p:cNvCxnSpPr>
            <p:nvPr/>
          </p:nvCxnSpPr>
          <p:spPr bwMode="auto">
            <a:xfrm>
              <a:off x="627063" y="3619500"/>
              <a:ext cx="0" cy="10382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1" name="Straight Connector 60"/>
            <p:cNvCxnSpPr>
              <a:cxnSpLocks noChangeShapeType="1"/>
              <a:stCxn id="19" idx="0"/>
            </p:cNvCxnSpPr>
            <p:nvPr/>
          </p:nvCxnSpPr>
          <p:spPr bwMode="auto">
            <a:xfrm flipV="1">
              <a:off x="1482725" y="3619500"/>
              <a:ext cx="0" cy="3492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2" name="Straight Connector 62"/>
            <p:cNvCxnSpPr>
              <a:cxnSpLocks noChangeShapeType="1"/>
              <a:stCxn id="23" idx="0"/>
            </p:cNvCxnSpPr>
            <p:nvPr/>
          </p:nvCxnSpPr>
          <p:spPr bwMode="auto">
            <a:xfrm flipV="1">
              <a:off x="2679700" y="3619500"/>
              <a:ext cx="0" cy="34607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3" name="Straight Connector 65"/>
            <p:cNvCxnSpPr>
              <a:cxnSpLocks noChangeShapeType="1"/>
              <a:stCxn id="19" idx="2"/>
              <a:endCxn id="26" idx="0"/>
            </p:cNvCxnSpPr>
            <p:nvPr/>
          </p:nvCxnSpPr>
          <p:spPr bwMode="auto">
            <a:xfrm flipH="1">
              <a:off x="1284288" y="4232275"/>
              <a:ext cx="198437" cy="47466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4" name="Straight Connector 67"/>
            <p:cNvCxnSpPr>
              <a:cxnSpLocks noChangeShapeType="1"/>
              <a:stCxn id="19" idx="2"/>
              <a:endCxn id="27" idx="4"/>
            </p:cNvCxnSpPr>
            <p:nvPr/>
          </p:nvCxnSpPr>
          <p:spPr bwMode="auto">
            <a:xfrm>
              <a:off x="1482725" y="4232275"/>
              <a:ext cx="11113" cy="94773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5" name="Straight Connector 69"/>
            <p:cNvCxnSpPr>
              <a:cxnSpLocks noChangeShapeType="1"/>
              <a:stCxn id="19" idx="2"/>
            </p:cNvCxnSpPr>
            <p:nvPr/>
          </p:nvCxnSpPr>
          <p:spPr bwMode="auto">
            <a:xfrm>
              <a:off x="1482725" y="4232275"/>
              <a:ext cx="217488" cy="5778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6" name="Straight Connector 72"/>
            <p:cNvCxnSpPr>
              <a:cxnSpLocks noChangeShapeType="1"/>
              <a:stCxn id="23" idx="2"/>
              <a:endCxn id="39" idx="0"/>
            </p:cNvCxnSpPr>
            <p:nvPr/>
          </p:nvCxnSpPr>
          <p:spPr bwMode="auto">
            <a:xfrm flipH="1">
              <a:off x="2473325" y="4229100"/>
              <a:ext cx="206375" cy="428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7" name="Straight Connector 74"/>
            <p:cNvCxnSpPr>
              <a:cxnSpLocks noChangeShapeType="1"/>
              <a:stCxn id="23" idx="2"/>
              <a:endCxn id="40" idx="4"/>
            </p:cNvCxnSpPr>
            <p:nvPr/>
          </p:nvCxnSpPr>
          <p:spPr bwMode="auto">
            <a:xfrm>
              <a:off x="2679700" y="4229100"/>
              <a:ext cx="3175" cy="9017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8" name="Straight Connector 76"/>
            <p:cNvCxnSpPr>
              <a:cxnSpLocks noChangeShapeType="1"/>
              <a:stCxn id="23" idx="2"/>
              <a:endCxn id="41" idx="5"/>
            </p:cNvCxnSpPr>
            <p:nvPr/>
          </p:nvCxnSpPr>
          <p:spPr bwMode="auto">
            <a:xfrm>
              <a:off x="2679700" y="4229100"/>
              <a:ext cx="238125" cy="558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39" name="Straight Connector 78"/>
            <p:cNvCxnSpPr>
              <a:cxnSpLocks noChangeShapeType="1"/>
              <a:stCxn id="15" idx="2"/>
              <a:endCxn id="31" idx="0"/>
            </p:cNvCxnSpPr>
            <p:nvPr/>
          </p:nvCxnSpPr>
          <p:spPr bwMode="auto">
            <a:xfrm flipH="1">
              <a:off x="431800" y="5045075"/>
              <a:ext cx="195263" cy="5445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40" name="Straight Connector 80"/>
            <p:cNvCxnSpPr>
              <a:cxnSpLocks noChangeShapeType="1"/>
              <a:stCxn id="15" idx="2"/>
              <a:endCxn id="33" idx="4"/>
            </p:cNvCxnSpPr>
            <p:nvPr/>
          </p:nvCxnSpPr>
          <p:spPr bwMode="auto">
            <a:xfrm>
              <a:off x="627063" y="5045075"/>
              <a:ext cx="195262" cy="6953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41" name="Straight Connector 84"/>
            <p:cNvCxnSpPr>
              <a:cxnSpLocks noChangeShapeType="1"/>
              <a:stCxn id="15" idx="2"/>
              <a:endCxn id="32" idx="4"/>
            </p:cNvCxnSpPr>
            <p:nvPr/>
          </p:nvCxnSpPr>
          <p:spPr bwMode="auto">
            <a:xfrm>
              <a:off x="627063" y="5045075"/>
              <a:ext cx="14287" cy="1016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42" name="Straight Connector 86"/>
            <p:cNvCxnSpPr>
              <a:cxnSpLocks noChangeShapeType="1"/>
              <a:stCxn id="16" idx="2"/>
              <a:endCxn id="35" idx="0"/>
            </p:cNvCxnSpPr>
            <p:nvPr/>
          </p:nvCxnSpPr>
          <p:spPr bwMode="auto">
            <a:xfrm flipH="1">
              <a:off x="3611563" y="5038725"/>
              <a:ext cx="184150" cy="55086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43" name="Straight Connector 89"/>
            <p:cNvCxnSpPr>
              <a:cxnSpLocks noChangeShapeType="1"/>
              <a:stCxn id="16" idx="2"/>
              <a:endCxn id="36" idx="4"/>
            </p:cNvCxnSpPr>
            <p:nvPr/>
          </p:nvCxnSpPr>
          <p:spPr bwMode="auto">
            <a:xfrm>
              <a:off x="3795713" y="5038725"/>
              <a:ext cx="25400" cy="102393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44" name="Straight Connector 91"/>
            <p:cNvCxnSpPr>
              <a:cxnSpLocks noChangeShapeType="1"/>
              <a:stCxn id="16" idx="2"/>
              <a:endCxn id="37" idx="5"/>
            </p:cNvCxnSpPr>
            <p:nvPr/>
          </p:nvCxnSpPr>
          <p:spPr bwMode="auto">
            <a:xfrm>
              <a:off x="3795713" y="5038725"/>
              <a:ext cx="258762" cy="68103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0" name="Rectangle 99"/>
            <p:cNvSpPr/>
            <p:nvPr/>
          </p:nvSpPr>
          <p:spPr bwMode="auto">
            <a:xfrm>
              <a:off x="965200" y="2370138"/>
              <a:ext cx="419100" cy="377825"/>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101" name="Rectangle 100"/>
            <p:cNvSpPr/>
            <p:nvPr/>
          </p:nvSpPr>
          <p:spPr bwMode="auto">
            <a:xfrm>
              <a:off x="3402013" y="4351338"/>
              <a:ext cx="419100" cy="377825"/>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102" name="Rectangle 101"/>
            <p:cNvSpPr/>
            <p:nvPr/>
          </p:nvSpPr>
          <p:spPr bwMode="auto">
            <a:xfrm>
              <a:off x="147638" y="4410075"/>
              <a:ext cx="419100" cy="377825"/>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103" name="Rectangle 102"/>
            <p:cNvSpPr/>
            <p:nvPr/>
          </p:nvSpPr>
          <p:spPr bwMode="auto">
            <a:xfrm>
              <a:off x="760413" y="3721100"/>
              <a:ext cx="400050" cy="347663"/>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104" name="Rectangle 103"/>
            <p:cNvSpPr/>
            <p:nvPr/>
          </p:nvSpPr>
          <p:spPr bwMode="auto">
            <a:xfrm>
              <a:off x="3243263" y="3721100"/>
              <a:ext cx="401637" cy="347663"/>
            </a:xfrm>
            <a:prstGeom prst="rect">
              <a:avLst/>
            </a:prstGeom>
            <a:gradFill flip="none" rotWithShape="1">
              <a:gsLst>
                <a:gs pos="0">
                  <a:srgbClr val="E7B92D">
                    <a:lumMod val="50000"/>
                  </a:srgbClr>
                </a:gs>
                <a:gs pos="100000">
                  <a:srgbClr val="FFCC33"/>
                </a:gs>
              </a:gsLst>
              <a:lin ang="162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algn="ctr">
                <a:defRPr/>
              </a:pPr>
              <a:r>
                <a:rPr lang="en-US" sz="1400" kern="0" dirty="0">
                  <a:solidFill>
                    <a:srgbClr val="FFFFFF"/>
                  </a:solidFill>
                  <a:latin typeface="Arial" charset="0"/>
                  <a:ea typeface="ＭＳ Ｐゴシック" charset="0"/>
                  <a:cs typeface="ＭＳ Ｐゴシック" charset="0"/>
                </a:rPr>
                <a:t>App</a:t>
              </a:r>
            </a:p>
          </p:txBody>
        </p:sp>
        <p:sp>
          <p:nvSpPr>
            <p:cNvPr id="2" name="TextBox 1"/>
            <p:cNvSpPr txBox="1"/>
            <p:nvPr/>
          </p:nvSpPr>
          <p:spPr>
            <a:xfrm>
              <a:off x="1512983" y="5691119"/>
              <a:ext cx="1822935" cy="369332"/>
            </a:xfrm>
            <a:prstGeom prst="rect">
              <a:avLst/>
            </a:prstGeom>
            <a:noFill/>
          </p:spPr>
          <p:txBody>
            <a:bodyPr wrap="none">
              <a:spAutoFit/>
            </a:bodyPr>
            <a:lstStyle/>
            <a:p>
              <a:pPr>
                <a:defRPr/>
              </a:pPr>
              <a:r>
                <a:rPr lang="en-US" dirty="0" smtClean="0">
                  <a:solidFill>
                    <a:srgbClr val="061922"/>
                  </a:solidFill>
                  <a:latin typeface="Verdana"/>
                </a:rPr>
                <a:t>Edge or Client</a:t>
              </a:r>
              <a:endParaRPr lang="en-US" dirty="0">
                <a:solidFill>
                  <a:srgbClr val="061922"/>
                </a:solidFill>
                <a:latin typeface="Verdana"/>
              </a:endParaRPr>
            </a:p>
          </p:txBody>
        </p:sp>
      </p:grpSp>
      <p:sp>
        <p:nvSpPr>
          <p:cNvPr id="12" name="TextBox 11"/>
          <p:cNvSpPr txBox="1"/>
          <p:nvPr/>
        </p:nvSpPr>
        <p:spPr>
          <a:xfrm>
            <a:off x="8545995" y="2024648"/>
            <a:ext cx="2124299" cy="338554"/>
          </a:xfrm>
          <a:prstGeom prst="rect">
            <a:avLst/>
          </a:prstGeom>
          <a:noFill/>
        </p:spPr>
        <p:txBody>
          <a:bodyPr wrap="none" rtlCol="0">
            <a:spAutoFit/>
          </a:bodyPr>
          <a:lstStyle/>
          <a:p>
            <a:r>
              <a:rPr lang="en-US" sz="1600" i="1" dirty="0" smtClean="0">
                <a:latin typeface="+mn-lt"/>
              </a:rPr>
              <a:t>Example questions</a:t>
            </a:r>
          </a:p>
        </p:txBody>
      </p:sp>
      <p:sp>
        <p:nvSpPr>
          <p:cNvPr id="17" name="Right Arrow 16">
            <a:hlinkClick r:id="" action="ppaction://hlinkshowjump?jump=lastslideviewed"/>
          </p:cNvPr>
          <p:cNvSpPr/>
          <p:nvPr/>
        </p:nvSpPr>
        <p:spPr bwMode="auto">
          <a:xfrm>
            <a:off x="10733255" y="6028824"/>
            <a:ext cx="1193460" cy="630550"/>
          </a:xfrm>
          <a:prstGeom prst="rightArrow">
            <a:avLst/>
          </a:prstGeom>
          <a:solidFill>
            <a:srgbClr val="FFFF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40561903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ver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9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013639" y="713438"/>
            <a:ext cx="1888177" cy="1710047"/>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84518" y="968298"/>
            <a:ext cx="1441420" cy="1200329"/>
          </a:xfrm>
          <a:prstGeom prst="rect">
            <a:avLst/>
          </a:prstGeom>
          <a:noFill/>
        </p:spPr>
        <p:txBody>
          <a:bodyPr wrap="none" rtlCol="0">
            <a:spAutoFit/>
          </a:bodyPr>
          <a:lstStyle/>
          <a:p>
            <a:pPr algn="ctr"/>
            <a:r>
              <a:rPr lang="en-US" sz="3600" b="1" dirty="0" smtClean="0"/>
              <a:t>Why </a:t>
            </a:r>
          </a:p>
          <a:p>
            <a:pPr algn="ctr"/>
            <a:r>
              <a:rPr lang="en-US" sz="3600" b="1" dirty="0" smtClean="0"/>
              <a:t>Now?</a:t>
            </a:r>
            <a:endParaRPr lang="en-US" sz="3600" b="1" dirty="0"/>
          </a:p>
        </p:txBody>
      </p:sp>
      <p:pic>
        <p:nvPicPr>
          <p:cNvPr id="5" name="Picture 2" descr="ML50_Gordon-Moore_BK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475444"/>
            <a:ext cx="3672609" cy="28441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8087271" y="1333500"/>
            <a:ext cx="3981033" cy="2893047"/>
          </a:xfrm>
          <a:prstGeom prst="rect">
            <a:avLst/>
          </a:prstGeom>
        </p:spPr>
      </p:pic>
      <p:pic>
        <p:nvPicPr>
          <p:cNvPr id="1028" name="Picture 4" descr="http://www.teletech.com/sites/default/files/styles/article_main/public/csv5i3_mobile-data_sidebar.jpg?itok=BW560eN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665" y="4543122"/>
            <a:ext cx="4683125" cy="209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haracteristics of Big Data: 1-Scale (Volume)&#10; Data Volume&#10; 44x increase from 2009 2020&#10; From 0.8 zettabytes to 35zb&#10; ..."/>
          <p:cNvPicPr>
            <a:picLocks noChangeAspect="1" noChangeArrowheads="1"/>
          </p:cNvPicPr>
          <p:nvPr/>
        </p:nvPicPr>
        <p:blipFill rotWithShape="1">
          <a:blip r:embed="rId3">
            <a:extLst>
              <a:ext uri="{28A0092B-C50C-407E-A947-70E740481C1C}">
                <a14:useLocalDpi xmlns:a14="http://schemas.microsoft.com/office/drawing/2010/main" val="0"/>
              </a:ext>
            </a:extLst>
          </a:blip>
          <a:srcRect r="811"/>
          <a:stretch/>
        </p:blipFill>
        <p:spPr bwMode="auto">
          <a:xfrm>
            <a:off x="-155528" y="-99242"/>
            <a:ext cx="12347528" cy="70047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528" y="6596390"/>
            <a:ext cx="4358886" cy="261610"/>
          </a:xfrm>
          <a:prstGeom prst="rect">
            <a:avLst/>
          </a:prstGeom>
        </p:spPr>
        <p:txBody>
          <a:bodyPr wrap="none">
            <a:spAutoFit/>
          </a:bodyPr>
          <a:lstStyle/>
          <a:p>
            <a:r>
              <a:rPr lang="en-US" sz="1100" dirty="0" smtClean="0">
                <a:solidFill>
                  <a:prstClr val="black"/>
                </a:solidFill>
              </a:rPr>
              <a:t>Source: http</a:t>
            </a:r>
            <a:r>
              <a:rPr lang="en-US" sz="1100" dirty="0">
                <a:solidFill>
                  <a:prstClr val="black"/>
                </a:solidFill>
              </a:rPr>
              <a:t>://www.slideshare.net/asertseminar/big-data-34369979</a:t>
            </a:r>
          </a:p>
        </p:txBody>
      </p:sp>
      <p:sp>
        <p:nvSpPr>
          <p:cNvPr id="3" name="Title 2"/>
          <p:cNvSpPr>
            <a:spLocks noGrp="1"/>
          </p:cNvSpPr>
          <p:nvPr>
            <p:ph type="title"/>
          </p:nvPr>
        </p:nvSpPr>
        <p:spPr>
          <a:xfrm>
            <a:off x="506823" y="0"/>
            <a:ext cx="10972800" cy="1143000"/>
          </a:xfrm>
        </p:spPr>
        <p:txBody>
          <a:bodyPr/>
          <a:lstStyle/>
          <a:p>
            <a:r>
              <a:rPr lang="en-US" dirty="0" smtClean="0"/>
              <a:t> </a:t>
            </a:r>
            <a:endParaRPr lang="en-US" dirty="0"/>
          </a:p>
        </p:txBody>
      </p:sp>
      <p:sp>
        <p:nvSpPr>
          <p:cNvPr id="4" name="Rectangle 3"/>
          <p:cNvSpPr/>
          <p:nvPr/>
        </p:nvSpPr>
        <p:spPr>
          <a:xfrm>
            <a:off x="7926602" y="6550223"/>
            <a:ext cx="4265398" cy="307777"/>
          </a:xfrm>
          <a:prstGeom prst="rect">
            <a:avLst/>
          </a:prstGeom>
        </p:spPr>
        <p:txBody>
          <a:bodyPr wrap="none">
            <a:spAutoFit/>
          </a:bodyPr>
          <a:lstStyle/>
          <a:p>
            <a:r>
              <a:rPr lang="en-US" sz="1400" dirty="0">
                <a:solidFill>
                  <a:srgbClr val="252525"/>
                </a:solidFill>
              </a:rPr>
              <a:t>A gram of </a:t>
            </a:r>
            <a:r>
              <a:rPr lang="en-US" sz="1400" dirty="0">
                <a:solidFill>
                  <a:srgbClr val="0B0080"/>
                </a:solidFill>
                <a:hlinkClick r:id="rId4" tooltip="DNA"/>
              </a:rPr>
              <a:t>DNA</a:t>
            </a:r>
            <a:r>
              <a:rPr lang="en-US" sz="1400" dirty="0">
                <a:solidFill>
                  <a:srgbClr val="252525"/>
                </a:solidFill>
              </a:rPr>
              <a:t> can theoretically hold 455 </a:t>
            </a:r>
            <a:r>
              <a:rPr lang="en-US" sz="1400" dirty="0" err="1" smtClean="0">
                <a:solidFill>
                  <a:srgbClr val="252525"/>
                </a:solidFill>
              </a:rPr>
              <a:t>exabytes</a:t>
            </a:r>
            <a:r>
              <a:rPr lang="en-US" sz="1400" dirty="0" smtClean="0">
                <a:solidFill>
                  <a:srgbClr val="252525"/>
                </a:solidFill>
              </a:rPr>
              <a:t>!</a:t>
            </a:r>
            <a:endParaRPr lang="en-US" sz="1400" dirty="0"/>
          </a:p>
        </p:txBody>
      </p:sp>
    </p:spTree>
    <p:extLst>
      <p:ext uri="{BB962C8B-B14F-4D97-AF65-F5344CB8AC3E}">
        <p14:creationId xmlns:p14="http://schemas.microsoft.com/office/powerpoint/2010/main" val="1635904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tibco.com/blog/wp-content/uploads/demand-for-analytic-tal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2771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827476" y="1243694"/>
            <a:ext cx="2725616" cy="3693282"/>
            <a:chOff x="8827476" y="1243694"/>
            <a:chExt cx="2725616" cy="3693282"/>
          </a:xfrm>
        </p:grpSpPr>
        <p:sp>
          <p:nvSpPr>
            <p:cNvPr id="2" name="TextBox 1"/>
            <p:cNvSpPr txBox="1"/>
            <p:nvPr/>
          </p:nvSpPr>
          <p:spPr>
            <a:xfrm>
              <a:off x="8827476" y="1243694"/>
              <a:ext cx="2725616" cy="2800767"/>
            </a:xfrm>
            <a:prstGeom prst="rect">
              <a:avLst/>
            </a:prstGeom>
            <a:noFill/>
          </p:spPr>
          <p:txBody>
            <a:bodyPr wrap="square" rtlCol="0">
              <a:spAutoFit/>
            </a:bodyPr>
            <a:lstStyle/>
            <a:p>
              <a:r>
                <a:rPr lang="en-US" sz="4400" dirty="0" smtClean="0">
                  <a:solidFill>
                    <a:schemeClr val="bg1"/>
                  </a:solidFill>
                </a:rPr>
                <a:t>“…There is still a significant gap…”</a:t>
              </a:r>
              <a:endParaRPr lang="en-US" sz="4400" dirty="0">
                <a:solidFill>
                  <a:schemeClr val="bg1"/>
                </a:solidFill>
              </a:endParaRPr>
            </a:p>
          </p:txBody>
        </p:sp>
        <p:sp>
          <p:nvSpPr>
            <p:cNvPr id="3" name="TextBox 2"/>
            <p:cNvSpPr txBox="1"/>
            <p:nvPr/>
          </p:nvSpPr>
          <p:spPr>
            <a:xfrm>
              <a:off x="9536640" y="4290645"/>
              <a:ext cx="2016452" cy="646331"/>
            </a:xfrm>
            <a:prstGeom prst="rect">
              <a:avLst/>
            </a:prstGeom>
            <a:noFill/>
          </p:spPr>
          <p:txBody>
            <a:bodyPr wrap="square" rtlCol="0">
              <a:spAutoFit/>
            </a:bodyPr>
            <a:lstStyle/>
            <a:p>
              <a:r>
                <a:rPr lang="en-US" dirty="0" smtClean="0"/>
                <a:t>M. Schmidt, CEO, Nutonian 2016</a:t>
              </a:r>
              <a:endParaRPr lang="en-US" dirty="0"/>
            </a:p>
          </p:txBody>
        </p:sp>
      </p:grpSp>
    </p:spTree>
    <p:extLst>
      <p:ext uri="{BB962C8B-B14F-4D97-AF65-F5344CB8AC3E}">
        <p14:creationId xmlns:p14="http://schemas.microsoft.com/office/powerpoint/2010/main" val="39375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New shape"/>
          <p:cNvSpPr/>
          <p:nvPr/>
        </p:nvSpPr>
        <p:spPr>
          <a:xfrm>
            <a:off x="1917700" y="254000"/>
            <a:ext cx="8216900" cy="254000"/>
          </a:xfr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lstStyle/>
          <a:p>
            <a:pPr fontAlgn="auto">
              <a:spcBef>
                <a:spcPts val="0"/>
              </a:spcBef>
              <a:spcAft>
                <a:spcPts val="0"/>
              </a:spcAft>
            </a:pPr>
            <a:r>
              <a:rPr sz="1200">
                <a:solidFill>
                  <a:srgbClr val="808080"/>
                </a:solidFill>
                <a:latin typeface="Arial"/>
              </a:rPr>
              <a:t>Best jobs in the U.S. 2015</a:t>
            </a:r>
          </a:p>
        </p:txBody>
      </p:sp>
      <p:sp>
        <p:nvSpPr>
          <p:cNvPr id="3" name="New shape"/>
          <p:cNvSpPr/>
          <p:nvPr/>
        </p:nvSpPr>
        <p:spPr>
          <a:xfrm>
            <a:off x="1917700" y="457200"/>
            <a:ext cx="8216900" cy="863600"/>
          </a:xfr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fontAlgn="auto">
              <a:spcBef>
                <a:spcPts val="0"/>
              </a:spcBef>
              <a:spcAft>
                <a:spcPts val="0"/>
              </a:spcAft>
            </a:pPr>
            <a:r>
              <a:rPr b="1">
                <a:solidFill>
                  <a:srgbClr val="4F4F4F"/>
                </a:solidFill>
                <a:latin typeface="Arial"/>
              </a:rPr>
              <a:t>Best jobs in the United States in 2015</a:t>
            </a:r>
          </a:p>
        </p:txBody>
      </p:sp>
      <p:sp>
        <p:nvSpPr>
          <p:cNvPr id="4" name="New shape"/>
          <p:cNvSpPr/>
          <p:nvPr/>
        </p:nvSpPr>
        <p:spPr>
          <a:xfrm>
            <a:off x="1517650" y="6223000"/>
            <a:ext cx="9169400" cy="647700"/>
          </a:xfrm>
          <a:prstGeom prst="rect">
            <a:avLst/>
          </a:prstGeom>
          <a:blipFill dpi="0">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5" name="New shape"/>
          <p:cNvSpPr/>
          <p:nvPr/>
        </p:nvSpPr>
        <p:spPr>
          <a:xfrm>
            <a:off x="1917700" y="6540500"/>
            <a:ext cx="6350000" cy="203200"/>
          </a:xfr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lstStyle/>
          <a:p>
            <a:pPr fontAlgn="auto">
              <a:spcBef>
                <a:spcPts val="0"/>
              </a:spcBef>
              <a:spcAft>
                <a:spcPts val="0"/>
              </a:spcAft>
            </a:pPr>
            <a:r>
              <a:rPr sz="700" b="1">
                <a:solidFill>
                  <a:srgbClr val="808080"/>
                </a:solidFill>
                <a:latin typeface="Arial"/>
              </a:rPr>
              <a:t>Source: </a:t>
            </a:r>
            <a:r>
              <a:rPr sz="700">
                <a:solidFill>
                  <a:srgbClr val="808080"/>
                </a:solidFill>
                <a:latin typeface="Arial"/>
              </a:rPr>
              <a:t>Website (Careercast.com); </a:t>
            </a:r>
            <a:r>
              <a:rPr sz="700">
                <a:solidFill>
                  <a:srgbClr val="808080"/>
                </a:solidFill>
                <a:latin typeface="Arial"/>
                <a:hlinkClick r:id="rId4"/>
              </a:rPr>
              <a:t>ID 507185</a:t>
            </a:r>
          </a:p>
        </p:txBody>
      </p:sp>
      <p:sp>
        <p:nvSpPr>
          <p:cNvPr id="6" name="New shape"/>
          <p:cNvSpPr/>
          <p:nvPr/>
        </p:nvSpPr>
        <p:spPr>
          <a:xfrm>
            <a:off x="1917700" y="6159500"/>
            <a:ext cx="6350000" cy="203200"/>
          </a:xfr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p>
            <a:pPr fontAlgn="auto">
              <a:spcBef>
                <a:spcPts val="0"/>
              </a:spcBef>
              <a:spcAft>
                <a:spcPts val="0"/>
              </a:spcAft>
            </a:pPr>
            <a:r>
              <a:rPr sz="700" b="1">
                <a:solidFill>
                  <a:srgbClr val="808080"/>
                </a:solidFill>
                <a:latin typeface="Arial"/>
              </a:rPr>
              <a:t>Note: </a:t>
            </a:r>
            <a:r>
              <a:rPr sz="700">
                <a:solidFill>
                  <a:srgbClr val="808080"/>
                </a:solidFill>
                <a:latin typeface="Arial"/>
              </a:rPr>
              <a:t>United States; 2015</a:t>
            </a:r>
          </a:p>
        </p:txBody>
      </p:sp>
      <p:graphicFrame>
        <p:nvGraphicFramePr>
          <p:cNvPr id="7" name="ChartObject"/>
          <p:cNvGraphicFramePr/>
          <p:nvPr>
            <p:extLst>
              <p:ext uri="{D42A27DB-BD31-4B8C-83A1-F6EECF244321}">
                <p14:modId xmlns:p14="http://schemas.microsoft.com/office/powerpoint/2010/main" val="44768729"/>
              </p:ext>
            </p:extLst>
          </p:nvPr>
        </p:nvGraphicFramePr>
        <p:xfrm>
          <a:off x="1143000" y="927100"/>
          <a:ext cx="8991600" cy="4978400"/>
        </p:xfrm>
        <a:graphic>
          <a:graphicData uri="http://schemas.openxmlformats.org/drawingml/2006/chart">
            <c:chart xmlns:c="http://schemas.openxmlformats.org/drawingml/2006/chart" xmlns:r="http://schemas.openxmlformats.org/officeDocument/2006/relationships" r:id="rId5"/>
          </a:graphicData>
        </a:graphic>
      </p:graphicFrame>
      <p:sp>
        <p:nvSpPr>
          <p:cNvPr id="8" name="New shape"/>
          <p:cNvSpPr/>
          <p:nvPr/>
        </p:nvSpPr>
        <p:spPr>
          <a:xfrm>
            <a:off x="1917700" y="6350000"/>
            <a:ext cx="6350000" cy="203200"/>
          </a:xfr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lstStyle/>
          <a:p>
            <a:pPr fontAlgn="auto">
              <a:spcBef>
                <a:spcPts val="0"/>
              </a:spcBef>
              <a:spcAft>
                <a:spcPts val="0"/>
              </a:spcAft>
            </a:pPr>
            <a:r>
              <a:rPr sz="700">
                <a:solidFill>
                  <a:srgbClr val="808080"/>
                </a:solidFill>
                <a:latin typeface="Arial"/>
              </a:rPr>
              <a:t>Further information regarding this statistic can be found on </a:t>
            </a:r>
            <a:r>
              <a:rPr sz="700">
                <a:solidFill>
                  <a:srgbClr val="808080"/>
                </a:solidFill>
                <a:latin typeface="Arial"/>
                <a:hlinkClick r:id="rId6" action="ppaction://hlinksldjump"/>
              </a:rPr>
              <a:t>page 8</a:t>
            </a:r>
            <a:r>
              <a:rPr sz="700">
                <a:solidFill>
                  <a:srgbClr val="808080"/>
                </a:solidFill>
                <a:latin typeface="Arial"/>
              </a:rPr>
              <a:t>.</a:t>
            </a:r>
          </a:p>
        </p:txBody>
      </p:sp>
      <p:sp>
        <p:nvSpPr>
          <p:cNvPr id="9" name="Rectangle 8"/>
          <p:cNvSpPr/>
          <p:nvPr/>
        </p:nvSpPr>
        <p:spPr>
          <a:xfrm>
            <a:off x="2274277" y="3645877"/>
            <a:ext cx="1430215" cy="339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97015" y="2792047"/>
            <a:ext cx="1207477" cy="339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7718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429" t="52589" b="14206"/>
          <a:stretch/>
        </p:blipFill>
        <p:spPr>
          <a:xfrm>
            <a:off x="539262" y="3226110"/>
            <a:ext cx="4067908" cy="3491215"/>
          </a:xfrm>
          <a:prstGeom prst="rect">
            <a:avLst/>
          </a:prstGeom>
        </p:spPr>
      </p:pic>
      <p:sp>
        <p:nvSpPr>
          <p:cNvPr id="3" name="TextBox 2"/>
          <p:cNvSpPr txBox="1"/>
          <p:nvPr/>
        </p:nvSpPr>
        <p:spPr>
          <a:xfrm>
            <a:off x="5673970" y="527538"/>
            <a:ext cx="6185156" cy="1077218"/>
          </a:xfrm>
          <a:prstGeom prst="rect">
            <a:avLst/>
          </a:prstGeom>
          <a:noFill/>
        </p:spPr>
        <p:txBody>
          <a:bodyPr wrap="square" rtlCol="0">
            <a:spAutoFit/>
          </a:bodyPr>
          <a:lstStyle/>
          <a:p>
            <a:pPr algn="ctr"/>
            <a:r>
              <a:rPr lang="en-US" sz="3200" b="1" dirty="0" smtClean="0">
                <a:solidFill>
                  <a:srgbClr val="00B0F0"/>
                </a:solidFill>
              </a:rPr>
              <a:t>Why are there so many “fake data scientists”? </a:t>
            </a:r>
            <a:endParaRPr lang="en-US" sz="3200" b="1" dirty="0">
              <a:solidFill>
                <a:srgbClr val="00B0F0"/>
              </a:solidFill>
            </a:endParaRPr>
          </a:p>
        </p:txBody>
      </p:sp>
      <p:sp>
        <p:nvSpPr>
          <p:cNvPr id="7" name="TextBox 6"/>
          <p:cNvSpPr txBox="1"/>
          <p:nvPr/>
        </p:nvSpPr>
        <p:spPr>
          <a:xfrm>
            <a:off x="5673970" y="1922585"/>
            <a:ext cx="635637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Sexy title (HBR)</a:t>
            </a:r>
          </a:p>
          <a:p>
            <a:pPr marL="457200" indent="-457200">
              <a:buFont typeface="Arial" panose="020B0604020202020204" pitchFamily="34" charset="0"/>
              <a:buChar char="•"/>
            </a:pPr>
            <a:r>
              <a:rPr lang="en-US" sz="2800" dirty="0" smtClean="0">
                <a:solidFill>
                  <a:schemeClr val="bg1"/>
                </a:solidFill>
              </a:rPr>
              <a:t>Demand for immediate business  intelligence &amp; action </a:t>
            </a:r>
          </a:p>
          <a:p>
            <a:pPr marL="457200" indent="-457200">
              <a:buFont typeface="Arial" panose="020B0604020202020204" pitchFamily="34" charset="0"/>
              <a:buChar char="•"/>
            </a:pPr>
            <a:r>
              <a:rPr lang="en-US" sz="2800" dirty="0" smtClean="0">
                <a:solidFill>
                  <a:schemeClr val="bg1"/>
                </a:solidFill>
              </a:rPr>
              <a:t>Too many areas to learn</a:t>
            </a:r>
          </a:p>
          <a:p>
            <a:pPr marL="457200" indent="-457200">
              <a:buFont typeface="Arial" panose="020B0604020202020204" pitchFamily="34" charset="0"/>
              <a:buChar char="•"/>
            </a:pPr>
            <a:r>
              <a:rPr lang="en-US" sz="2800" dirty="0" smtClean="0">
                <a:solidFill>
                  <a:schemeClr val="bg1"/>
                </a:solidFill>
              </a:rPr>
              <a:t>Too few data scientists (supply &amp; demand)</a:t>
            </a:r>
          </a:p>
          <a:p>
            <a:pPr marL="457200" indent="-457200">
              <a:buFont typeface="Arial" panose="020B0604020202020204" pitchFamily="34" charset="0"/>
              <a:buChar char="•"/>
            </a:pPr>
            <a:r>
              <a:rPr lang="en-US" sz="2800" dirty="0" smtClean="0">
                <a:solidFill>
                  <a:schemeClr val="bg1"/>
                </a:solidFill>
              </a:rPr>
              <a:t>Ill defined job role</a:t>
            </a:r>
          </a:p>
          <a:p>
            <a:pPr marL="457200" indent="-457200">
              <a:buFont typeface="Arial" panose="020B0604020202020204" pitchFamily="34" charset="0"/>
              <a:buChar char="•"/>
            </a:pPr>
            <a:r>
              <a:rPr lang="en-US" sz="2800" dirty="0" smtClean="0">
                <a:solidFill>
                  <a:schemeClr val="bg1"/>
                </a:solidFill>
              </a:rPr>
              <a:t>“Easy to learn” mentality without underlying statistical fundamentals</a:t>
            </a:r>
            <a:endParaRPr lang="en-US" sz="2800" dirty="0">
              <a:solidFill>
                <a:schemeClr val="bg1"/>
              </a:solidFill>
            </a:endParaRPr>
          </a:p>
        </p:txBody>
      </p:sp>
      <p:pic>
        <p:nvPicPr>
          <p:cNvPr id="4098" name="Picture 2" descr="http://s.wsj.net/public/resources/images/BN-BN727_0214_c_FR_20140214152402.jpg"/>
          <p:cNvPicPr>
            <a:picLocks noChangeAspect="1" noChangeArrowheads="1"/>
          </p:cNvPicPr>
          <p:nvPr/>
        </p:nvPicPr>
        <p:blipFill rotWithShape="1">
          <a:blip r:embed="rId4">
            <a:extLst>
              <a:ext uri="{28A0092B-C50C-407E-A947-70E740481C1C}">
                <a14:useLocalDpi xmlns:a14="http://schemas.microsoft.com/office/drawing/2010/main" val="0"/>
              </a:ext>
            </a:extLst>
          </a:blip>
          <a:srcRect l="6958" t="54234" r="53315" b="13249"/>
          <a:stretch/>
        </p:blipFill>
        <p:spPr bwMode="auto">
          <a:xfrm>
            <a:off x="1266093" y="350386"/>
            <a:ext cx="2391507" cy="25087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85025" y="6586520"/>
            <a:ext cx="3163045" cy="261610"/>
          </a:xfrm>
          <a:prstGeom prst="rect">
            <a:avLst/>
          </a:prstGeom>
          <a:noFill/>
        </p:spPr>
        <p:txBody>
          <a:bodyPr wrap="none" rtlCol="0">
            <a:spAutoFit/>
          </a:bodyPr>
          <a:lstStyle/>
          <a:p>
            <a:r>
              <a:rPr lang="en-US" sz="1100" dirty="0" smtClean="0"/>
              <a:t>Credits: CIO Journal  (2014) and B. Marr (2016)</a:t>
            </a:r>
            <a:endParaRPr lang="en-US" sz="1100" dirty="0"/>
          </a:p>
        </p:txBody>
      </p:sp>
    </p:spTree>
    <p:extLst>
      <p:ext uri="{BB962C8B-B14F-4D97-AF65-F5344CB8AC3E}">
        <p14:creationId xmlns:p14="http://schemas.microsoft.com/office/powerpoint/2010/main" val="35432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5336166"/>
            <a:ext cx="1219200"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 Risk Assessment</a:t>
            </a:r>
          </a:p>
        </p:txBody>
      </p:sp>
      <p:cxnSp>
        <p:nvCxnSpPr>
          <p:cNvPr id="7" name="Straight Arrow Connector 6"/>
          <p:cNvCxnSpPr/>
          <p:nvPr/>
        </p:nvCxnSpPr>
        <p:spPr>
          <a:xfrm flipV="1">
            <a:off x="4191000" y="3429002"/>
            <a:ext cx="0" cy="19076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58201" y="5336654"/>
            <a:ext cx="1447801" cy="738664"/>
          </a:xfrm>
          <a:prstGeom prst="rect">
            <a:avLst/>
          </a:prstGeom>
          <a:noFill/>
          <a:ln w="34925">
            <a:solidFill>
              <a:srgbClr val="FF0000"/>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Post Production Release Analytic Review(s)</a:t>
            </a:r>
          </a:p>
        </p:txBody>
      </p:sp>
      <p:sp>
        <p:nvSpPr>
          <p:cNvPr id="12" name="TextBox 11"/>
          <p:cNvSpPr txBox="1"/>
          <p:nvPr/>
        </p:nvSpPr>
        <p:spPr>
          <a:xfrm>
            <a:off x="4835770" y="5336166"/>
            <a:ext cx="1031631" cy="738664"/>
          </a:xfrm>
          <a:prstGeom prst="rect">
            <a:avLst/>
          </a:prstGeom>
          <a:noFill/>
          <a:ln w="34925">
            <a:solidFill>
              <a:srgbClr val="FF0000"/>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a:t>
            </a:r>
          </a:p>
          <a:p>
            <a:pPr algn="ctr" fontAlgn="auto">
              <a:spcBef>
                <a:spcPts val="0"/>
              </a:spcBef>
              <a:spcAft>
                <a:spcPts val="0"/>
              </a:spcAft>
            </a:pPr>
            <a:r>
              <a:rPr lang="en-US" sz="1400" dirty="0">
                <a:solidFill>
                  <a:prstClr val="black"/>
                </a:solidFill>
                <a:latin typeface="Calibri"/>
                <a:cs typeface="+mn-cs"/>
              </a:rPr>
              <a:t>Plan &amp; Peer Review</a:t>
            </a:r>
          </a:p>
        </p:txBody>
      </p:sp>
      <p:sp>
        <p:nvSpPr>
          <p:cNvPr id="13" name="TextBox 12"/>
          <p:cNvSpPr txBox="1"/>
          <p:nvPr/>
        </p:nvSpPr>
        <p:spPr>
          <a:xfrm>
            <a:off x="6172201" y="5045915"/>
            <a:ext cx="1066801" cy="738664"/>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Verification &amp; Validation </a:t>
            </a:r>
          </a:p>
        </p:txBody>
      </p:sp>
      <p:cxnSp>
        <p:nvCxnSpPr>
          <p:cNvPr id="15" name="Straight Arrow Connector 14"/>
          <p:cNvCxnSpPr/>
          <p:nvPr/>
        </p:nvCxnSpPr>
        <p:spPr>
          <a:xfrm flipV="1">
            <a:off x="5715000" y="3396537"/>
            <a:ext cx="0" cy="19224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55879" y="5336167"/>
            <a:ext cx="914399" cy="954107"/>
          </a:xfrm>
          <a:prstGeom prst="rect">
            <a:avLst/>
          </a:prstGeom>
          <a:noFill/>
          <a:ln w="34925">
            <a:solidFill>
              <a:srgbClr val="FF0000"/>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 Report &amp; Peer Review</a:t>
            </a:r>
          </a:p>
        </p:txBody>
      </p:sp>
      <p:sp>
        <p:nvSpPr>
          <p:cNvPr id="26" name="TextBox 25"/>
          <p:cNvSpPr txBox="1"/>
          <p:nvPr/>
        </p:nvSpPr>
        <p:spPr>
          <a:xfrm>
            <a:off x="5468816" y="6172200"/>
            <a:ext cx="1512278" cy="523220"/>
          </a:xfrm>
          <a:prstGeom prst="rect">
            <a:avLst/>
          </a:prstGeom>
          <a:solidFill>
            <a:srgbClr val="FFFF00"/>
          </a:solidFill>
          <a:ln>
            <a:solidFill>
              <a:schemeClr val="tx1"/>
            </a:solidFill>
          </a:ln>
        </p:spPr>
        <p:txBody>
          <a:bodyPr wrap="square" rtlCol="0">
            <a:spAutoFit/>
          </a:bodyPr>
          <a:lstStyle/>
          <a:p>
            <a:pPr fontAlgn="auto">
              <a:spcBef>
                <a:spcPts val="0"/>
              </a:spcBef>
              <a:spcAft>
                <a:spcPts val="0"/>
              </a:spcAft>
            </a:pPr>
            <a:r>
              <a:rPr lang="en-US" sz="1400" dirty="0">
                <a:solidFill>
                  <a:prstClr val="black"/>
                </a:solidFill>
                <a:latin typeface="Calibri"/>
                <a:cs typeface="+mn-cs"/>
              </a:rPr>
              <a:t>Discover, develop &amp; iterate analytics</a:t>
            </a:r>
          </a:p>
        </p:txBody>
      </p:sp>
      <p:sp>
        <p:nvSpPr>
          <p:cNvPr id="29" name="TextBox 28"/>
          <p:cNvSpPr txBox="1"/>
          <p:nvPr/>
        </p:nvSpPr>
        <p:spPr>
          <a:xfrm>
            <a:off x="9067801" y="6189785"/>
            <a:ext cx="1383323"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 Discontinuance</a:t>
            </a:r>
          </a:p>
        </p:txBody>
      </p:sp>
      <p:cxnSp>
        <p:nvCxnSpPr>
          <p:cNvPr id="31" name="Straight Arrow Connector 30"/>
          <p:cNvCxnSpPr/>
          <p:nvPr/>
        </p:nvCxnSpPr>
        <p:spPr>
          <a:xfrm flipV="1">
            <a:off x="10134600" y="3414230"/>
            <a:ext cx="0" cy="2757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23810" y="3879683"/>
            <a:ext cx="990990" cy="1169551"/>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Define Usage Model &amp; Problem Framing</a:t>
            </a:r>
          </a:p>
        </p:txBody>
      </p:sp>
      <p:cxnSp>
        <p:nvCxnSpPr>
          <p:cNvPr id="34" name="Straight Arrow Connector 33"/>
          <p:cNvCxnSpPr/>
          <p:nvPr/>
        </p:nvCxnSpPr>
        <p:spPr>
          <a:xfrm flipV="1">
            <a:off x="4114799" y="3429002"/>
            <a:ext cx="0" cy="9846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343401" y="4582180"/>
            <a:ext cx="1295400"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State of Art Assessment</a:t>
            </a:r>
          </a:p>
        </p:txBody>
      </p:sp>
      <p:sp>
        <p:nvSpPr>
          <p:cNvPr id="42" name="TextBox 41"/>
          <p:cNvSpPr txBox="1"/>
          <p:nvPr/>
        </p:nvSpPr>
        <p:spPr>
          <a:xfrm>
            <a:off x="4267200" y="3881286"/>
            <a:ext cx="1219200"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Define Requirements</a:t>
            </a:r>
          </a:p>
        </p:txBody>
      </p:sp>
      <p:cxnSp>
        <p:nvCxnSpPr>
          <p:cNvPr id="44" name="Straight Arrow Connector 43"/>
          <p:cNvCxnSpPr/>
          <p:nvPr/>
        </p:nvCxnSpPr>
        <p:spPr>
          <a:xfrm flipV="1">
            <a:off x="5351584" y="3414232"/>
            <a:ext cx="0" cy="46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826612" y="1529079"/>
            <a:ext cx="1540606" cy="1111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400" dirty="0">
              <a:solidFill>
                <a:srgbClr val="061922"/>
              </a:solidFill>
            </a:endParaRPr>
          </a:p>
        </p:txBody>
      </p:sp>
      <p:cxnSp>
        <p:nvCxnSpPr>
          <p:cNvPr id="46" name="Straight Arrow Connector 45"/>
          <p:cNvCxnSpPr/>
          <p:nvPr/>
        </p:nvCxnSpPr>
        <p:spPr>
          <a:xfrm flipH="1" flipV="1">
            <a:off x="5545016" y="3404052"/>
            <a:ext cx="17584" cy="1167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p:cNvCxnSpPr>
          <p:nvPr/>
        </p:nvCxnSpPr>
        <p:spPr>
          <a:xfrm flipV="1">
            <a:off x="9182101" y="3414232"/>
            <a:ext cx="0" cy="19224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77000" y="3414231"/>
            <a:ext cx="0" cy="16316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229600" y="3414230"/>
            <a:ext cx="0" cy="1921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019800" y="3414232"/>
            <a:ext cx="0" cy="27579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172200" y="3243590"/>
            <a:ext cx="3962400" cy="6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7" name="Group 20"/>
          <p:cNvGrpSpPr>
            <a:grpSpLocks/>
          </p:cNvGrpSpPr>
          <p:nvPr/>
        </p:nvGrpSpPr>
        <p:grpSpPr bwMode="auto">
          <a:xfrm>
            <a:off x="2556120" y="1360597"/>
            <a:ext cx="7895004" cy="2714381"/>
            <a:chOff x="1344" y="1849"/>
            <a:chExt cx="3932" cy="987"/>
          </a:xfrm>
        </p:grpSpPr>
        <p:sp>
          <p:nvSpPr>
            <p:cNvPr id="30" name="Rectangle 21"/>
            <p:cNvSpPr>
              <a:spLocks noChangeArrowheads="1"/>
            </p:cNvSpPr>
            <p:nvPr/>
          </p:nvSpPr>
          <p:spPr bwMode="auto">
            <a:xfrm>
              <a:off x="1349" y="2299"/>
              <a:ext cx="616"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spAutoFit/>
            </a:bodyPr>
            <a:lstStyle>
              <a:lvl1pPr defTabSz="2474913">
                <a:defRPr>
                  <a:solidFill>
                    <a:schemeClr val="tx1"/>
                  </a:solidFill>
                  <a:latin typeface="Arial" panose="020B0604020202020204" pitchFamily="34" charset="0"/>
                </a:defRPr>
              </a:lvl1pPr>
              <a:lvl2pPr marL="517525" defTabSz="2474913">
                <a:defRPr>
                  <a:solidFill>
                    <a:schemeClr val="tx1"/>
                  </a:solidFill>
                  <a:latin typeface="Arial" panose="020B0604020202020204" pitchFamily="34" charset="0"/>
                </a:defRPr>
              </a:lvl2pPr>
              <a:lvl3pPr marL="1031875" defTabSz="2474913">
                <a:defRPr>
                  <a:solidFill>
                    <a:schemeClr val="tx1"/>
                  </a:solidFill>
                  <a:latin typeface="Arial" panose="020B0604020202020204" pitchFamily="34" charset="0"/>
                </a:defRPr>
              </a:lvl3pPr>
              <a:lvl4pPr marL="1547813" defTabSz="2474913">
                <a:defRPr>
                  <a:solidFill>
                    <a:schemeClr val="tx1"/>
                  </a:solidFill>
                  <a:latin typeface="Arial" panose="020B0604020202020204" pitchFamily="34" charset="0"/>
                </a:defRPr>
              </a:lvl4pPr>
              <a:lvl5pPr marL="2062163" defTabSz="2474913">
                <a:defRPr>
                  <a:solidFill>
                    <a:schemeClr val="tx1"/>
                  </a:solidFill>
                  <a:latin typeface="Arial" panose="020B0604020202020204" pitchFamily="34" charset="0"/>
                </a:defRPr>
              </a:lvl5pPr>
              <a:lvl6pPr marL="2519363" defTabSz="2474913" fontAlgn="base">
                <a:spcBef>
                  <a:spcPct val="0"/>
                </a:spcBef>
                <a:spcAft>
                  <a:spcPct val="0"/>
                </a:spcAft>
                <a:defRPr>
                  <a:solidFill>
                    <a:schemeClr val="tx1"/>
                  </a:solidFill>
                  <a:latin typeface="Arial" panose="020B0604020202020204" pitchFamily="34" charset="0"/>
                </a:defRPr>
              </a:lvl6pPr>
              <a:lvl7pPr marL="2976563" defTabSz="2474913" fontAlgn="base">
                <a:spcBef>
                  <a:spcPct val="0"/>
                </a:spcBef>
                <a:spcAft>
                  <a:spcPct val="0"/>
                </a:spcAft>
                <a:defRPr>
                  <a:solidFill>
                    <a:schemeClr val="tx1"/>
                  </a:solidFill>
                  <a:latin typeface="Arial" panose="020B0604020202020204" pitchFamily="34" charset="0"/>
                </a:defRPr>
              </a:lvl7pPr>
              <a:lvl8pPr marL="3433763" defTabSz="2474913" fontAlgn="base">
                <a:spcBef>
                  <a:spcPct val="0"/>
                </a:spcBef>
                <a:spcAft>
                  <a:spcPct val="0"/>
                </a:spcAft>
                <a:defRPr>
                  <a:solidFill>
                    <a:schemeClr val="tx1"/>
                  </a:solidFill>
                  <a:latin typeface="Arial" panose="020B0604020202020204" pitchFamily="34" charset="0"/>
                </a:defRPr>
              </a:lvl8pPr>
              <a:lvl9pPr marL="3890963" defTabSz="2474913" fontAlgn="base">
                <a:spcBef>
                  <a:spcPct val="0"/>
                </a:spcBef>
                <a:spcAft>
                  <a:spcPct val="0"/>
                </a:spcAft>
                <a:defRPr>
                  <a:solidFill>
                    <a:schemeClr val="tx1"/>
                  </a:solidFill>
                  <a:latin typeface="Arial" panose="020B0604020202020204" pitchFamily="34" charset="0"/>
                </a:defRPr>
              </a:lvl9pPr>
            </a:lstStyle>
            <a:p>
              <a:pPr marL="0" marR="0" lvl="0" indent="0" defTabSz="2474913"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smtClean="0">
                  <a:ln>
                    <a:noFill/>
                  </a:ln>
                  <a:solidFill>
                    <a:srgbClr val="FFFFFF"/>
                  </a:solidFill>
                  <a:effectLst/>
                  <a:uLnTx/>
                  <a:uFillTx/>
                  <a:latin typeface="Arial" panose="020B0604020202020204" pitchFamily="34" charset="0"/>
                </a:rPr>
                <a:t>Exploration</a:t>
              </a:r>
            </a:p>
          </p:txBody>
        </p:sp>
        <p:sp>
          <p:nvSpPr>
            <p:cNvPr id="33" name="Rectangle 22"/>
            <p:cNvSpPr>
              <a:spLocks noChangeArrowheads="1"/>
            </p:cNvSpPr>
            <p:nvPr/>
          </p:nvSpPr>
          <p:spPr bwMode="auto">
            <a:xfrm>
              <a:off x="2273" y="2296"/>
              <a:ext cx="504"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spAutoFit/>
            </a:bodyPr>
            <a:lstStyle>
              <a:lvl1pPr defTabSz="2474913">
                <a:defRPr>
                  <a:solidFill>
                    <a:schemeClr val="tx1"/>
                  </a:solidFill>
                  <a:latin typeface="Arial" panose="020B0604020202020204" pitchFamily="34" charset="0"/>
                </a:defRPr>
              </a:lvl1pPr>
              <a:lvl2pPr marL="517525" defTabSz="2474913">
                <a:defRPr>
                  <a:solidFill>
                    <a:schemeClr val="tx1"/>
                  </a:solidFill>
                  <a:latin typeface="Arial" panose="020B0604020202020204" pitchFamily="34" charset="0"/>
                </a:defRPr>
              </a:lvl2pPr>
              <a:lvl3pPr marL="1031875" defTabSz="2474913">
                <a:defRPr>
                  <a:solidFill>
                    <a:schemeClr val="tx1"/>
                  </a:solidFill>
                  <a:latin typeface="Arial" panose="020B0604020202020204" pitchFamily="34" charset="0"/>
                </a:defRPr>
              </a:lvl3pPr>
              <a:lvl4pPr marL="1547813" defTabSz="2474913">
                <a:defRPr>
                  <a:solidFill>
                    <a:schemeClr val="tx1"/>
                  </a:solidFill>
                  <a:latin typeface="Arial" panose="020B0604020202020204" pitchFamily="34" charset="0"/>
                </a:defRPr>
              </a:lvl4pPr>
              <a:lvl5pPr marL="2062163" defTabSz="2474913">
                <a:defRPr>
                  <a:solidFill>
                    <a:schemeClr val="tx1"/>
                  </a:solidFill>
                  <a:latin typeface="Arial" panose="020B0604020202020204" pitchFamily="34" charset="0"/>
                </a:defRPr>
              </a:lvl5pPr>
              <a:lvl6pPr marL="2519363" defTabSz="2474913" fontAlgn="base">
                <a:spcBef>
                  <a:spcPct val="0"/>
                </a:spcBef>
                <a:spcAft>
                  <a:spcPct val="0"/>
                </a:spcAft>
                <a:defRPr>
                  <a:solidFill>
                    <a:schemeClr val="tx1"/>
                  </a:solidFill>
                  <a:latin typeface="Arial" panose="020B0604020202020204" pitchFamily="34" charset="0"/>
                </a:defRPr>
              </a:lvl6pPr>
              <a:lvl7pPr marL="2976563" defTabSz="2474913" fontAlgn="base">
                <a:spcBef>
                  <a:spcPct val="0"/>
                </a:spcBef>
                <a:spcAft>
                  <a:spcPct val="0"/>
                </a:spcAft>
                <a:defRPr>
                  <a:solidFill>
                    <a:schemeClr val="tx1"/>
                  </a:solidFill>
                  <a:latin typeface="Arial" panose="020B0604020202020204" pitchFamily="34" charset="0"/>
                </a:defRPr>
              </a:lvl7pPr>
              <a:lvl8pPr marL="3433763" defTabSz="2474913" fontAlgn="base">
                <a:spcBef>
                  <a:spcPct val="0"/>
                </a:spcBef>
                <a:spcAft>
                  <a:spcPct val="0"/>
                </a:spcAft>
                <a:defRPr>
                  <a:solidFill>
                    <a:schemeClr val="tx1"/>
                  </a:solidFill>
                  <a:latin typeface="Arial" panose="020B0604020202020204" pitchFamily="34" charset="0"/>
                </a:defRPr>
              </a:lvl8pPr>
              <a:lvl9pPr marL="3890963" defTabSz="2474913" fontAlgn="base">
                <a:spcBef>
                  <a:spcPct val="0"/>
                </a:spcBef>
                <a:spcAft>
                  <a:spcPct val="0"/>
                </a:spcAft>
                <a:defRPr>
                  <a:solidFill>
                    <a:schemeClr val="tx1"/>
                  </a:solidFill>
                  <a:latin typeface="Arial" panose="020B0604020202020204" pitchFamily="34" charset="0"/>
                </a:defRPr>
              </a:lvl9pPr>
            </a:lstStyle>
            <a:p>
              <a:pPr marL="0" marR="0" lvl="0" indent="0" defTabSz="2474913"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smtClean="0">
                  <a:ln>
                    <a:noFill/>
                  </a:ln>
                  <a:solidFill>
                    <a:srgbClr val="FFFFFF"/>
                  </a:solidFill>
                  <a:effectLst/>
                  <a:uLnTx/>
                  <a:uFillTx/>
                  <a:latin typeface="Arial" panose="020B0604020202020204" pitchFamily="34" charset="0"/>
                </a:rPr>
                <a:t>Planning</a:t>
              </a:r>
            </a:p>
          </p:txBody>
        </p:sp>
        <p:sp>
          <p:nvSpPr>
            <p:cNvPr id="36" name="Rectangle 23"/>
            <p:cNvSpPr>
              <a:spLocks noChangeArrowheads="1"/>
            </p:cNvSpPr>
            <p:nvPr/>
          </p:nvSpPr>
          <p:spPr bwMode="auto">
            <a:xfrm>
              <a:off x="4624" y="2296"/>
              <a:ext cx="597"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775" tIns="52388" rIns="104775" bIns="52388">
              <a:spAutoFit/>
            </a:bodyPr>
            <a:lstStyle>
              <a:lvl1pPr defTabSz="2474913">
                <a:defRPr>
                  <a:solidFill>
                    <a:schemeClr val="tx1"/>
                  </a:solidFill>
                  <a:latin typeface="Arial" panose="020B0604020202020204" pitchFamily="34" charset="0"/>
                </a:defRPr>
              </a:lvl1pPr>
              <a:lvl2pPr marL="517525" defTabSz="2474913">
                <a:defRPr>
                  <a:solidFill>
                    <a:schemeClr val="tx1"/>
                  </a:solidFill>
                  <a:latin typeface="Arial" panose="020B0604020202020204" pitchFamily="34" charset="0"/>
                </a:defRPr>
              </a:lvl2pPr>
              <a:lvl3pPr marL="1031875" defTabSz="2474913">
                <a:defRPr>
                  <a:solidFill>
                    <a:schemeClr val="tx1"/>
                  </a:solidFill>
                  <a:latin typeface="Arial" panose="020B0604020202020204" pitchFamily="34" charset="0"/>
                </a:defRPr>
              </a:lvl3pPr>
              <a:lvl4pPr marL="1547813" defTabSz="2474913">
                <a:defRPr>
                  <a:solidFill>
                    <a:schemeClr val="tx1"/>
                  </a:solidFill>
                  <a:latin typeface="Arial" panose="020B0604020202020204" pitchFamily="34" charset="0"/>
                </a:defRPr>
              </a:lvl4pPr>
              <a:lvl5pPr marL="2062163" defTabSz="2474913">
                <a:defRPr>
                  <a:solidFill>
                    <a:schemeClr val="tx1"/>
                  </a:solidFill>
                  <a:latin typeface="Arial" panose="020B0604020202020204" pitchFamily="34" charset="0"/>
                </a:defRPr>
              </a:lvl5pPr>
              <a:lvl6pPr marL="2519363" defTabSz="2474913" fontAlgn="base">
                <a:spcBef>
                  <a:spcPct val="0"/>
                </a:spcBef>
                <a:spcAft>
                  <a:spcPct val="0"/>
                </a:spcAft>
                <a:defRPr>
                  <a:solidFill>
                    <a:schemeClr val="tx1"/>
                  </a:solidFill>
                  <a:latin typeface="Arial" panose="020B0604020202020204" pitchFamily="34" charset="0"/>
                </a:defRPr>
              </a:lvl6pPr>
              <a:lvl7pPr marL="2976563" defTabSz="2474913" fontAlgn="base">
                <a:spcBef>
                  <a:spcPct val="0"/>
                </a:spcBef>
                <a:spcAft>
                  <a:spcPct val="0"/>
                </a:spcAft>
                <a:defRPr>
                  <a:solidFill>
                    <a:schemeClr val="tx1"/>
                  </a:solidFill>
                  <a:latin typeface="Arial" panose="020B0604020202020204" pitchFamily="34" charset="0"/>
                </a:defRPr>
              </a:lvl7pPr>
              <a:lvl8pPr marL="3433763" defTabSz="2474913" fontAlgn="base">
                <a:spcBef>
                  <a:spcPct val="0"/>
                </a:spcBef>
                <a:spcAft>
                  <a:spcPct val="0"/>
                </a:spcAft>
                <a:defRPr>
                  <a:solidFill>
                    <a:schemeClr val="tx1"/>
                  </a:solidFill>
                  <a:latin typeface="Arial" panose="020B0604020202020204" pitchFamily="34" charset="0"/>
                </a:defRPr>
              </a:lvl8pPr>
              <a:lvl9pPr marL="3890963" defTabSz="2474913" fontAlgn="base">
                <a:spcBef>
                  <a:spcPct val="0"/>
                </a:spcBef>
                <a:spcAft>
                  <a:spcPct val="0"/>
                </a:spcAft>
                <a:defRPr>
                  <a:solidFill>
                    <a:schemeClr val="tx1"/>
                  </a:solidFill>
                  <a:latin typeface="Arial" panose="020B0604020202020204" pitchFamily="34" charset="0"/>
                </a:defRPr>
              </a:lvl9pPr>
            </a:lstStyle>
            <a:p>
              <a:pPr marL="0" marR="0" lvl="0" indent="0" defTabSz="2474913"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smtClean="0">
                  <a:ln>
                    <a:noFill/>
                  </a:ln>
                  <a:solidFill>
                    <a:srgbClr val="FFFFFF"/>
                  </a:solidFill>
                  <a:effectLst/>
                  <a:uLnTx/>
                  <a:uFillTx/>
                  <a:latin typeface="Arial" panose="020B0604020202020204" pitchFamily="34" charset="0"/>
                </a:rPr>
                <a:t>Production</a:t>
              </a:r>
            </a:p>
          </p:txBody>
        </p:sp>
        <p:sp>
          <p:nvSpPr>
            <p:cNvPr id="37" name="Rectangle 24"/>
            <p:cNvSpPr>
              <a:spLocks noChangeArrowheads="1"/>
            </p:cNvSpPr>
            <p:nvPr/>
          </p:nvSpPr>
          <p:spPr bwMode="auto">
            <a:xfrm>
              <a:off x="3573" y="2305"/>
              <a:ext cx="635"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088" tIns="33338" rIns="65088" bIns="33338">
              <a:spAutoFit/>
            </a:bodyPr>
            <a:lstStyle>
              <a:lvl1pPr defTabSz="968375">
                <a:defRPr>
                  <a:solidFill>
                    <a:schemeClr val="tx1"/>
                  </a:solidFill>
                  <a:latin typeface="Arial" panose="020B0604020202020204" pitchFamily="34" charset="0"/>
                </a:defRPr>
              </a:lvl1pPr>
              <a:lvl2pPr marL="322263" defTabSz="968375">
                <a:defRPr>
                  <a:solidFill>
                    <a:schemeClr val="tx1"/>
                  </a:solidFill>
                  <a:latin typeface="Arial" panose="020B0604020202020204" pitchFamily="34" charset="0"/>
                </a:defRPr>
              </a:lvl2pPr>
              <a:lvl3pPr marL="646113" defTabSz="968375">
                <a:defRPr>
                  <a:solidFill>
                    <a:schemeClr val="tx1"/>
                  </a:solidFill>
                  <a:latin typeface="Arial" panose="020B0604020202020204" pitchFamily="34" charset="0"/>
                </a:defRPr>
              </a:lvl3pPr>
              <a:lvl4pPr marL="966788" defTabSz="968375">
                <a:defRPr>
                  <a:solidFill>
                    <a:schemeClr val="tx1"/>
                  </a:solidFill>
                  <a:latin typeface="Arial" panose="020B0604020202020204" pitchFamily="34" charset="0"/>
                </a:defRPr>
              </a:lvl4pPr>
              <a:lvl5pPr marL="1289050" defTabSz="968375">
                <a:defRPr>
                  <a:solidFill>
                    <a:schemeClr val="tx1"/>
                  </a:solidFill>
                  <a:latin typeface="Arial" panose="020B0604020202020204" pitchFamily="34" charset="0"/>
                </a:defRPr>
              </a:lvl5pPr>
              <a:lvl6pPr marL="1746250" defTabSz="968375" fontAlgn="base">
                <a:spcBef>
                  <a:spcPct val="0"/>
                </a:spcBef>
                <a:spcAft>
                  <a:spcPct val="0"/>
                </a:spcAft>
                <a:defRPr>
                  <a:solidFill>
                    <a:schemeClr val="tx1"/>
                  </a:solidFill>
                  <a:latin typeface="Arial" panose="020B0604020202020204" pitchFamily="34" charset="0"/>
                </a:defRPr>
              </a:lvl6pPr>
              <a:lvl7pPr marL="2203450" defTabSz="968375" fontAlgn="base">
                <a:spcBef>
                  <a:spcPct val="0"/>
                </a:spcBef>
                <a:spcAft>
                  <a:spcPct val="0"/>
                </a:spcAft>
                <a:defRPr>
                  <a:solidFill>
                    <a:schemeClr val="tx1"/>
                  </a:solidFill>
                  <a:latin typeface="Arial" panose="020B0604020202020204" pitchFamily="34" charset="0"/>
                </a:defRPr>
              </a:lvl7pPr>
              <a:lvl8pPr marL="2660650" defTabSz="968375" fontAlgn="base">
                <a:spcBef>
                  <a:spcPct val="0"/>
                </a:spcBef>
                <a:spcAft>
                  <a:spcPct val="0"/>
                </a:spcAft>
                <a:defRPr>
                  <a:solidFill>
                    <a:schemeClr val="tx1"/>
                  </a:solidFill>
                  <a:latin typeface="Arial" panose="020B0604020202020204" pitchFamily="34" charset="0"/>
                </a:defRPr>
              </a:lvl8pPr>
              <a:lvl9pPr marL="3117850" defTabSz="968375" fontAlgn="base">
                <a:spcBef>
                  <a:spcPct val="0"/>
                </a:spcBef>
                <a:spcAft>
                  <a:spcPct val="0"/>
                </a:spcAft>
                <a:defRPr>
                  <a:solidFill>
                    <a:schemeClr val="tx1"/>
                  </a:solidFill>
                  <a:latin typeface="Arial" panose="020B0604020202020204" pitchFamily="34" charset="0"/>
                </a:defRPr>
              </a:lvl9pPr>
            </a:lstStyle>
            <a:p>
              <a:pPr marL="0" marR="0" lvl="0" indent="0" defTabSz="968375"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smtClean="0">
                  <a:ln>
                    <a:noFill/>
                  </a:ln>
                  <a:solidFill>
                    <a:srgbClr val="FFFFFF"/>
                  </a:solidFill>
                  <a:effectLst/>
                  <a:uLnTx/>
                  <a:uFillTx/>
                  <a:latin typeface="Arial" panose="020B0604020202020204" pitchFamily="34" charset="0"/>
                </a:rPr>
                <a:t>Development</a:t>
              </a:r>
            </a:p>
          </p:txBody>
        </p:sp>
        <p:sp>
          <p:nvSpPr>
            <p:cNvPr id="38" name="Freeform 25"/>
            <p:cNvSpPr>
              <a:spLocks noChangeAspect="1"/>
            </p:cNvSpPr>
            <p:nvPr/>
          </p:nvSpPr>
          <p:spPr bwMode="auto">
            <a:xfrm>
              <a:off x="2027" y="2127"/>
              <a:ext cx="1136" cy="452"/>
            </a:xfrm>
            <a:custGeom>
              <a:avLst/>
              <a:gdLst>
                <a:gd name="T0" fmla="*/ 0 w 1697"/>
                <a:gd name="T1" fmla="*/ 0 h 660"/>
                <a:gd name="T2" fmla="*/ 1697 w 1697"/>
                <a:gd name="T3" fmla="*/ 146 h 660"/>
                <a:gd name="T4" fmla="*/ 1441 w 1697"/>
                <a:gd name="T5" fmla="*/ 527 h 660"/>
                <a:gd name="T6" fmla="*/ 0 w 1697"/>
                <a:gd name="T7" fmla="*/ 660 h 660"/>
                <a:gd name="T8" fmla="*/ 0 w 1697"/>
                <a:gd name="T9" fmla="*/ 0 h 660"/>
              </a:gdLst>
              <a:ahLst/>
              <a:cxnLst>
                <a:cxn ang="0">
                  <a:pos x="T0" y="T1"/>
                </a:cxn>
                <a:cxn ang="0">
                  <a:pos x="T2" y="T3"/>
                </a:cxn>
                <a:cxn ang="0">
                  <a:pos x="T4" y="T5"/>
                </a:cxn>
                <a:cxn ang="0">
                  <a:pos x="T6" y="T7"/>
                </a:cxn>
                <a:cxn ang="0">
                  <a:pos x="T8" y="T9"/>
                </a:cxn>
              </a:cxnLst>
              <a:rect l="0" t="0" r="r" b="b"/>
              <a:pathLst>
                <a:path w="1697" h="660">
                  <a:moveTo>
                    <a:pt x="0" y="0"/>
                  </a:moveTo>
                  <a:lnTo>
                    <a:pt x="1697" y="146"/>
                  </a:lnTo>
                  <a:lnTo>
                    <a:pt x="1441" y="527"/>
                  </a:lnTo>
                  <a:lnTo>
                    <a:pt x="0" y="660"/>
                  </a:lnTo>
                  <a:lnTo>
                    <a:pt x="0" y="0"/>
                  </a:lnTo>
                  <a:close/>
                </a:path>
              </a:pathLst>
            </a:custGeom>
            <a:gradFill rotWithShape="0">
              <a:gsLst>
                <a:gs pos="0">
                  <a:srgbClr val="FF79FF"/>
                </a:gs>
                <a:gs pos="100000">
                  <a:srgbClr val="FF79FF">
                    <a:gamma/>
                    <a:shade val="86275"/>
                    <a:invGamma/>
                  </a:srgbClr>
                </a:gs>
              </a:gsLst>
              <a:lin ang="0" scaled="1"/>
            </a:gradFill>
            <a:ln w="9525">
              <a:solidFill>
                <a:srgbClr val="FFFFFF"/>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39" name="Freeform 26"/>
            <p:cNvSpPr>
              <a:spLocks noChangeAspect="1"/>
            </p:cNvSpPr>
            <p:nvPr/>
          </p:nvSpPr>
          <p:spPr bwMode="auto">
            <a:xfrm>
              <a:off x="3020" y="2229"/>
              <a:ext cx="1584" cy="260"/>
            </a:xfrm>
            <a:custGeom>
              <a:avLst/>
              <a:gdLst>
                <a:gd name="T0" fmla="*/ 254 w 2350"/>
                <a:gd name="T1" fmla="*/ 0 h 379"/>
                <a:gd name="T2" fmla="*/ 2350 w 2350"/>
                <a:gd name="T3" fmla="*/ 0 h 379"/>
                <a:gd name="T4" fmla="*/ 2075 w 2350"/>
                <a:gd name="T5" fmla="*/ 379 h 379"/>
                <a:gd name="T6" fmla="*/ 28 w 2350"/>
                <a:gd name="T7" fmla="*/ 379 h 379"/>
                <a:gd name="T8" fmla="*/ 13 w 2350"/>
                <a:gd name="T9" fmla="*/ 379 h 379"/>
                <a:gd name="T10" fmla="*/ 0 w 2350"/>
                <a:gd name="T11" fmla="*/ 379 h 379"/>
                <a:gd name="T12" fmla="*/ 254 w 2350"/>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2350" h="379">
                  <a:moveTo>
                    <a:pt x="254" y="0"/>
                  </a:moveTo>
                  <a:lnTo>
                    <a:pt x="2350" y="0"/>
                  </a:lnTo>
                  <a:lnTo>
                    <a:pt x="2075" y="379"/>
                  </a:lnTo>
                  <a:lnTo>
                    <a:pt x="28" y="379"/>
                  </a:lnTo>
                  <a:lnTo>
                    <a:pt x="13" y="379"/>
                  </a:lnTo>
                  <a:lnTo>
                    <a:pt x="0" y="379"/>
                  </a:lnTo>
                  <a:lnTo>
                    <a:pt x="254" y="0"/>
                  </a:lnTo>
                  <a:close/>
                </a:path>
              </a:pathLst>
            </a:custGeom>
            <a:gradFill rotWithShape="0">
              <a:gsLst>
                <a:gs pos="0">
                  <a:srgbClr val="FFFF66"/>
                </a:gs>
                <a:gs pos="100000">
                  <a:srgbClr val="FFFF66">
                    <a:gamma/>
                    <a:shade val="66275"/>
                    <a:invGamma/>
                  </a:srgbClr>
                </a:gs>
              </a:gsLst>
              <a:lin ang="0" scaled="1"/>
            </a:gradFill>
            <a:ln w="9525">
              <a:solidFill>
                <a:srgbClr val="FFFFFF"/>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40" name="Freeform 27"/>
            <p:cNvSpPr>
              <a:spLocks noChangeAspect="1"/>
            </p:cNvSpPr>
            <p:nvPr/>
          </p:nvSpPr>
          <p:spPr bwMode="auto">
            <a:xfrm>
              <a:off x="1344" y="1872"/>
              <a:ext cx="672" cy="964"/>
            </a:xfrm>
            <a:custGeom>
              <a:avLst/>
              <a:gdLst>
                <a:gd name="T0" fmla="*/ 1044 w 1044"/>
                <a:gd name="T1" fmla="*/ 369 h 1409"/>
                <a:gd name="T2" fmla="*/ 0 w 1044"/>
                <a:gd name="T3" fmla="*/ 0 h 1409"/>
                <a:gd name="T4" fmla="*/ 0 w 1044"/>
                <a:gd name="T5" fmla="*/ 1409 h 1409"/>
                <a:gd name="T6" fmla="*/ 1044 w 1044"/>
                <a:gd name="T7" fmla="*/ 1038 h 1409"/>
                <a:gd name="T8" fmla="*/ 1044 w 1044"/>
                <a:gd name="T9" fmla="*/ 369 h 1409"/>
              </a:gdLst>
              <a:ahLst/>
              <a:cxnLst>
                <a:cxn ang="0">
                  <a:pos x="T0" y="T1"/>
                </a:cxn>
                <a:cxn ang="0">
                  <a:pos x="T2" y="T3"/>
                </a:cxn>
                <a:cxn ang="0">
                  <a:pos x="T4" y="T5"/>
                </a:cxn>
                <a:cxn ang="0">
                  <a:pos x="T6" y="T7"/>
                </a:cxn>
                <a:cxn ang="0">
                  <a:pos x="T8" y="T9"/>
                </a:cxn>
              </a:cxnLst>
              <a:rect l="0" t="0" r="r" b="b"/>
              <a:pathLst>
                <a:path w="1044" h="1409">
                  <a:moveTo>
                    <a:pt x="1044" y="369"/>
                  </a:moveTo>
                  <a:lnTo>
                    <a:pt x="0" y="0"/>
                  </a:lnTo>
                  <a:lnTo>
                    <a:pt x="0" y="1409"/>
                  </a:lnTo>
                  <a:lnTo>
                    <a:pt x="1044" y="1038"/>
                  </a:lnTo>
                  <a:lnTo>
                    <a:pt x="1044" y="369"/>
                  </a:lnTo>
                  <a:close/>
                </a:path>
              </a:pathLst>
            </a:custGeom>
            <a:gradFill rotWithShape="0">
              <a:gsLst>
                <a:gs pos="0">
                  <a:srgbClr val="9DB2FF"/>
                </a:gs>
                <a:gs pos="100000">
                  <a:srgbClr val="9DB2FF">
                    <a:gamma/>
                    <a:shade val="76078"/>
                    <a:invGamma/>
                  </a:srgbClr>
                </a:gs>
              </a:gsLst>
              <a:lin ang="0" scaled="1"/>
            </a:gradFill>
            <a:ln w="9525">
              <a:solidFill>
                <a:srgbClr val="FFFFFF"/>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41" name="Rectangle 28"/>
            <p:cNvSpPr>
              <a:spLocks noChangeAspect="1" noChangeArrowheads="1"/>
            </p:cNvSpPr>
            <p:nvPr/>
          </p:nvSpPr>
          <p:spPr bwMode="auto">
            <a:xfrm>
              <a:off x="2365" y="2298"/>
              <a:ext cx="3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omic Sans MS" panose="030F0702030302020204" pitchFamily="66" charset="0"/>
                </a:rPr>
                <a:t>Planning</a:t>
              </a:r>
            </a:p>
          </p:txBody>
        </p:sp>
        <p:sp>
          <p:nvSpPr>
            <p:cNvPr id="43" name="Freeform 29"/>
            <p:cNvSpPr>
              <a:spLocks noChangeAspect="1"/>
            </p:cNvSpPr>
            <p:nvPr/>
          </p:nvSpPr>
          <p:spPr bwMode="auto">
            <a:xfrm>
              <a:off x="4448" y="2226"/>
              <a:ext cx="828" cy="260"/>
            </a:xfrm>
            <a:custGeom>
              <a:avLst/>
              <a:gdLst>
                <a:gd name="T0" fmla="*/ 270 w 1260"/>
                <a:gd name="T1" fmla="*/ 0 h 379"/>
                <a:gd name="T2" fmla="*/ 965 w 1260"/>
                <a:gd name="T3" fmla="*/ 0 h 379"/>
                <a:gd name="T4" fmla="*/ 1260 w 1260"/>
                <a:gd name="T5" fmla="*/ 379 h 379"/>
                <a:gd name="T6" fmla="*/ 0 w 1260"/>
                <a:gd name="T7" fmla="*/ 379 h 379"/>
                <a:gd name="T8" fmla="*/ 270 w 1260"/>
                <a:gd name="T9" fmla="*/ 0 h 379"/>
              </a:gdLst>
              <a:ahLst/>
              <a:cxnLst>
                <a:cxn ang="0">
                  <a:pos x="T0" y="T1"/>
                </a:cxn>
                <a:cxn ang="0">
                  <a:pos x="T2" y="T3"/>
                </a:cxn>
                <a:cxn ang="0">
                  <a:pos x="T4" y="T5"/>
                </a:cxn>
                <a:cxn ang="0">
                  <a:pos x="T6" y="T7"/>
                </a:cxn>
                <a:cxn ang="0">
                  <a:pos x="T8" y="T9"/>
                </a:cxn>
              </a:cxnLst>
              <a:rect l="0" t="0" r="r" b="b"/>
              <a:pathLst>
                <a:path w="1260" h="379">
                  <a:moveTo>
                    <a:pt x="270" y="0"/>
                  </a:moveTo>
                  <a:lnTo>
                    <a:pt x="965" y="0"/>
                  </a:lnTo>
                  <a:lnTo>
                    <a:pt x="1260" y="379"/>
                  </a:lnTo>
                  <a:lnTo>
                    <a:pt x="0" y="379"/>
                  </a:lnTo>
                  <a:lnTo>
                    <a:pt x="270" y="0"/>
                  </a:lnTo>
                  <a:close/>
                </a:path>
              </a:pathLst>
            </a:custGeom>
            <a:gradFill rotWithShape="0">
              <a:gsLst>
                <a:gs pos="0">
                  <a:srgbClr val="66FF66"/>
                </a:gs>
                <a:gs pos="100000">
                  <a:srgbClr val="66FF66">
                    <a:gamma/>
                    <a:shade val="66275"/>
                    <a:invGamma/>
                  </a:srgbClr>
                </a:gs>
              </a:gsLst>
              <a:lin ang="0" scaled="1"/>
            </a:gradFill>
            <a:ln w="9525">
              <a:solidFill>
                <a:srgbClr val="FFFFFF"/>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45" name="Rectangle 30"/>
            <p:cNvSpPr>
              <a:spLocks noChangeAspect="1" noChangeArrowheads="1"/>
            </p:cNvSpPr>
            <p:nvPr/>
          </p:nvSpPr>
          <p:spPr bwMode="auto">
            <a:xfrm>
              <a:off x="4628" y="2299"/>
              <a:ext cx="4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omic Sans MS" panose="030F0702030302020204" pitchFamily="66" charset="0"/>
                </a:rPr>
                <a:t>Production</a:t>
              </a:r>
            </a:p>
          </p:txBody>
        </p:sp>
        <p:sp>
          <p:nvSpPr>
            <p:cNvPr id="50" name="Rectangle 31"/>
            <p:cNvSpPr>
              <a:spLocks noChangeAspect="1" noChangeArrowheads="1"/>
            </p:cNvSpPr>
            <p:nvPr/>
          </p:nvSpPr>
          <p:spPr bwMode="auto">
            <a:xfrm>
              <a:off x="3496" y="2299"/>
              <a:ext cx="5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omic Sans MS" panose="030F0702030302020204" pitchFamily="66" charset="0"/>
                </a:rPr>
                <a:t>Development</a:t>
              </a:r>
            </a:p>
          </p:txBody>
        </p:sp>
        <p:sp>
          <p:nvSpPr>
            <p:cNvPr id="51" name="Rectangle 32"/>
            <p:cNvSpPr>
              <a:spLocks noChangeAspect="1" noChangeArrowheads="1"/>
            </p:cNvSpPr>
            <p:nvPr/>
          </p:nvSpPr>
          <p:spPr bwMode="auto">
            <a:xfrm>
              <a:off x="1414" y="2299"/>
              <a:ext cx="5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omic Sans MS" panose="030F0702030302020204" pitchFamily="66" charset="0"/>
                </a:rPr>
                <a:t>Exploration</a:t>
              </a:r>
            </a:p>
          </p:txBody>
        </p:sp>
        <p:sp>
          <p:nvSpPr>
            <p:cNvPr id="52" name="Line 33"/>
            <p:cNvSpPr>
              <a:spLocks noChangeShapeType="1"/>
            </p:cNvSpPr>
            <p:nvPr/>
          </p:nvSpPr>
          <p:spPr bwMode="auto">
            <a:xfrm flipV="1">
              <a:off x="2014" y="1855"/>
              <a:ext cx="0" cy="252"/>
            </a:xfrm>
            <a:prstGeom prst="line">
              <a:avLst/>
            </a:prstGeom>
            <a:noFill/>
            <a:ln w="12700">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53" name="Line 34"/>
            <p:cNvSpPr>
              <a:spLocks noChangeShapeType="1"/>
            </p:cNvSpPr>
            <p:nvPr/>
          </p:nvSpPr>
          <p:spPr bwMode="auto">
            <a:xfrm flipV="1">
              <a:off x="3172" y="1861"/>
              <a:ext cx="0" cy="330"/>
            </a:xfrm>
            <a:prstGeom prst="line">
              <a:avLst/>
            </a:prstGeom>
            <a:noFill/>
            <a:ln w="12700">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54" name="Line 35"/>
            <p:cNvSpPr>
              <a:spLocks noChangeShapeType="1"/>
            </p:cNvSpPr>
            <p:nvPr/>
          </p:nvSpPr>
          <p:spPr bwMode="auto">
            <a:xfrm flipV="1">
              <a:off x="4546" y="1861"/>
              <a:ext cx="0" cy="336"/>
            </a:xfrm>
            <a:prstGeom prst="line">
              <a:avLst/>
            </a:prstGeom>
            <a:noFill/>
            <a:ln w="12700">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sp>
          <p:nvSpPr>
            <p:cNvPr id="55" name="Line 36"/>
            <p:cNvSpPr>
              <a:spLocks noChangeShapeType="1"/>
            </p:cNvSpPr>
            <p:nvPr/>
          </p:nvSpPr>
          <p:spPr bwMode="auto">
            <a:xfrm flipV="1">
              <a:off x="5044" y="1849"/>
              <a:ext cx="0" cy="342"/>
            </a:xfrm>
            <a:prstGeom prst="line">
              <a:avLst/>
            </a:prstGeom>
            <a:noFill/>
            <a:ln w="9525">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panose="020B0604030504040204" pitchFamily="34" charset="0"/>
              </a:endParaRPr>
            </a:p>
          </p:txBody>
        </p:sp>
      </p:grpSp>
      <p:sp>
        <p:nvSpPr>
          <p:cNvPr id="2" name="Title 1"/>
          <p:cNvSpPr>
            <a:spLocks noGrp="1"/>
          </p:cNvSpPr>
          <p:nvPr>
            <p:ph type="title"/>
          </p:nvPr>
        </p:nvSpPr>
        <p:spPr>
          <a:xfrm>
            <a:off x="1090736" y="168519"/>
            <a:ext cx="10972800" cy="1143000"/>
          </a:xfrm>
        </p:spPr>
        <p:txBody>
          <a:bodyPr>
            <a:normAutofit fontScale="90000"/>
          </a:bodyPr>
          <a:lstStyle/>
          <a:p>
            <a:r>
              <a:rPr lang="en-US" dirty="0" smtClean="0"/>
              <a:t>The Analytic Development Process:</a:t>
            </a:r>
            <a:br>
              <a:rPr lang="en-US" dirty="0" smtClean="0"/>
            </a:br>
            <a:r>
              <a:rPr lang="en-US" dirty="0" smtClean="0"/>
              <a:t> Product Life Cycle (“PLC”)</a:t>
            </a:r>
            <a:endParaRPr lang="en-US" dirty="0"/>
          </a:p>
        </p:txBody>
      </p:sp>
      <p:sp>
        <p:nvSpPr>
          <p:cNvPr id="6" name="TextBox 5"/>
          <p:cNvSpPr txBox="1"/>
          <p:nvPr/>
        </p:nvSpPr>
        <p:spPr>
          <a:xfrm>
            <a:off x="307731" y="5461413"/>
            <a:ext cx="2239108" cy="646331"/>
          </a:xfrm>
          <a:prstGeom prst="rect">
            <a:avLst/>
          </a:prstGeom>
          <a:noFill/>
        </p:spPr>
        <p:txBody>
          <a:bodyPr wrap="square" rtlCol="0">
            <a:spAutoFit/>
          </a:bodyPr>
          <a:lstStyle/>
          <a:p>
            <a:r>
              <a:rPr lang="en-US" dirty="0" smtClean="0"/>
              <a:t>Arrows indicate START of activity</a:t>
            </a:r>
            <a:endParaRPr lang="en-US" dirty="0"/>
          </a:p>
        </p:txBody>
      </p:sp>
    </p:spTree>
    <p:extLst>
      <p:ext uri="{BB962C8B-B14F-4D97-AF65-F5344CB8AC3E}">
        <p14:creationId xmlns:p14="http://schemas.microsoft.com/office/powerpoint/2010/main" val="152395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daysengineer.org/2012/Nov/images/Agile-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20" y="1143000"/>
            <a:ext cx="8891517" cy="4810780"/>
          </a:xfrm>
          <a:prstGeom prst="rect">
            <a:avLst/>
          </a:prstGeom>
          <a:noFill/>
          <a:ln>
            <a:solidFill>
              <a:schemeClr val="lt1">
                <a:hueOff val="0"/>
                <a:satOff val="0"/>
                <a:lumOff val="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02570" y="1329205"/>
            <a:ext cx="1031631" cy="738664"/>
          </a:xfrm>
          <a:prstGeom prst="rect">
            <a:avLst/>
          </a:prstGeom>
          <a:noFill/>
          <a:ln w="34925">
            <a:solidFill>
              <a:srgbClr val="FF0000"/>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a:t>
            </a:r>
          </a:p>
          <a:p>
            <a:pPr algn="ctr" fontAlgn="auto">
              <a:spcBef>
                <a:spcPts val="0"/>
              </a:spcBef>
              <a:spcAft>
                <a:spcPts val="0"/>
              </a:spcAft>
            </a:pPr>
            <a:r>
              <a:rPr lang="en-US" sz="1400" dirty="0">
                <a:solidFill>
                  <a:prstClr val="black"/>
                </a:solidFill>
                <a:latin typeface="Calibri"/>
                <a:cs typeface="+mn-cs"/>
              </a:rPr>
              <a:t>Plan &amp; Peer Review</a:t>
            </a:r>
          </a:p>
        </p:txBody>
      </p:sp>
      <p:sp>
        <p:nvSpPr>
          <p:cNvPr id="4" name="TextBox 3"/>
          <p:cNvSpPr txBox="1"/>
          <p:nvPr/>
        </p:nvSpPr>
        <p:spPr>
          <a:xfrm>
            <a:off x="9529826" y="5266954"/>
            <a:ext cx="914399" cy="954107"/>
          </a:xfrm>
          <a:prstGeom prst="rect">
            <a:avLst/>
          </a:prstGeom>
          <a:noFill/>
          <a:ln w="34925">
            <a:solidFill>
              <a:srgbClr val="FF0000"/>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 Report &amp; Peer Review</a:t>
            </a:r>
          </a:p>
        </p:txBody>
      </p:sp>
      <p:sp>
        <p:nvSpPr>
          <p:cNvPr id="5" name="TextBox 4"/>
          <p:cNvSpPr txBox="1"/>
          <p:nvPr/>
        </p:nvSpPr>
        <p:spPr>
          <a:xfrm>
            <a:off x="6261584" y="5642216"/>
            <a:ext cx="1447801" cy="738664"/>
          </a:xfrm>
          <a:prstGeom prst="rect">
            <a:avLst/>
          </a:prstGeom>
          <a:noFill/>
          <a:ln w="34925">
            <a:solidFill>
              <a:srgbClr val="FF0000"/>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Post Production Release Analytic Review(s)</a:t>
            </a:r>
          </a:p>
        </p:txBody>
      </p:sp>
      <p:sp>
        <p:nvSpPr>
          <p:cNvPr id="6" name="TextBox 5"/>
          <p:cNvSpPr txBox="1"/>
          <p:nvPr/>
        </p:nvSpPr>
        <p:spPr>
          <a:xfrm>
            <a:off x="7598478" y="1013430"/>
            <a:ext cx="1512278" cy="523220"/>
          </a:xfrm>
          <a:prstGeom prst="rect">
            <a:avLst/>
          </a:prstGeom>
          <a:solidFill>
            <a:srgbClr val="FFFF00"/>
          </a:solidFill>
          <a:ln>
            <a:solidFill>
              <a:schemeClr val="tx1"/>
            </a:solidFill>
          </a:ln>
        </p:spPr>
        <p:txBody>
          <a:bodyPr wrap="square" rtlCol="0">
            <a:spAutoFit/>
          </a:bodyPr>
          <a:lstStyle/>
          <a:p>
            <a:pPr fontAlgn="auto">
              <a:spcBef>
                <a:spcPts val="0"/>
              </a:spcBef>
              <a:spcAft>
                <a:spcPts val="0"/>
              </a:spcAft>
            </a:pPr>
            <a:r>
              <a:rPr lang="en-US" sz="1400" dirty="0">
                <a:solidFill>
                  <a:prstClr val="black"/>
                </a:solidFill>
                <a:latin typeface="Calibri"/>
                <a:cs typeface="+mn-cs"/>
              </a:rPr>
              <a:t>Discover, develop &amp; iterate analytics</a:t>
            </a:r>
          </a:p>
        </p:txBody>
      </p:sp>
      <p:sp>
        <p:nvSpPr>
          <p:cNvPr id="7" name="TextBox 6"/>
          <p:cNvSpPr txBox="1"/>
          <p:nvPr/>
        </p:nvSpPr>
        <p:spPr>
          <a:xfrm>
            <a:off x="9518438" y="1272848"/>
            <a:ext cx="1066801" cy="954107"/>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Verification &amp; Validation</a:t>
            </a:r>
          </a:p>
          <a:p>
            <a:pPr algn="ctr" fontAlgn="auto">
              <a:spcBef>
                <a:spcPts val="0"/>
              </a:spcBef>
              <a:spcAft>
                <a:spcPts val="0"/>
              </a:spcAft>
            </a:pPr>
            <a:r>
              <a:rPr lang="en-US" sz="1400" dirty="0">
                <a:solidFill>
                  <a:prstClr val="black"/>
                </a:solidFill>
                <a:latin typeface="Calibri"/>
                <a:cs typeface="+mn-cs"/>
              </a:rPr>
              <a:t>Test &amp; Plan </a:t>
            </a:r>
          </a:p>
        </p:txBody>
      </p:sp>
      <p:sp>
        <p:nvSpPr>
          <p:cNvPr id="13" name="TextBox 12"/>
          <p:cNvSpPr txBox="1"/>
          <p:nvPr/>
        </p:nvSpPr>
        <p:spPr>
          <a:xfrm>
            <a:off x="5152378" y="4759555"/>
            <a:ext cx="1383323"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 Discontinuance</a:t>
            </a:r>
          </a:p>
        </p:txBody>
      </p:sp>
      <p:sp>
        <p:nvSpPr>
          <p:cNvPr id="17" name="TextBox 16"/>
          <p:cNvSpPr txBox="1"/>
          <p:nvPr/>
        </p:nvSpPr>
        <p:spPr>
          <a:xfrm>
            <a:off x="4195529" y="182525"/>
            <a:ext cx="4284314" cy="461665"/>
          </a:xfrm>
          <a:prstGeom prst="rect">
            <a:avLst/>
          </a:prstGeom>
          <a:noFill/>
        </p:spPr>
        <p:txBody>
          <a:bodyPr wrap="none" rtlCol="0">
            <a:spAutoFit/>
          </a:bodyPr>
          <a:lstStyle/>
          <a:p>
            <a:pPr algn="ctr" fontAlgn="auto">
              <a:spcBef>
                <a:spcPts val="0"/>
              </a:spcBef>
              <a:spcAft>
                <a:spcPts val="0"/>
              </a:spcAft>
            </a:pPr>
            <a:r>
              <a:rPr lang="en-US" sz="2400" b="1" dirty="0">
                <a:solidFill>
                  <a:prstClr val="black"/>
                </a:solidFill>
                <a:latin typeface="Calibri"/>
                <a:cs typeface="+mn-cs"/>
              </a:rPr>
              <a:t>Agile Development for Analytics</a:t>
            </a:r>
          </a:p>
        </p:txBody>
      </p:sp>
      <p:sp>
        <p:nvSpPr>
          <p:cNvPr id="20" name="AutoShape 4" descr="data:image/jpeg;base64,/9j/4AAQSkZJRgABAQAAAQABAAD/2wCEAAkGBwgHBhUIBxQWExQXFx8aGBgXGRgfGBocHRodHB4iIxUZHygiHSAlHRwcIjEiJSkrLi4uHyA3ODUsNyg5Li0BCgoKDg0OGxAQGzYkICU3LCwvNy8sLywtKzcsLCwwMCwsMCwtLCwsLywsLywsNzcsLCwsLCw2LiwwLCwwLC8sLP/AABEIAQkAvgMBEQACEQEDEQH/xAAcAAEAAwEBAQEBAAAAAAAAAAAABgcIBAUDAgH/xABCEAACAQMCAgUHCAkDBQAAAAAAAQIDBAUGEUFRBxIhMWETInGBkbHBFRcyQlJTotEIFCNicpOhwvBzgpIWJCUmY//EABsBAQABBQEAAAAAAAAAAAAAAAAEAQIDBgcF/8QAQREBAAIBAQUEBQgJAwQDAAAAAAECAxEEBSExQRJRYXEGE5GhwRQiMoGSsdLwFRZCU2KCotHhUnLCIyWy8SQzNf/aAAwDAQACEQMRAD8AsvPaWq3dN1MFcVLSrw6jfk2/Gn3ewuwerxW1mkWjrEzMeyY4x748GG2LrWdFa5jV3SDo658ll1GpDhNw3jL/AHruNm2Pdu694Rphval/9MzE+zWJ1jynz0YJvkrwmXXjenB92UtfXTl8JFc3ontFf/qyVt5xNfu7X3QvjPbrCXYrpU0rkPNnVdF8qiaXtXYeRn3Nt+H6WKZj+H533cfcyRnr14JdZZCzv6flLKpCov3ZJ+48zXSezPPu6+xki0Tyl0lVwAAAAAAAAAAAAAAAAAAAAABz31lbZC1dtewjUhLvjJbpjlMTHCY5dJjxieik1iY0lTOueiOtbda+0zvOPe6T+kv4Xx9Btu7PSe1NMe2cY/1Rzj/dEc/OOPfHVFvhmvGOKp6tOpRqOnVTjJdjTWzXqN1x5KZKRek6xPKY4xLC+lpeXVlU8paTlB84tr3GPaNkwbRHZzUi0eMRImmD6V9TYzaFeauIrhUXb/zXaa/tPorsuTjhtNJ+1Hsnj7JhfXJaOqxMB0xYO/2p5SMreXN+dD2rtSNc2r0d27Z+MV7cfw8/szx9naZq54/ahYNjf2mRoKvY1I1IvjFp+48SeEzWeExzjlMecdGetotydIVAAAAAAAAAAAAAAAAAAAAAQnXnR5j9U0ncUNqVxt2TS7JeElx9J6O7d6Z9gvrj41nnWeU+Md0+PXrE9MOTFFuMc2fs9g8jp+/dllIOEl3cpLmnxR0bYN44Nux9vFPnE8484/MT0mUWYmJ0l5pPUAO7FZfI4e48vjKs6cv3X8O5kLbN37NtcaZ6RPj1jymOMfVJ4rQ0t0z16bVDUlPrr7ymtn64cfUalt3orkp87ZbdqO63CfqnlP16ebNXNMc+K2sJnMZnbX9YxdSNRcdn2r0rvRq2THfFeceSs1tHSeE/+vGOCTW8W5PRLFwAAAAAAAAAAAAAAAAAAAHjap0zjtT452mRjv8AZkvpQfNP4GbZ9oy7NljLhtpaPf4THWP/AHGk8Vl6RaGcdZ6QyOk8h5C7XWpv6FRfRkvg/A6PunfOLb6afRvHOPjHfH3dfGHas1nSUdPZWgADrxmTvcTdK6x1SVOa4xe3t5kTa9iwbXTsZq6x748YnnE+QuPRXTBRuWrPUyUJdyqx+i/4lw9Jo+8vRvPs+t8Hz6937Ufi+rSfCebPTPpwstehWpXFFVqDUotbpp7p+s1uJ1SYmJ4w+hVUAAAAAAAAAAAAAAAAAAHBnMPZZ3HSsMjFShL2p8GnwaLseS+O8ZMc6WjjEx0/PsmOErbVi0aSzbrrRl7pLI+Tq+dRk/2dTg1yfJo6PubfVNup2L8Mkc47/wCKvh3xzieHdMwrVms6Si57q0AAAJbonXuU0rXUIN1KDfnU5Ps/2vgzX967gw7Zrkx/Myd/S3+6PjzjxiNF1bzWeDQmmNS43U1grvGS3+1F/Si+TRz/AGjZ8uz5JxZq9m0e/wAYnrH558EymSLxwewYV4AAAAAAAAAAAAAAAAAAPPzuHs89jJ4/IR60JL1p8GnwaL8eS+K8ZMc6WjjE9355T3xwW3rFo0lmbWmlbzSmWdpc9sH2058JR/M6Xufe1Nvxa8rx9KPjHhP+OiDas1nSUfPYUAAAD09PZ2/09kY32Nk4yXeuElya4o8/eO7sO3YvV5Y49J61nvj+3KeqsTMTrDR+h9Z2GrbDylDzKsV59N968VzRzTbthzbFl9VmjynpaO+PjHOPLSZl48kW80nIjKAAAAAAAAAAAAAAAAAADwtY6atNU4aVhdLaXfCfGMuD35czPsu05NlzVzYp+dHsmOsT4T7uE84hjyU7UMwZrF3WFyc8ffR6s4PZ+PJrwZ1PYdtx7ZgjNj5T06xPWJ8Y/wAxwQuXCXETAAAAO3DZW8wuRhf4+TjOL3W3Hwa4p8iHt2w4tswziyxw6d8T3x4x/ieEnLjDTGh9W2erMUrijtGpHsqQ4xfP0M5ftuxZdjzThy8+k9LR3x8Y6T9UzNx5O1HikhFZAAAAAAAAAAAAAAAAAAAV90uaNWfxDyNlH/uKS37O+ceK9K70etubec7BtGtvoW4W8O631dfDv0hgzU1+dDPDTi9mdPiYmNYRX8KgAAAexpTUN3pnMwyFm+7slHhKPFM8zeu7abfgnHPC0caz3T/aeU+HjorEzE6w1DgcxaZ7FQyNg94TXrT4p+KOX5Md8V5x5I0tHCY/Pu744p1LRaNYegWLgAAAAAAAAAAAAAAAAAAZ76Y9IrB5j5Tso7Uaz3aXdGfFevvN49F95duk7JknjXjXxr3fy/dp3IWWnZnwV0bcxgAAAAsLoh1h8g5j5PvZfsKzS7e6E+D9fczUvSbdnrMfyvHHzq/S8a9/nXn5a90MmO/ZnwaHXat0aMmgAAAAAAAAAAAAAAAAAA8nVWDt9RYOpjbn6y81/Zku5+0yYc98GWubH9Ks6x/bymOE+CzJTtV0ZVyNlWx1/OyuVtOEnFr0HWdk2mm04a5qcrRr/jzieCC5iSAAAAKDSPRLqj/qHTioXD3rUdoS5tfVfsOWb23f8h2qccR82eNfLu/lnh5ad6VhvrGncnB5rOAAAAAAAAAAAAAAAAAACkOnbTat7yGetl2T82pt9pdz9a7DbvRXbuze2yW5T86vn+1H18/tSiZq6W171Sm8MIAAAAJZ0ZahendVU61R7U6nmVPQ+5+pmv8ApHsPyjZJvWPnU+dHl+1Hs4+cQupbs21acTTW6Ocp7+gAAAAAAAAAAAAAAAAADx9XYWnqDT1XG1O+UfN8JLti/aZcGe+DLXNTnWdY8e+PrjWPKVmSvaroylcUZ29eVCqtpRbTXinsdcw5a5sdclOVoiY+tBfMygAAAANP9Geb+XdIUq83vOC8nP0x7Pdsck3hsnyTar4OkTw8p4x7I4ecJmG2tfJKiIygAAAAAAAAAAAAAAAAAAzh0yYT5J1hKtTW0K68ovT3S/qb96K7X6zZZwTzpPutxj36x5Qg5K9m0oKbQsAAAABbPQDl/JZOtiaj7JxU4rxj2P8AozSPS3ZtL49ojrrWfvr/AMmbBOltO9eBqCWAAAAAAAAAAAAAAAAAACtOnXEfrmmYZCmvOoz7f4Zdj9j2Pc9HNp9Tt9azyvE1+vnH3TH1o+0RwiVAnSkYAAAAEh6P8l8lawt7pvZddRl6JdnxPF9IcHrd35O+vzvszrPu1VidJiWqDmb0AAAAAAAAAAAAAAAAAAAeXqnHxyuna9jLt69OSXp23X9S6mWcV65a86zFo+qdfgsyRrWYZMnCVObhPsaezOxUvF6xavKeKC/JcAAAB+qVSVKoqkO9PdeosyUjJSaW5TGntGusJdK9w9G6Xb16cX7UtzjcVmsdm3OOE+ccJT6TrWJdpVcAAAAAAAAAAAAAAAAAADKWt7D5N1bc2qWyVVteh9vxOnbhzet3finujs/Zns/B58xpMw8M9hQAAAAGneiu5VzoO2a+rHq/8W0cm3lj9Xtuav8AFaftT2vimYZ1olhCZQAAAAAAAAAAAAAAAAAAZ36cLR2+tnWS7KlOL9a3T9xvfolk12bJSelvdMR8dULLGl5V8bWxgAAAA0P0G1fKaIUPs1Zr27M5j6QV7O8cvj2Z/piPglbPPCVhHjs4AAAAAAAAAAAAAAAAAAKS/SDtmshbXS7nCUfY9/ibd6I30y5q98Vn2Tb+8Imf6SozeGEAAAAF99Ac99L1Y8qvwRzf0mjTeE/7a/FJ2fqs48FIAAAAAAAAAAAAAAAAAABUv6QdLfF2tXlUkvbFfkbJ6K20220d9Z91q/3Rto5wpA6EjgAAAAvjoBX/AK5W/wBX+05z6T//AKH8tfvskbP1Wia+kgAAAAAAAAAAAAAAAAAAq/p9hvpujLlV/tNg9GJ/7h/Lb76o20dFDHRkcAAAAF/dA0HHSc586z/okc29JJ13jbwisffPxSdn5Sss8JIAAAAAAAAAAAAAAAAAABV/T7NLTVGL41f7TYPRiP8AuH8tvvqjbR0UMdGRwAAAAaN6Fbd0NCQlL605y/rt8Dl2/b9veOafGI9lapWD6KeHlM4AAAAAAAAAAAAAAAAAAKk/SEn/AOLtaf8A9JP8KNk9FY/+baf4J99q/wBkbaOcKROhI4AAAANS9HNs7TRFrSmtn5JN+vt+JyLbcnrNqy377W9nanT3JmGPmQkhGZQAAAAAAAAAAAAAAAAAAUl+kHdN5C2tF3KEpe17fA230RprlzX7orHtm2v3QiZ/pKjN5YQAAA+trRdxdRoR75SUfa9jBtOaMOG+WeVYmfZGpLXmPt1aWFO2X1IRj7EkcepExWNU+saREOguXAAAAAAAAAAAAjup9YY7S8l8qxqqMu6cYbxfhun2P0mfZdmzbVknHhrrPPnEa+Wsxrp17mK+WKzpMPA+eHSnOr/Lf5nofoDeX7r+qv4lvr69x88OlOdX+W/zH6A3l+6/qr+I9fXuPnh0pzq/y3+Y/QG8v3X9VfxHr69x88OlOdX+W/zH6A3l+6/qr+I9fXuPnh0pzq/y3+Y/QG8v3X9VfxHr69yrOlnN085qdXFvv1FSh1VLsa3W/auG+6Nm9FMM02W97Rxm9o+zpX/yiyPe3atqhRtK0AAAPV0ve2uNz9G+v05U6c1JqPe9u5e083e+z5to2O+HDp2raRxnSNNY16T01Fy/PXg/ua34TSv1Y3h3V+1P4Un5R4Hz14P7mt+EfqxvDur9qfwnyjwPnrwf3Nb8I/VjeHdX7U/hPlHgfPXg/ua34R+rG8O6v2p/CfKPA+evB/c1vwj9WN4d1ftT+E+UeCRaV1vDVSlLF29Tqw75TcVHfknxZ5W37Fm2K8Y8mk2njpE66efCOfRdTLNuUJaRWYAAAAADjy2Ms8xYSschFThJdqfvXJla2tS0XpOkxxiY5x+f8LbVi0aSzfr/AETeaSv+M6En5k/g+TOi7k33Xba+rycMkc+63jHxjp5aShXpNZ0lEjYFoAAAfe9uql7cu4rbdZ8u7sW3uRH2XZqbNijFj5R8Z1+8fAkAAAAAAAAAA93R2mbvVOYjY2vZHvnPhGPP8jyd770psGHtc7zwrHf4z4R19nOYVrWbTpDTmCw9ngsXDHY+PVhFetvi2+LZzLJkvlvOTJOtp4zPf+eUd0cE6lYrGkPQLFwAAAAAADjy2MtMxYSschFThJbNP3rkytbWpaL0nSY4xMc4/P8AhbasWjSWb+kDRF3pK/3W86En5k/g+TOi7k33Xba+rycMkey3jHxjp5cUK9JrOkokbAtAAAAAAAAAAAAA7cNi7vM5KFhYRcpzey8PF8kiHt224tjwzmy8o9sz0iPGf88hpzRWlrTSmHVnb7Ob7ak+MpfkuBy7a9ry7XmnNl5z7IjpEeXvnim48fZjxSAjMgAAAAAAAAA48tjbTL2ErHIRU4SWzT965MrW1qWi1Z0mOMTHOFtqxaNJZw6QNEXekr/dbzoSfmT+D5M6LuTfddtr6rLwyR7LeMfGOnlxQr0ms6SiJsC0AAAAAAAAAAPpQo1bisqNBOUpPZJd7bMeXLTDScmSdKxxmRo3ox0RT0tjf1i7SdzUXnP7K+yvizl+9d532/N254Uj6Md3jPjPujh3zMvFj7PGeacHmswAAAAAAAAAAAOTK420y9hKxv4qcJLZp+9cmVra1bRas6THGJjnC21YtGks39IOh7vSV/1o7zoSfmT5eD5M6JuTfddtr6rLwyR7LeMfGOnkhXpNZ0lETYVoAAAAAAAA7+4oL06IdBfJ1KOey0f2slvSi/qJ8dubOc793x8tv6rFP/TrP2pjr5R07/pd2kjDj/alap4CSAAAAAAAAAAAAAA5MrjbTLWErK/ipwktmn71yZWtrVtFqzpMcYmOcLbVi0aSzh0g6Hu9JX/WjvO3k/Mny8HyZ0Tcm+67bX1WXhkj2W8Y+MdPJCvSazpKIGwrQAAAAAAFqdEOgvlKss7l4/sovenFr6bXHbkjSPSPfHamdjwTw5Xn/jH/AC+z36ZcWPtTrPJeq7OxGoJgAAAAAAAAAAAAAAAA5MpjrTLWMrK/ipwktmn/AJ2MrW1q2i1Z0mOMTHOFtqxaNJZw6QtD3ekr7rQ3nbyfmT5eD8Tom5N9122vqsvDJHst4x8Y6eSFek1nSUQNhWgAAAAm/RloirqnJfrF0mram/Pf2n9lfE1n0g3z8lr6jDP/AFLdf9Md/nPT29Iib6U7c6NHUKNK2oqjQSjGK2SXckjn0RomxERGkPoVVAAAAAAAAAAAAAAAAADkymOtMtYysr+KnCS2af8AneVra1bRas6THGJjnC21YtGks49IWhrvSV914bzt5PzJ8vB+J0Tcm+67ZX1WXhkj2W8Y+MdPJDvSazpKHmwrAABINFaWu9V5dWdt2QXbUnwjH8+R4++N602DFrHG9vox8Z8I/wAdV1azadIacw2LtMLjYWFhHqwgtl4+L5tnM73te03vOtp4zPfP59nKE2tYrGkO0tXAAAAAAAAAAAAAAAAAAAAcuUx1plbGVlfxU4SWzT/zvK1tatotWdJjjExzhbasWjSWcOkLQ13pO+68N528n5k+Xg/E6HuTfddsj1WXhkj2W8Y+MdPJDvSaTpKHmxLHfgsRd5zJwx9hHrTk/Ulxb8EQtv27FsWCc2T6o6zPSI/PCOPKFYjXhDTujtMWelcPGxtFvLvnPjKXP0cjl21bVl2rNObLPzp9kR0iPCPfOs85TMdOxD3SOyAAAAAAAAAAAAAAAAAAAAAAHLk8fa5WxlZX8VOEls0/87ytbTWYtWdJjjExzjyW2rFo0lnXXPR9kNO5VU7KMqtGpLam0t3u/qvx8Tft1ekWLNimNpmK3rGs91ojrHj3xz7kK9JpOkrh6NdFUdKYzylwk7iot5y+z+6n4Gobz3lk2/N6y3CsfRjujvnxnr7OmsycWPs8Z5pmeezAAAAAAAAAAAAAAAAAAAAAAAABw5Xupf60PeYsv7PnCy/R3GVeAAAAAAAAf//Z">
            <a:hlinkClick r:id="rId3"/>
          </p:cNvPr>
          <p:cNvSpPr>
            <a:spLocks noChangeAspect="1" noChangeArrowheads="1"/>
          </p:cNvSpPr>
          <p:nvPr/>
        </p:nvSpPr>
        <p:spPr bwMode="auto">
          <a:xfrm>
            <a:off x="1684546" y="1559511"/>
            <a:ext cx="2644924" cy="689061"/>
          </a:xfrm>
          <a:prstGeom prst="rect">
            <a:avLst/>
          </a:prstGeom>
          <a:solidFill>
            <a:schemeClr val="bg1"/>
          </a:solid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pic>
        <p:nvPicPr>
          <p:cNvPr id="1031" name="Picture 7" descr="http://www.clker.com/cliparts/U/z/m/e/S/w/curved-arrow-bright-blu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371289">
            <a:off x="6924278" y="704642"/>
            <a:ext cx="456633" cy="8749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http://www.clker.com/cliparts/U/z/m/e/S/w/curved-arrow-bright-blue-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73969">
            <a:off x="9170642" y="744400"/>
            <a:ext cx="563874" cy="6920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http://www.clker.com/cliparts/U/z/m/e/S/w/curved-arrow-bright-blue-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071490">
            <a:off x="5564970" y="5241090"/>
            <a:ext cx="622459" cy="771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91" y="957810"/>
            <a:ext cx="2121487" cy="47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p:nvSpPr>
        <p:spPr>
          <a:xfrm>
            <a:off x="1676400" y="1649850"/>
            <a:ext cx="990990" cy="1169551"/>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Define Usage Model &amp; Problem Framing</a:t>
            </a:r>
          </a:p>
        </p:txBody>
      </p:sp>
      <p:sp>
        <p:nvSpPr>
          <p:cNvPr id="11" name="TextBox 10"/>
          <p:cNvSpPr txBox="1"/>
          <p:nvPr/>
        </p:nvSpPr>
        <p:spPr>
          <a:xfrm>
            <a:off x="2976329" y="1749900"/>
            <a:ext cx="1219200"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Define Requirements</a:t>
            </a:r>
          </a:p>
        </p:txBody>
      </p:sp>
      <p:sp>
        <p:nvSpPr>
          <p:cNvPr id="12" name="TextBox 11"/>
          <p:cNvSpPr txBox="1"/>
          <p:nvPr/>
        </p:nvSpPr>
        <p:spPr>
          <a:xfrm>
            <a:off x="3190602" y="2448580"/>
            <a:ext cx="1228999"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State of Art Assessment</a:t>
            </a:r>
          </a:p>
        </p:txBody>
      </p:sp>
      <p:sp>
        <p:nvSpPr>
          <p:cNvPr id="9" name="TextBox 8"/>
          <p:cNvSpPr txBox="1"/>
          <p:nvPr/>
        </p:nvSpPr>
        <p:spPr>
          <a:xfrm>
            <a:off x="2803933" y="1090420"/>
            <a:ext cx="1219200" cy="523220"/>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1400" dirty="0">
                <a:solidFill>
                  <a:prstClr val="black"/>
                </a:solidFill>
                <a:latin typeface="Calibri"/>
                <a:cs typeface="+mn-cs"/>
              </a:rPr>
              <a:t>Analytic Risk Assessment</a:t>
            </a:r>
          </a:p>
        </p:txBody>
      </p:sp>
      <p:pic>
        <p:nvPicPr>
          <p:cNvPr id="29" name="Picture 7" descr="http://www.clker.com/cliparts/U/z/m/e/S/w/curved-arrow-bright-blue-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14003">
            <a:off x="8351218" y="5205365"/>
            <a:ext cx="523276" cy="18161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http://www.clker.com/cliparts/U/z/m/e/S/w/curved-arrow-bright-blue-h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04055">
            <a:off x="10124847" y="2257156"/>
            <a:ext cx="523276" cy="29690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http://www.clker.com/cliparts/U/z/m/e/S/w/curved-arrow-bright-blue-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870920">
            <a:off x="4735104" y="973369"/>
            <a:ext cx="523276" cy="155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5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intel16x9">
  <a:themeElements>
    <a:clrScheme name="intel2015">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3D54E"/>
      </a:hlink>
      <a:folHlink>
        <a:srgbClr val="FFFFFF"/>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ISMC2013">
      <a:dk1>
        <a:sysClr val="windowText" lastClr="000000"/>
      </a:dk1>
      <a:lt1>
        <a:sysClr val="window" lastClr="FFFFFF"/>
      </a:lt1>
      <a:dk2>
        <a:srgbClr val="004280"/>
      </a:dk2>
      <a:lt2>
        <a:srgbClr val="939598"/>
      </a:lt2>
      <a:accent1>
        <a:srgbClr val="005EB4"/>
      </a:accent1>
      <a:accent2>
        <a:srgbClr val="FFC000"/>
      </a:accent2>
      <a:accent3>
        <a:srgbClr val="00B0F0"/>
      </a:accent3>
      <a:accent4>
        <a:srgbClr val="F37021"/>
      </a:accent4>
      <a:accent5>
        <a:srgbClr val="92D050"/>
      </a:accent5>
      <a:accent6>
        <a:srgbClr val="939598"/>
      </a:accent6>
      <a:hlink>
        <a:srgbClr val="00B0F0"/>
      </a:hlink>
      <a:folHlink>
        <a:srgbClr val="FFC000"/>
      </a:folHlink>
    </a:clrScheme>
    <a:fontScheme name="Intel">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IntelClearATMx0615">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IntelClearATMx0615" id="{41FA75E3-4860-4EF6-BB2A-01987CDD0AB5}" vid="{819FEE2A-3987-4B3A-A7DE-237C01DADB6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Intel_LTtemplate_121410.potx</Template>
  <TotalTime>32493</TotalTime>
  <Words>1698</Words>
  <Application>Microsoft Office PowerPoint</Application>
  <PresentationFormat>Widescreen</PresentationFormat>
  <Paragraphs>351</Paragraphs>
  <Slides>23</Slides>
  <Notes>11</Notes>
  <HiddenSlides>0</HiddenSlides>
  <MMClips>0</MMClips>
  <ScaleCrop>false</ScaleCrop>
  <HeadingPairs>
    <vt:vector size="6" baseType="variant">
      <vt:variant>
        <vt:lpstr>Fonts Used</vt:lpstr>
      </vt:variant>
      <vt:variant>
        <vt:i4>16</vt:i4>
      </vt:variant>
      <vt:variant>
        <vt:lpstr>Theme</vt:lpstr>
      </vt:variant>
      <vt:variant>
        <vt:i4>15</vt:i4>
      </vt:variant>
      <vt:variant>
        <vt:lpstr>Slide Titles</vt:lpstr>
      </vt:variant>
      <vt:variant>
        <vt:i4>23</vt:i4>
      </vt:variant>
    </vt:vector>
  </HeadingPairs>
  <TitlesOfParts>
    <vt:vector size="54" baseType="lpstr">
      <vt:lpstr>ＭＳ Ｐゴシック</vt:lpstr>
      <vt:lpstr>ＭＳ Ｐゴシック</vt:lpstr>
      <vt:lpstr>Arial</vt:lpstr>
      <vt:lpstr>Calibri</vt:lpstr>
      <vt:lpstr>Calibri Light</vt:lpstr>
      <vt:lpstr>Comic Sans MS</vt:lpstr>
      <vt:lpstr>Intel Clear</vt:lpstr>
      <vt:lpstr>Intel Clear Pro</vt:lpstr>
      <vt:lpstr>Lao UI</vt:lpstr>
      <vt:lpstr>Neo Sans Intel</vt:lpstr>
      <vt:lpstr>Neo Sans Intel Light</vt:lpstr>
      <vt:lpstr>Neo Sans Intel Medium</vt:lpstr>
      <vt:lpstr>Times</vt:lpstr>
      <vt:lpstr>Times New Roman</vt:lpstr>
      <vt:lpstr>Verdana</vt:lpstr>
      <vt:lpstr>Wingdings</vt:lpstr>
      <vt:lpstr>Intel_LTtemplate_121410</vt:lpstr>
      <vt:lpstr>1_Intel_LTtemplate_121410</vt:lpstr>
      <vt:lpstr>Custom Design</vt:lpstr>
      <vt:lpstr>2_Intel_LTtemplate_121410</vt:lpstr>
      <vt:lpstr>1_Office Theme</vt:lpstr>
      <vt:lpstr>3_Intel_LTtemplate_121410</vt:lpstr>
      <vt:lpstr>4_Intel_LTtemplate_121410</vt:lpstr>
      <vt:lpstr>5_Intel_LTtemplate_121410</vt:lpstr>
      <vt:lpstr>IntelClearATMx0615</vt:lpstr>
      <vt:lpstr>6_Intel_LTtemplate_121410</vt:lpstr>
      <vt:lpstr>intel16x9</vt:lpstr>
      <vt:lpstr>7_Intel_LTtemplate_121410</vt:lpstr>
      <vt:lpstr>8_Intel_LTtemplate_121410</vt:lpstr>
      <vt:lpstr>6_Office Theme</vt:lpstr>
      <vt:lpstr>8_Office Theme</vt:lpstr>
      <vt:lpstr>The Lost Discipline of Developing Analytics</vt:lpstr>
      <vt:lpstr>Agenda</vt:lpstr>
      <vt:lpstr>PowerPoint Presentation</vt:lpstr>
      <vt:lpstr> </vt:lpstr>
      <vt:lpstr>PowerPoint Presentation</vt:lpstr>
      <vt:lpstr>PowerPoint Presentation</vt:lpstr>
      <vt:lpstr>PowerPoint Presentation</vt:lpstr>
      <vt:lpstr>The Analytic Development Process:  Product Life Cycle (“PLC”)</vt:lpstr>
      <vt:lpstr>PowerPoint Presentation</vt:lpstr>
      <vt:lpstr>PowerPoint Presentation</vt:lpstr>
      <vt:lpstr>PowerPoint Presentation</vt:lpstr>
      <vt:lpstr>The Analytic Plan &amp; Peer Review</vt:lpstr>
      <vt:lpstr>Plan Contents:  Data, Characteristics, Approach</vt:lpstr>
      <vt:lpstr> </vt:lpstr>
      <vt:lpstr>PowerPoint Presentation</vt:lpstr>
      <vt:lpstr>PowerPoint Presentation</vt:lpstr>
      <vt:lpstr>PowerPoint Presentation</vt:lpstr>
      <vt:lpstr>PowerPoint Presentation</vt:lpstr>
      <vt:lpstr>Analytic Report &amp; Peer Review</vt:lpstr>
      <vt:lpstr>Post-Production Release Analytic Review</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Fralick, Celeste R</cp:lastModifiedBy>
  <cp:revision>949</cp:revision>
  <cp:lastPrinted>2014-08-19T01:20:01Z</cp:lastPrinted>
  <dcterms:created xsi:type="dcterms:W3CDTF">2010-12-14T21:35:33Z</dcterms:created>
  <dcterms:modified xsi:type="dcterms:W3CDTF">2016-09-21T04:14:11Z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