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27"/>
  </p:notesMasterIdLst>
  <p:handoutMasterIdLst>
    <p:handoutMasterId r:id="rId28"/>
  </p:handoutMasterIdLst>
  <p:sldIdLst>
    <p:sldId id="573" r:id="rId2"/>
    <p:sldId id="574" r:id="rId3"/>
    <p:sldId id="599" r:id="rId4"/>
    <p:sldId id="589" r:id="rId5"/>
    <p:sldId id="576" r:id="rId6"/>
    <p:sldId id="591" r:id="rId7"/>
    <p:sldId id="594" r:id="rId8"/>
    <p:sldId id="595" r:id="rId9"/>
    <p:sldId id="607" r:id="rId10"/>
    <p:sldId id="605" r:id="rId11"/>
    <p:sldId id="604" r:id="rId12"/>
    <p:sldId id="592" r:id="rId13"/>
    <p:sldId id="596" r:id="rId14"/>
    <p:sldId id="597" r:id="rId15"/>
    <p:sldId id="601" r:id="rId16"/>
    <p:sldId id="593" r:id="rId17"/>
    <p:sldId id="581" r:id="rId18"/>
    <p:sldId id="577" r:id="rId19"/>
    <p:sldId id="582" r:id="rId20"/>
    <p:sldId id="583" r:id="rId21"/>
    <p:sldId id="584" r:id="rId22"/>
    <p:sldId id="606" r:id="rId23"/>
    <p:sldId id="549" r:id="rId24"/>
    <p:sldId id="587" r:id="rId25"/>
    <p:sldId id="590"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072"/>
    <a:srgbClr val="00B2A9"/>
    <a:srgbClr val="005450"/>
    <a:srgbClr val="3095B4"/>
    <a:srgbClr val="CC435F"/>
    <a:srgbClr val="609C3D"/>
    <a:srgbClr val="87419C"/>
    <a:srgbClr val="005172"/>
    <a:srgbClr val="73AF55"/>
    <a:srgbClr val="E1A35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40" autoAdjust="0"/>
    <p:restoredTop sz="95280" autoAdjust="0"/>
  </p:normalViewPr>
  <p:slideViewPr>
    <p:cSldViewPr snapToGrid="0" snapToObjects="1">
      <p:cViewPr varScale="1">
        <p:scale>
          <a:sx n="88" d="100"/>
          <a:sy n="88" d="100"/>
        </p:scale>
        <p:origin x="744" y="84"/>
      </p:cViewPr>
      <p:guideLst>
        <p:guide orient="horz" pos="324"/>
        <p:guide pos="2880"/>
      </p:guideLst>
    </p:cSldViewPr>
  </p:slideViewPr>
  <p:notesTextViewPr>
    <p:cViewPr>
      <p:scale>
        <a:sx n="100" d="100"/>
        <a:sy n="100" d="100"/>
      </p:scale>
      <p:origin x="0" y="0"/>
    </p:cViewPr>
  </p:notesTextViewPr>
  <p:sorterViewPr>
    <p:cViewPr>
      <p:scale>
        <a:sx n="66" d="100"/>
        <a:sy n="66" d="100"/>
      </p:scale>
      <p:origin x="0" y="-2424"/>
    </p:cViewPr>
  </p:sorterViewPr>
  <p:notesViewPr>
    <p:cSldViewPr snapToGrid="0">
      <p:cViewPr varScale="1">
        <p:scale>
          <a:sx n="88" d="100"/>
          <a:sy n="88" d="100"/>
        </p:scale>
        <p:origin x="308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6EEA90-F4C9-41EA-A908-02782FED3C84}"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D8E03406-F56A-42E9-B110-7724C2901D46}">
      <dgm:prSet phldrT="[Text]"/>
      <dgm:spPr/>
      <dgm:t>
        <a:bodyPr/>
        <a:lstStyle/>
        <a:p>
          <a:r>
            <a:rPr lang="en-US" dirty="0" smtClean="0"/>
            <a:t>Entity Extraction</a:t>
          </a:r>
          <a:endParaRPr lang="en-US" dirty="0"/>
        </a:p>
      </dgm:t>
    </dgm:pt>
    <dgm:pt modelId="{77784B8D-D48A-4BE8-90E4-A03A19BF8E82}" type="parTrans" cxnId="{EA9937AF-E918-4769-8457-39E1C588921F}">
      <dgm:prSet/>
      <dgm:spPr/>
      <dgm:t>
        <a:bodyPr/>
        <a:lstStyle/>
        <a:p>
          <a:endParaRPr lang="en-US"/>
        </a:p>
      </dgm:t>
    </dgm:pt>
    <dgm:pt modelId="{57C48273-A2E1-4396-8394-3F1EBA68C88D}" type="sibTrans" cxnId="{EA9937AF-E918-4769-8457-39E1C588921F}">
      <dgm:prSet/>
      <dgm:spPr/>
      <dgm:t>
        <a:bodyPr/>
        <a:lstStyle/>
        <a:p>
          <a:endParaRPr lang="en-US"/>
        </a:p>
      </dgm:t>
    </dgm:pt>
    <dgm:pt modelId="{5D266D60-05B4-4B25-83B9-6CBEF03ADEE8}">
      <dgm:prSet phldrT="[Text]"/>
      <dgm:spPr/>
      <dgm:t>
        <a:bodyPr/>
        <a:lstStyle/>
        <a:p>
          <a:r>
            <a:rPr lang="en-US" dirty="0" smtClean="0"/>
            <a:t>Sentiment Attribution</a:t>
          </a:r>
          <a:endParaRPr lang="en-US" dirty="0"/>
        </a:p>
      </dgm:t>
    </dgm:pt>
    <dgm:pt modelId="{07C5D217-3043-48BE-993E-1419D75C3905}" type="parTrans" cxnId="{CB0420D8-38A9-4F85-9D4C-A21D0703645E}">
      <dgm:prSet/>
      <dgm:spPr/>
      <dgm:t>
        <a:bodyPr/>
        <a:lstStyle/>
        <a:p>
          <a:endParaRPr lang="en-US"/>
        </a:p>
      </dgm:t>
    </dgm:pt>
    <dgm:pt modelId="{2BA9A5B5-4BAA-49FA-84AE-DE4DBCE7339F}" type="sibTrans" cxnId="{CB0420D8-38A9-4F85-9D4C-A21D0703645E}">
      <dgm:prSet/>
      <dgm:spPr/>
      <dgm:t>
        <a:bodyPr/>
        <a:lstStyle/>
        <a:p>
          <a:endParaRPr lang="en-US"/>
        </a:p>
      </dgm:t>
    </dgm:pt>
    <dgm:pt modelId="{48416837-61A0-459B-8A6D-C83AAB8AE7BE}">
      <dgm:prSet phldrT="[Text]"/>
      <dgm:spPr/>
      <dgm:t>
        <a:bodyPr/>
        <a:lstStyle/>
        <a:p>
          <a:r>
            <a:rPr lang="en-US" dirty="0" smtClean="0"/>
            <a:t>Context / Behavior</a:t>
          </a:r>
          <a:endParaRPr lang="en-US" dirty="0"/>
        </a:p>
      </dgm:t>
    </dgm:pt>
    <dgm:pt modelId="{737BF141-2297-4806-91B4-8629A0795C8F}" type="parTrans" cxnId="{B0074C16-3EBD-4900-A21A-CE097CEE1F2D}">
      <dgm:prSet/>
      <dgm:spPr/>
      <dgm:t>
        <a:bodyPr/>
        <a:lstStyle/>
        <a:p>
          <a:endParaRPr lang="en-US"/>
        </a:p>
      </dgm:t>
    </dgm:pt>
    <dgm:pt modelId="{03335D59-FD12-41FD-B4DB-BE682AD36F2C}" type="sibTrans" cxnId="{B0074C16-3EBD-4900-A21A-CE097CEE1F2D}">
      <dgm:prSet/>
      <dgm:spPr/>
      <dgm:t>
        <a:bodyPr/>
        <a:lstStyle/>
        <a:p>
          <a:endParaRPr lang="en-US"/>
        </a:p>
      </dgm:t>
    </dgm:pt>
    <dgm:pt modelId="{ECA8745B-07E1-4B82-AB9D-29425EBC18DD}" type="pres">
      <dgm:prSet presAssocID="{D26EEA90-F4C9-41EA-A908-02782FED3C84}" presName="Name0" presStyleCnt="0">
        <dgm:presLayoutVars>
          <dgm:chMax val="11"/>
          <dgm:chPref val="11"/>
          <dgm:dir/>
          <dgm:resizeHandles/>
        </dgm:presLayoutVars>
      </dgm:prSet>
      <dgm:spPr/>
      <dgm:t>
        <a:bodyPr/>
        <a:lstStyle/>
        <a:p>
          <a:endParaRPr lang="en-US"/>
        </a:p>
      </dgm:t>
    </dgm:pt>
    <dgm:pt modelId="{D795727A-7BBF-4EB8-A134-BFD63146A57E}" type="pres">
      <dgm:prSet presAssocID="{48416837-61A0-459B-8A6D-C83AAB8AE7BE}" presName="Accent3" presStyleCnt="0"/>
      <dgm:spPr/>
    </dgm:pt>
    <dgm:pt modelId="{E363AB6A-FEF5-4B9C-8606-E26C3328DB32}" type="pres">
      <dgm:prSet presAssocID="{48416837-61A0-459B-8A6D-C83AAB8AE7BE}" presName="Accent" presStyleLbl="node1" presStyleIdx="0" presStyleCnt="3"/>
      <dgm:spPr/>
    </dgm:pt>
    <dgm:pt modelId="{4AFEFD73-D49C-4B10-A225-58CA8C0B36C5}" type="pres">
      <dgm:prSet presAssocID="{48416837-61A0-459B-8A6D-C83AAB8AE7BE}" presName="ParentBackground3" presStyleCnt="0"/>
      <dgm:spPr/>
    </dgm:pt>
    <dgm:pt modelId="{898834A6-E451-4E1F-A4B7-B4251ED02D1A}" type="pres">
      <dgm:prSet presAssocID="{48416837-61A0-459B-8A6D-C83AAB8AE7BE}" presName="ParentBackground" presStyleLbl="fgAcc1" presStyleIdx="0" presStyleCnt="3"/>
      <dgm:spPr/>
      <dgm:t>
        <a:bodyPr/>
        <a:lstStyle/>
        <a:p>
          <a:endParaRPr lang="en-US"/>
        </a:p>
      </dgm:t>
    </dgm:pt>
    <dgm:pt modelId="{B6354A14-E811-4394-8F9E-182B95580B70}" type="pres">
      <dgm:prSet presAssocID="{48416837-61A0-459B-8A6D-C83AAB8AE7BE}" presName="Parent3" presStyleLbl="revTx" presStyleIdx="0" presStyleCnt="0">
        <dgm:presLayoutVars>
          <dgm:chMax val="1"/>
          <dgm:chPref val="1"/>
          <dgm:bulletEnabled val="1"/>
        </dgm:presLayoutVars>
      </dgm:prSet>
      <dgm:spPr/>
      <dgm:t>
        <a:bodyPr/>
        <a:lstStyle/>
        <a:p>
          <a:endParaRPr lang="en-US"/>
        </a:p>
      </dgm:t>
    </dgm:pt>
    <dgm:pt modelId="{22EF39AD-E534-4F06-96E1-3AE05CAC3A4D}" type="pres">
      <dgm:prSet presAssocID="{5D266D60-05B4-4B25-83B9-6CBEF03ADEE8}" presName="Accent2" presStyleCnt="0"/>
      <dgm:spPr/>
    </dgm:pt>
    <dgm:pt modelId="{F758E418-DC22-4FE4-953B-FEFE02940C18}" type="pres">
      <dgm:prSet presAssocID="{5D266D60-05B4-4B25-83B9-6CBEF03ADEE8}" presName="Accent" presStyleLbl="node1" presStyleIdx="1" presStyleCnt="3"/>
      <dgm:spPr/>
    </dgm:pt>
    <dgm:pt modelId="{A04024DB-DEFC-4B2D-89E4-03C8AC6A92D6}" type="pres">
      <dgm:prSet presAssocID="{5D266D60-05B4-4B25-83B9-6CBEF03ADEE8}" presName="ParentBackground2" presStyleCnt="0"/>
      <dgm:spPr/>
    </dgm:pt>
    <dgm:pt modelId="{6FB702A8-1353-4020-8947-A10961F23DFD}" type="pres">
      <dgm:prSet presAssocID="{5D266D60-05B4-4B25-83B9-6CBEF03ADEE8}" presName="ParentBackground" presStyleLbl="fgAcc1" presStyleIdx="1" presStyleCnt="3"/>
      <dgm:spPr/>
      <dgm:t>
        <a:bodyPr/>
        <a:lstStyle/>
        <a:p>
          <a:endParaRPr lang="en-US"/>
        </a:p>
      </dgm:t>
    </dgm:pt>
    <dgm:pt modelId="{6FDB89CA-C8D9-441D-8D5B-6F017F28EDCD}" type="pres">
      <dgm:prSet presAssocID="{5D266D60-05B4-4B25-83B9-6CBEF03ADEE8}" presName="Parent2" presStyleLbl="revTx" presStyleIdx="0" presStyleCnt="0">
        <dgm:presLayoutVars>
          <dgm:chMax val="1"/>
          <dgm:chPref val="1"/>
          <dgm:bulletEnabled val="1"/>
        </dgm:presLayoutVars>
      </dgm:prSet>
      <dgm:spPr/>
      <dgm:t>
        <a:bodyPr/>
        <a:lstStyle/>
        <a:p>
          <a:endParaRPr lang="en-US"/>
        </a:p>
      </dgm:t>
    </dgm:pt>
    <dgm:pt modelId="{45BF5A2F-390A-4834-87C2-D9E4756D1B17}" type="pres">
      <dgm:prSet presAssocID="{D8E03406-F56A-42E9-B110-7724C2901D46}" presName="Accent1" presStyleCnt="0"/>
      <dgm:spPr/>
    </dgm:pt>
    <dgm:pt modelId="{BF422E64-333B-48EB-B049-C14258BB69C9}" type="pres">
      <dgm:prSet presAssocID="{D8E03406-F56A-42E9-B110-7724C2901D46}" presName="Accent" presStyleLbl="node1" presStyleIdx="2" presStyleCnt="3"/>
      <dgm:spPr/>
    </dgm:pt>
    <dgm:pt modelId="{AD6460DB-52B1-4411-9ADA-6FD3ACDEAE6F}" type="pres">
      <dgm:prSet presAssocID="{D8E03406-F56A-42E9-B110-7724C2901D46}" presName="ParentBackground1" presStyleCnt="0"/>
      <dgm:spPr/>
    </dgm:pt>
    <dgm:pt modelId="{1B51143F-DB4F-42D9-BE47-A48530007CBF}" type="pres">
      <dgm:prSet presAssocID="{D8E03406-F56A-42E9-B110-7724C2901D46}" presName="ParentBackground" presStyleLbl="fgAcc1" presStyleIdx="2" presStyleCnt="3"/>
      <dgm:spPr/>
      <dgm:t>
        <a:bodyPr/>
        <a:lstStyle/>
        <a:p>
          <a:endParaRPr lang="en-US"/>
        </a:p>
      </dgm:t>
    </dgm:pt>
    <dgm:pt modelId="{C6FC1314-24D5-46C4-ACD5-2C9EA2D4AA89}" type="pres">
      <dgm:prSet presAssocID="{D8E03406-F56A-42E9-B110-7724C2901D46}" presName="Parent1" presStyleLbl="revTx" presStyleIdx="0" presStyleCnt="0">
        <dgm:presLayoutVars>
          <dgm:chMax val="1"/>
          <dgm:chPref val="1"/>
          <dgm:bulletEnabled val="1"/>
        </dgm:presLayoutVars>
      </dgm:prSet>
      <dgm:spPr/>
      <dgm:t>
        <a:bodyPr/>
        <a:lstStyle/>
        <a:p>
          <a:endParaRPr lang="en-US"/>
        </a:p>
      </dgm:t>
    </dgm:pt>
  </dgm:ptLst>
  <dgm:cxnLst>
    <dgm:cxn modelId="{54DF22C2-1095-47BE-AA17-A0CD8FD018A2}" type="presOf" srcId="{5D266D60-05B4-4B25-83B9-6CBEF03ADEE8}" destId="{6FB702A8-1353-4020-8947-A10961F23DFD}" srcOrd="0" destOrd="0" presId="urn:microsoft.com/office/officeart/2011/layout/CircleProcess"/>
    <dgm:cxn modelId="{DCE312F8-D3C5-489B-BB1A-F729785CC00C}" type="presOf" srcId="{5D266D60-05B4-4B25-83B9-6CBEF03ADEE8}" destId="{6FDB89CA-C8D9-441D-8D5B-6F017F28EDCD}" srcOrd="1" destOrd="0" presId="urn:microsoft.com/office/officeart/2011/layout/CircleProcess"/>
    <dgm:cxn modelId="{CB0420D8-38A9-4F85-9D4C-A21D0703645E}" srcId="{D26EEA90-F4C9-41EA-A908-02782FED3C84}" destId="{5D266D60-05B4-4B25-83B9-6CBEF03ADEE8}" srcOrd="1" destOrd="0" parTransId="{07C5D217-3043-48BE-993E-1419D75C3905}" sibTransId="{2BA9A5B5-4BAA-49FA-84AE-DE4DBCE7339F}"/>
    <dgm:cxn modelId="{EA9937AF-E918-4769-8457-39E1C588921F}" srcId="{D26EEA90-F4C9-41EA-A908-02782FED3C84}" destId="{D8E03406-F56A-42E9-B110-7724C2901D46}" srcOrd="0" destOrd="0" parTransId="{77784B8D-D48A-4BE8-90E4-A03A19BF8E82}" sibTransId="{57C48273-A2E1-4396-8394-3F1EBA68C88D}"/>
    <dgm:cxn modelId="{B8EDD212-E3C4-4A63-A71D-BE9374A78A7F}" type="presOf" srcId="{48416837-61A0-459B-8A6D-C83AAB8AE7BE}" destId="{898834A6-E451-4E1F-A4B7-B4251ED02D1A}" srcOrd="0" destOrd="0" presId="urn:microsoft.com/office/officeart/2011/layout/CircleProcess"/>
    <dgm:cxn modelId="{61A84281-4FCB-4480-BC8A-B83E560BEC60}" type="presOf" srcId="{D8E03406-F56A-42E9-B110-7724C2901D46}" destId="{1B51143F-DB4F-42D9-BE47-A48530007CBF}" srcOrd="0" destOrd="0" presId="urn:microsoft.com/office/officeart/2011/layout/CircleProcess"/>
    <dgm:cxn modelId="{DFDA7C6E-FDE0-4565-845B-3DC7EEDF90B6}" type="presOf" srcId="{D8E03406-F56A-42E9-B110-7724C2901D46}" destId="{C6FC1314-24D5-46C4-ACD5-2C9EA2D4AA89}" srcOrd="1" destOrd="0" presId="urn:microsoft.com/office/officeart/2011/layout/CircleProcess"/>
    <dgm:cxn modelId="{2859A496-1585-4E65-9388-89E45277E5EA}" type="presOf" srcId="{48416837-61A0-459B-8A6D-C83AAB8AE7BE}" destId="{B6354A14-E811-4394-8F9E-182B95580B70}" srcOrd="1" destOrd="0" presId="urn:microsoft.com/office/officeart/2011/layout/CircleProcess"/>
    <dgm:cxn modelId="{D712B496-47CE-4F0D-B8E2-2121974704AC}" type="presOf" srcId="{D26EEA90-F4C9-41EA-A908-02782FED3C84}" destId="{ECA8745B-07E1-4B82-AB9D-29425EBC18DD}" srcOrd="0" destOrd="0" presId="urn:microsoft.com/office/officeart/2011/layout/CircleProcess"/>
    <dgm:cxn modelId="{B0074C16-3EBD-4900-A21A-CE097CEE1F2D}" srcId="{D26EEA90-F4C9-41EA-A908-02782FED3C84}" destId="{48416837-61A0-459B-8A6D-C83AAB8AE7BE}" srcOrd="2" destOrd="0" parTransId="{737BF141-2297-4806-91B4-8629A0795C8F}" sibTransId="{03335D59-FD12-41FD-B4DB-BE682AD36F2C}"/>
    <dgm:cxn modelId="{A9B185FD-26C7-4F72-9A5E-52C1C1735F95}" type="presParOf" srcId="{ECA8745B-07E1-4B82-AB9D-29425EBC18DD}" destId="{D795727A-7BBF-4EB8-A134-BFD63146A57E}" srcOrd="0" destOrd="0" presId="urn:microsoft.com/office/officeart/2011/layout/CircleProcess"/>
    <dgm:cxn modelId="{2BD73887-9F05-45F2-A1A7-C418398C8C87}" type="presParOf" srcId="{D795727A-7BBF-4EB8-A134-BFD63146A57E}" destId="{E363AB6A-FEF5-4B9C-8606-E26C3328DB32}" srcOrd="0" destOrd="0" presId="urn:microsoft.com/office/officeart/2011/layout/CircleProcess"/>
    <dgm:cxn modelId="{12C657F6-C7EE-4042-8AD1-1F14D66FD1D7}" type="presParOf" srcId="{ECA8745B-07E1-4B82-AB9D-29425EBC18DD}" destId="{4AFEFD73-D49C-4B10-A225-58CA8C0B36C5}" srcOrd="1" destOrd="0" presId="urn:microsoft.com/office/officeart/2011/layout/CircleProcess"/>
    <dgm:cxn modelId="{41BEBF4D-3CBB-4AF7-A383-D60B49D15246}" type="presParOf" srcId="{4AFEFD73-D49C-4B10-A225-58CA8C0B36C5}" destId="{898834A6-E451-4E1F-A4B7-B4251ED02D1A}" srcOrd="0" destOrd="0" presId="urn:microsoft.com/office/officeart/2011/layout/CircleProcess"/>
    <dgm:cxn modelId="{CCA8C4FC-DCF4-46BB-AF4F-B84767C56912}" type="presParOf" srcId="{ECA8745B-07E1-4B82-AB9D-29425EBC18DD}" destId="{B6354A14-E811-4394-8F9E-182B95580B70}" srcOrd="2" destOrd="0" presId="urn:microsoft.com/office/officeart/2011/layout/CircleProcess"/>
    <dgm:cxn modelId="{61798276-1A88-42CC-9C0D-EBDF7D3E9CD5}" type="presParOf" srcId="{ECA8745B-07E1-4B82-AB9D-29425EBC18DD}" destId="{22EF39AD-E534-4F06-96E1-3AE05CAC3A4D}" srcOrd="3" destOrd="0" presId="urn:microsoft.com/office/officeart/2011/layout/CircleProcess"/>
    <dgm:cxn modelId="{0D030E2C-9470-4CCC-BF63-043DA61B5080}" type="presParOf" srcId="{22EF39AD-E534-4F06-96E1-3AE05CAC3A4D}" destId="{F758E418-DC22-4FE4-953B-FEFE02940C18}" srcOrd="0" destOrd="0" presId="urn:microsoft.com/office/officeart/2011/layout/CircleProcess"/>
    <dgm:cxn modelId="{5FD5CBE3-C351-4C67-9701-E42C0CFEF318}" type="presParOf" srcId="{ECA8745B-07E1-4B82-AB9D-29425EBC18DD}" destId="{A04024DB-DEFC-4B2D-89E4-03C8AC6A92D6}" srcOrd="4" destOrd="0" presId="urn:microsoft.com/office/officeart/2011/layout/CircleProcess"/>
    <dgm:cxn modelId="{65190F6C-FF5E-406C-AD20-C2EE3ACF4AF4}" type="presParOf" srcId="{A04024DB-DEFC-4B2D-89E4-03C8AC6A92D6}" destId="{6FB702A8-1353-4020-8947-A10961F23DFD}" srcOrd="0" destOrd="0" presId="urn:microsoft.com/office/officeart/2011/layout/CircleProcess"/>
    <dgm:cxn modelId="{FD2DC22A-7CB8-4F75-91D7-EBFCF0503C0B}" type="presParOf" srcId="{ECA8745B-07E1-4B82-AB9D-29425EBC18DD}" destId="{6FDB89CA-C8D9-441D-8D5B-6F017F28EDCD}" srcOrd="5" destOrd="0" presId="urn:microsoft.com/office/officeart/2011/layout/CircleProcess"/>
    <dgm:cxn modelId="{6942A005-3B39-4F1C-ABD7-08E0505F9D15}" type="presParOf" srcId="{ECA8745B-07E1-4B82-AB9D-29425EBC18DD}" destId="{45BF5A2F-390A-4834-87C2-D9E4756D1B17}" srcOrd="6" destOrd="0" presId="urn:microsoft.com/office/officeart/2011/layout/CircleProcess"/>
    <dgm:cxn modelId="{BC52CC20-B4A6-481F-B9D5-BF8B9F47DB38}" type="presParOf" srcId="{45BF5A2F-390A-4834-87C2-D9E4756D1B17}" destId="{BF422E64-333B-48EB-B049-C14258BB69C9}" srcOrd="0" destOrd="0" presId="urn:microsoft.com/office/officeart/2011/layout/CircleProcess"/>
    <dgm:cxn modelId="{BD59E5C1-F432-47A0-9256-5373433A056A}" type="presParOf" srcId="{ECA8745B-07E1-4B82-AB9D-29425EBC18DD}" destId="{AD6460DB-52B1-4411-9ADA-6FD3ACDEAE6F}" srcOrd="7" destOrd="0" presId="urn:microsoft.com/office/officeart/2011/layout/CircleProcess"/>
    <dgm:cxn modelId="{54B7C2B3-D6D9-41E8-8DDE-355F0F47939A}" type="presParOf" srcId="{AD6460DB-52B1-4411-9ADA-6FD3ACDEAE6F}" destId="{1B51143F-DB4F-42D9-BE47-A48530007CBF}" srcOrd="0" destOrd="0" presId="urn:microsoft.com/office/officeart/2011/layout/CircleProcess"/>
    <dgm:cxn modelId="{7C3B8311-A1E2-44B0-A232-5C546C389892}" type="presParOf" srcId="{ECA8745B-07E1-4B82-AB9D-29425EBC18DD}" destId="{C6FC1314-24D5-46C4-ACD5-2C9EA2D4AA89}"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3AB6A-FEF5-4B9C-8606-E26C3328DB32}">
      <dsp:nvSpPr>
        <dsp:cNvPr id="0" name=""/>
        <dsp:cNvSpPr/>
      </dsp:nvSpPr>
      <dsp:spPr>
        <a:xfrm>
          <a:off x="1057943" y="917000"/>
          <a:ext cx="461493" cy="4615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8834A6-E451-4E1F-A4B7-B4251ED02D1A}">
      <dsp:nvSpPr>
        <dsp:cNvPr id="0" name=""/>
        <dsp:cNvSpPr/>
      </dsp:nvSpPr>
      <dsp:spPr>
        <a:xfrm>
          <a:off x="1073266" y="932389"/>
          <a:ext cx="430847" cy="430801"/>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Context / Behavior</a:t>
          </a:r>
          <a:endParaRPr lang="en-US" sz="500" kern="1200" dirty="0"/>
        </a:p>
      </dsp:txBody>
      <dsp:txXfrm>
        <a:off x="1134858" y="993943"/>
        <a:ext cx="307662" cy="307692"/>
      </dsp:txXfrm>
    </dsp:sp>
    <dsp:sp modelId="{F758E418-DC22-4FE4-953B-FEFE02940C18}">
      <dsp:nvSpPr>
        <dsp:cNvPr id="0" name=""/>
        <dsp:cNvSpPr/>
      </dsp:nvSpPr>
      <dsp:spPr>
        <a:xfrm rot="2700000">
          <a:off x="581532" y="917558"/>
          <a:ext cx="460381" cy="460381"/>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B702A8-1353-4020-8947-A10961F23DFD}">
      <dsp:nvSpPr>
        <dsp:cNvPr id="0" name=""/>
        <dsp:cNvSpPr/>
      </dsp:nvSpPr>
      <dsp:spPr>
        <a:xfrm>
          <a:off x="596299" y="932389"/>
          <a:ext cx="430847" cy="430801"/>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Sentiment Attribution</a:t>
          </a:r>
          <a:endParaRPr lang="en-US" sz="500" kern="1200" dirty="0"/>
        </a:p>
      </dsp:txBody>
      <dsp:txXfrm>
        <a:off x="657892" y="993943"/>
        <a:ext cx="307662" cy="307692"/>
      </dsp:txXfrm>
    </dsp:sp>
    <dsp:sp modelId="{BF422E64-333B-48EB-B049-C14258BB69C9}">
      <dsp:nvSpPr>
        <dsp:cNvPr id="0" name=""/>
        <dsp:cNvSpPr/>
      </dsp:nvSpPr>
      <dsp:spPr>
        <a:xfrm rot="2700000">
          <a:off x="104565" y="917558"/>
          <a:ext cx="460381" cy="460381"/>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51143F-DB4F-42D9-BE47-A48530007CBF}">
      <dsp:nvSpPr>
        <dsp:cNvPr id="0" name=""/>
        <dsp:cNvSpPr/>
      </dsp:nvSpPr>
      <dsp:spPr>
        <a:xfrm>
          <a:off x="119332" y="932389"/>
          <a:ext cx="430847" cy="430801"/>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Entity Extraction</a:t>
          </a:r>
          <a:endParaRPr lang="en-US" sz="500" kern="1200" dirty="0"/>
        </a:p>
      </dsp:txBody>
      <dsp:txXfrm>
        <a:off x="180925" y="993943"/>
        <a:ext cx="307662" cy="307692"/>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CF658D-4B02-9D44-97DF-63289D6E1BFF}" type="datetimeFigureOut">
              <a:rPr lang="en-US" smtClean="0"/>
              <a:t>9/21/2016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0C852C-6A99-C341-B960-653A6BEE8604}" type="slidenum">
              <a:rPr lang="en-US" smtClean="0"/>
              <a:t>‹#›</a:t>
            </a:fld>
            <a:endParaRPr lang="en-US"/>
          </a:p>
        </p:txBody>
      </p:sp>
    </p:spTree>
    <p:extLst>
      <p:ext uri="{BB962C8B-B14F-4D97-AF65-F5344CB8AC3E}">
        <p14:creationId xmlns:p14="http://schemas.microsoft.com/office/powerpoint/2010/main" val="388874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08DCAA-4DA8-F945-BC4C-9EDBE1851DCE}" type="datetimeFigureOut">
              <a:rPr lang="en-US" smtClean="0"/>
              <a:t>9/21/2016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F91F5E-C4C0-6C4B-AD64-3D8CD043D6BE}" type="slidenum">
              <a:rPr lang="en-US" smtClean="0"/>
              <a:t>‹#›</a:t>
            </a:fld>
            <a:endParaRPr lang="en-US"/>
          </a:p>
        </p:txBody>
      </p:sp>
    </p:spTree>
    <p:extLst>
      <p:ext uri="{BB962C8B-B14F-4D97-AF65-F5344CB8AC3E}">
        <p14:creationId xmlns:p14="http://schemas.microsoft.com/office/powerpoint/2010/main" val="41488244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F91F5E-C4C0-6C4B-AD64-3D8CD043D6BE}" type="slidenum">
              <a:rPr lang="en-US" smtClean="0"/>
              <a:t>1</a:t>
            </a:fld>
            <a:endParaRPr lang="en-US"/>
          </a:p>
        </p:txBody>
      </p:sp>
    </p:spTree>
    <p:extLst>
      <p:ext uri="{BB962C8B-B14F-4D97-AF65-F5344CB8AC3E}">
        <p14:creationId xmlns:p14="http://schemas.microsoft.com/office/powerpoint/2010/main" val="41033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latin typeface="+mn-lt"/>
              </a:rPr>
              <a:t>CIOs</a:t>
            </a:r>
            <a:r>
              <a:rPr lang="en-US" sz="1000" baseline="0" dirty="0" smtClean="0">
                <a:latin typeface="+mn-lt"/>
              </a:rPr>
              <a:t> today play a strategic role in driving the company’s growth.  By integrating all your company’s most vital relationships (customers, prospects suppliers, and partners) into one singular version of the truth – you can gain critical transparency within those relationships so you can better understand risk or opportunity.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baseline="0" dirty="0" smtClean="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Once you have this single view, you can leverage advanced analytics to deliver</a:t>
            </a:r>
            <a:r>
              <a:rPr lang="en-US" sz="1000" baseline="0" dirty="0" smtClean="0"/>
              <a:t> </a:t>
            </a:r>
            <a:r>
              <a:rPr lang="en-US" sz="1000" baseline="0" dirty="0" smtClean="0">
                <a:latin typeface="+mn-lt"/>
              </a:rPr>
              <a:t>the foresight you need to take proactive actions. Ultimately, this p</a:t>
            </a:r>
            <a:r>
              <a:rPr lang="en-US" sz="1000" dirty="0" smtClean="0"/>
              <a:t>rovides you the competitive advantage to enable profitability and growth.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dirty="0" smtClean="0"/>
          </a:p>
          <a:p>
            <a:r>
              <a:rPr lang="en-US" sz="1000" dirty="0" smtClean="0"/>
              <a:t>Based on a Forrester study of Dun &amp; Bradstreet customers and aggregate results experienced by c</a:t>
            </a:r>
            <a:r>
              <a:rPr lang="en-US" sz="1000" baseline="0" dirty="0" smtClean="0">
                <a:latin typeface="+mn-lt"/>
              </a:rPr>
              <a:t>ustomers using D</a:t>
            </a:r>
            <a:r>
              <a:rPr lang="en-US" sz="1000" dirty="0" smtClean="0"/>
              <a:t>un &amp; Bradstreet,</a:t>
            </a:r>
            <a:r>
              <a:rPr lang="en-US" sz="1000" dirty="0"/>
              <a:t> </a:t>
            </a:r>
            <a:r>
              <a:rPr lang="en-US" sz="1000" dirty="0" smtClean="0"/>
              <a:t>their </a:t>
            </a:r>
            <a:r>
              <a:rPr lang="en-US" sz="1000" baseline="0" dirty="0" smtClean="0">
                <a:latin typeface="+mn-lt"/>
              </a:rPr>
              <a:t>results include:</a:t>
            </a:r>
          </a:p>
          <a:p>
            <a:endParaRPr lang="en-US" sz="1000" baseline="0" dirty="0" smtClean="0">
              <a:latin typeface="+mn-lt"/>
            </a:endParaRPr>
          </a:p>
          <a:p>
            <a:pPr marL="171450" indent="-171450">
              <a:spcAft>
                <a:spcPts val="1800"/>
              </a:spcAft>
              <a:buFont typeface="Arial" panose="020B0604020202020204" pitchFamily="34" charset="0"/>
              <a:buChar char="•"/>
            </a:pPr>
            <a:r>
              <a:rPr lang="en-US" sz="1000" dirty="0" smtClean="0">
                <a:latin typeface="+mn-lt"/>
                <a:cs typeface="Times New Roman"/>
              </a:rPr>
              <a:t>Reduce duplication by 10-20% </a:t>
            </a:r>
          </a:p>
          <a:p>
            <a:pPr marL="171450" indent="-171450">
              <a:spcAft>
                <a:spcPts val="1800"/>
              </a:spcAft>
              <a:buFont typeface="Arial" panose="020B0604020202020204" pitchFamily="34" charset="0"/>
              <a:buChar char="•"/>
            </a:pPr>
            <a:r>
              <a:rPr lang="en-US" sz="1000" dirty="0" smtClean="0">
                <a:latin typeface="+mn-lt"/>
                <a:cs typeface="Times New Roman"/>
              </a:rPr>
              <a:t>Improve integration productivity in year one by 15%</a:t>
            </a:r>
            <a:r>
              <a:rPr lang="en-US" sz="1000" baseline="0" dirty="0" smtClean="0">
                <a:latin typeface="+mn-lt"/>
                <a:cs typeface="Times New Roman"/>
              </a:rPr>
              <a:t> and up to 30% in years two and three</a:t>
            </a:r>
            <a:endParaRPr lang="en-US" sz="1000" dirty="0" smtClean="0">
              <a:latin typeface="+mn-lt"/>
              <a:cs typeface="Times New Roman"/>
            </a:endParaRPr>
          </a:p>
          <a:p>
            <a:pPr marL="171450" indent="-171450">
              <a:spcAft>
                <a:spcPts val="1800"/>
              </a:spcAft>
              <a:buFont typeface="Arial" panose="020B0604020202020204" pitchFamily="34" charset="0"/>
              <a:buChar char="•"/>
            </a:pPr>
            <a:r>
              <a:rPr lang="en-US" sz="1000" dirty="0" smtClean="0">
                <a:latin typeface="+mn-lt"/>
                <a:cs typeface="Times New Roman"/>
              </a:rPr>
              <a:t>Significant cost savings from eliminating redundancy</a:t>
            </a:r>
          </a:p>
          <a:p>
            <a:pPr>
              <a:spcAft>
                <a:spcPts val="1800"/>
              </a:spcAft>
            </a:pPr>
            <a:endParaRPr lang="en-US" sz="1000" dirty="0" smtClean="0">
              <a:latin typeface="+mn-lt"/>
              <a:cs typeface="Times New Roman"/>
            </a:endParaRPr>
          </a:p>
          <a:p>
            <a:r>
              <a:rPr lang="en-US" baseline="0" dirty="0" smtClean="0">
                <a:latin typeface="+mn-lt"/>
              </a:rPr>
              <a:t>  </a:t>
            </a:r>
            <a:endParaRPr lang="en-US" dirty="0">
              <a:latin typeface="+mn-lt"/>
            </a:endParaRPr>
          </a:p>
        </p:txBody>
      </p:sp>
      <p:sp>
        <p:nvSpPr>
          <p:cNvPr id="4" name="Slide Number Placeholder 3"/>
          <p:cNvSpPr>
            <a:spLocks noGrp="1"/>
          </p:cNvSpPr>
          <p:nvPr>
            <p:ph type="sldNum" sz="quarter" idx="10"/>
          </p:nvPr>
        </p:nvSpPr>
        <p:spPr/>
        <p:txBody>
          <a:bodyPr/>
          <a:lstStyle/>
          <a:p>
            <a:fld id="{CE9D9560-4F1E-0F40-8270-6A1C6DC76EFA}" type="slidenum">
              <a:rPr lang="en-US" smtClean="0"/>
              <a:t>21</a:t>
            </a:fld>
            <a:endParaRPr lang="en-US" dirty="0"/>
          </a:p>
        </p:txBody>
      </p:sp>
    </p:spTree>
    <p:extLst>
      <p:ext uri="{BB962C8B-B14F-4D97-AF65-F5344CB8AC3E}">
        <p14:creationId xmlns:p14="http://schemas.microsoft.com/office/powerpoint/2010/main" val="420878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Leave content as is, ad visual improvement.</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66BE9FE-8753-4829-9D66-9F963A3342A9}" type="slidenum">
              <a:rPr lang="en-US" smtClean="0"/>
              <a:t>22</a:t>
            </a:fld>
            <a:endParaRPr lang="en-US"/>
          </a:p>
        </p:txBody>
      </p:sp>
    </p:spTree>
    <p:extLst>
      <p:ext uri="{BB962C8B-B14F-4D97-AF65-F5344CB8AC3E}">
        <p14:creationId xmlns:p14="http://schemas.microsoft.com/office/powerpoint/2010/main" val="2024147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dirty="0">
                <a:solidFill>
                  <a:schemeClr val="bg1"/>
                </a:solidFill>
              </a:rPr>
              <a:t>Computable data allows answering questions we couldn’t </a:t>
            </a:r>
            <a:r>
              <a:rPr lang="en-US" altLang="en-US" sz="1200">
                <a:solidFill>
                  <a:schemeClr val="bg1"/>
                </a:solidFill>
              </a:rPr>
              <a:t>have thought </a:t>
            </a:r>
            <a:r>
              <a:rPr lang="en-US" altLang="en-US" sz="1200" dirty="0">
                <a:solidFill>
                  <a:schemeClr val="bg1"/>
                </a:solidFill>
              </a:rPr>
              <a:t>asking</a:t>
            </a:r>
          </a:p>
          <a:p>
            <a:endParaRPr lang="en-US" dirty="0"/>
          </a:p>
        </p:txBody>
      </p:sp>
    </p:spTree>
    <p:extLst>
      <p:ext uri="{BB962C8B-B14F-4D97-AF65-F5344CB8AC3E}">
        <p14:creationId xmlns:p14="http://schemas.microsoft.com/office/powerpoint/2010/main" val="198072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a:t>
            </a:r>
            <a:r>
              <a:rPr lang="en-US" baseline="0" dirty="0"/>
              <a:t> a placeholder for reference as Anthony built the deck</a:t>
            </a:r>
            <a:endParaRPr lang="en-US" dirty="0"/>
          </a:p>
        </p:txBody>
      </p:sp>
      <p:sp>
        <p:nvSpPr>
          <p:cNvPr id="4" name="Slide Number Placeholder 3"/>
          <p:cNvSpPr>
            <a:spLocks noGrp="1"/>
          </p:cNvSpPr>
          <p:nvPr>
            <p:ph type="sldNum" sz="quarter" idx="10"/>
          </p:nvPr>
        </p:nvSpPr>
        <p:spPr/>
        <p:txBody>
          <a:bodyPr/>
          <a:lstStyle/>
          <a:p>
            <a:fld id="{C1F91F5E-C4C0-6C4B-AD64-3D8CD043D6BE}" type="slidenum">
              <a:rPr lang="en-US" smtClean="0"/>
              <a:t>3</a:t>
            </a:fld>
            <a:endParaRPr lang="en-US"/>
          </a:p>
        </p:txBody>
      </p:sp>
    </p:spTree>
    <p:extLst>
      <p:ext uri="{BB962C8B-B14F-4D97-AF65-F5344CB8AC3E}">
        <p14:creationId xmlns:p14="http://schemas.microsoft.com/office/powerpoint/2010/main" val="1254217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right, imagine 3 rows – each data bucket, big bucket drives the decision</a:t>
            </a:r>
          </a:p>
        </p:txBody>
      </p:sp>
      <p:sp>
        <p:nvSpPr>
          <p:cNvPr id="4" name="Slide Number Placeholder 3"/>
          <p:cNvSpPr>
            <a:spLocks noGrp="1"/>
          </p:cNvSpPr>
          <p:nvPr>
            <p:ph type="sldNum" sz="quarter" idx="10"/>
          </p:nvPr>
        </p:nvSpPr>
        <p:spPr/>
        <p:txBody>
          <a:bodyPr/>
          <a:lstStyle/>
          <a:p>
            <a:fld id="{C1F91F5E-C4C0-6C4B-AD64-3D8CD043D6BE}" type="slidenum">
              <a:rPr lang="en-US" smtClean="0"/>
              <a:t>7</a:t>
            </a:fld>
            <a:endParaRPr lang="en-US"/>
          </a:p>
        </p:txBody>
      </p:sp>
    </p:spTree>
    <p:extLst>
      <p:ext uri="{BB962C8B-B14F-4D97-AF65-F5344CB8AC3E}">
        <p14:creationId xmlns:p14="http://schemas.microsoft.com/office/powerpoint/2010/main" val="3806407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a:t>
            </a:r>
            <a:r>
              <a:rPr lang="en-US" baseline="0" dirty="0"/>
              <a:t> a placeholder for reference as Anthony built the deck</a:t>
            </a:r>
            <a:endParaRPr lang="en-US" dirty="0"/>
          </a:p>
        </p:txBody>
      </p:sp>
      <p:sp>
        <p:nvSpPr>
          <p:cNvPr id="4" name="Slide Number Placeholder 3"/>
          <p:cNvSpPr>
            <a:spLocks noGrp="1"/>
          </p:cNvSpPr>
          <p:nvPr>
            <p:ph type="sldNum" sz="quarter" idx="10"/>
          </p:nvPr>
        </p:nvSpPr>
        <p:spPr/>
        <p:txBody>
          <a:bodyPr/>
          <a:lstStyle/>
          <a:p>
            <a:fld id="{C1F91F5E-C4C0-6C4B-AD64-3D8CD043D6BE}" type="slidenum">
              <a:rPr lang="en-US" smtClean="0"/>
              <a:t>8</a:t>
            </a:fld>
            <a:endParaRPr lang="en-US"/>
          </a:p>
        </p:txBody>
      </p:sp>
    </p:spTree>
    <p:extLst>
      <p:ext uri="{BB962C8B-B14F-4D97-AF65-F5344CB8AC3E}">
        <p14:creationId xmlns:p14="http://schemas.microsoft.com/office/powerpoint/2010/main" val="2863856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7999"/>
              </a:lnSpc>
              <a:spcBef>
                <a:spcPts val="0"/>
              </a:spcBef>
              <a:spcAft>
                <a:spcPts val="0"/>
              </a:spcAft>
              <a:buClrTx/>
              <a:buSzPct val="25000"/>
              <a:buFontTx/>
              <a:buNone/>
              <a:tabLst/>
              <a:defRPr/>
            </a:pPr>
            <a:r>
              <a:rPr lang="en-US" sz="1100" kern="1200" dirty="0">
                <a:solidFill>
                  <a:schemeClr val="tx1"/>
                </a:solidFill>
                <a:effectLst/>
                <a:latin typeface="+mn-lt"/>
                <a:ea typeface="+mn-ea"/>
                <a:cs typeface="+mn-cs"/>
              </a:rPr>
              <a:t>Keep text, suggest new artwork if</a:t>
            </a:r>
            <a:r>
              <a:rPr lang="en-US" sz="1100" kern="1200" baseline="0" dirty="0">
                <a:solidFill>
                  <a:schemeClr val="tx1"/>
                </a:solidFill>
                <a:effectLst/>
                <a:latin typeface="+mn-lt"/>
                <a:ea typeface="+mn-ea"/>
                <a:cs typeface="+mn-cs"/>
              </a:rPr>
              <a:t> desired.</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17999"/>
              </a:lnSpc>
              <a:spcBef>
                <a:spcPts val="0"/>
              </a:spcBef>
              <a:spcAft>
                <a:spcPts val="0"/>
              </a:spcAft>
              <a:buClrTx/>
              <a:buSzPct val="25000"/>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17999"/>
              </a:lnSpc>
              <a:spcBef>
                <a:spcPts val="0"/>
              </a:spcBef>
              <a:spcAft>
                <a:spcPts val="0"/>
              </a:spcAft>
              <a:buClrTx/>
              <a:buSzPct val="25000"/>
              <a:buFontTx/>
              <a:buNone/>
              <a:tabLst/>
              <a:defRPr/>
            </a:pPr>
            <a:r>
              <a:rPr lang="en-US" sz="1100" kern="1200" dirty="0">
                <a:solidFill>
                  <a:schemeClr val="tx1"/>
                </a:solidFill>
                <a:effectLst/>
                <a:latin typeface="+mn-lt"/>
                <a:ea typeface="+mn-ea"/>
                <a:cs typeface="+mn-cs"/>
              </a:rPr>
              <a:t>As executives in the IT world, you are constantly asked to invest in Technology platforms. Cloud platforms, software platforms, hardware platforms, but what I would like you all to  consider today is that the most important platform for driving growth in your company isn’t hardware or software, it’s actually a process based platform that empowers you to harness the value out of your data. </a:t>
            </a:r>
          </a:p>
          <a:p>
            <a:pPr marL="0" marR="0" lvl="0" indent="0" algn="l" rtl="0">
              <a:lnSpc>
                <a:spcPct val="117999"/>
              </a:lnSpc>
              <a:spcBef>
                <a:spcPts val="0"/>
              </a:spcBef>
              <a:buSzPct val="25000"/>
              <a:buNone/>
            </a:pPr>
            <a:endParaRPr lang="en-US" sz="1100" b="0" i="0" u="none" strike="noStrike" cap="none" baseline="0" dirty="0">
              <a:latin typeface="Helvetica Neue"/>
              <a:ea typeface="Helvetica Neue"/>
              <a:cs typeface="Helvetica Neue"/>
              <a:sym typeface="Helvetica Neue"/>
            </a:endParaRPr>
          </a:p>
          <a:p>
            <a:endParaRPr lang="en-US" dirty="0"/>
          </a:p>
          <a:p>
            <a:endParaRPr lang="en-US" dirty="0"/>
          </a:p>
        </p:txBody>
      </p:sp>
    </p:spTree>
    <p:extLst>
      <p:ext uri="{BB962C8B-B14F-4D97-AF65-F5344CB8AC3E}">
        <p14:creationId xmlns:p14="http://schemas.microsoft.com/office/powerpoint/2010/main" val="308291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7999"/>
              </a:lnSpc>
              <a:spcBef>
                <a:spcPts val="0"/>
              </a:spcBef>
              <a:spcAft>
                <a:spcPts val="0"/>
              </a:spcAft>
              <a:buClrTx/>
              <a:buSzPct val="25000"/>
              <a:buFontTx/>
              <a:buNone/>
              <a:tabLst/>
              <a:defRPr/>
            </a:pPr>
            <a:r>
              <a:rPr lang="en-US" sz="1100" kern="1200" dirty="0">
                <a:solidFill>
                  <a:schemeClr val="tx1"/>
                </a:solidFill>
                <a:effectLst/>
                <a:latin typeface="+mn-lt"/>
                <a:ea typeface="+mn-ea"/>
                <a:cs typeface="+mn-cs"/>
              </a:rPr>
              <a:t>Keep text, suggest new artwork if</a:t>
            </a:r>
            <a:r>
              <a:rPr lang="en-US" sz="1100" kern="1200" baseline="0" dirty="0">
                <a:solidFill>
                  <a:schemeClr val="tx1"/>
                </a:solidFill>
                <a:effectLst/>
                <a:latin typeface="+mn-lt"/>
                <a:ea typeface="+mn-ea"/>
                <a:cs typeface="+mn-cs"/>
              </a:rPr>
              <a:t> desired.</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17999"/>
              </a:lnSpc>
              <a:spcBef>
                <a:spcPts val="0"/>
              </a:spcBef>
              <a:spcAft>
                <a:spcPts val="0"/>
              </a:spcAft>
              <a:buClrTx/>
              <a:buSzPct val="25000"/>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17999"/>
              </a:lnSpc>
              <a:spcBef>
                <a:spcPts val="0"/>
              </a:spcBef>
              <a:spcAft>
                <a:spcPts val="0"/>
              </a:spcAft>
              <a:buClrTx/>
              <a:buSzPct val="25000"/>
              <a:buFontTx/>
              <a:buNone/>
              <a:tabLst/>
              <a:defRPr/>
            </a:pPr>
            <a:r>
              <a:rPr lang="en-US" sz="1100" kern="1200" dirty="0">
                <a:solidFill>
                  <a:schemeClr val="tx1"/>
                </a:solidFill>
                <a:effectLst/>
                <a:latin typeface="+mn-lt"/>
                <a:ea typeface="+mn-ea"/>
                <a:cs typeface="+mn-cs"/>
              </a:rPr>
              <a:t>As executives in the IT world, you are constantly asked to invest in Technology platforms. Cloud platforms, software platforms, hardware platforms, but what I would like you all to  consider today is that the most important platform for driving growth in your company isn’t hardware or software, it’s actually a process based platform that empowers you to harness the value out of your data. </a:t>
            </a:r>
          </a:p>
          <a:p>
            <a:pPr marL="0" marR="0" lvl="0" indent="0" algn="l" rtl="0">
              <a:lnSpc>
                <a:spcPct val="117999"/>
              </a:lnSpc>
              <a:spcBef>
                <a:spcPts val="0"/>
              </a:spcBef>
              <a:buSzPct val="25000"/>
              <a:buNone/>
            </a:pPr>
            <a:endParaRPr lang="en-US" sz="1100" b="0" i="0" u="none" strike="noStrike" cap="none" baseline="0" dirty="0">
              <a:latin typeface="Helvetica Neue"/>
              <a:ea typeface="Helvetica Neue"/>
              <a:cs typeface="Helvetica Neue"/>
              <a:sym typeface="Helvetica Neue"/>
            </a:endParaRPr>
          </a:p>
          <a:p>
            <a:endParaRPr lang="en-US" dirty="0"/>
          </a:p>
          <a:p>
            <a:endParaRPr lang="en-US" dirty="0"/>
          </a:p>
        </p:txBody>
      </p:sp>
    </p:spTree>
    <p:extLst>
      <p:ext uri="{BB962C8B-B14F-4D97-AF65-F5344CB8AC3E}">
        <p14:creationId xmlns:p14="http://schemas.microsoft.com/office/powerpoint/2010/main" val="923715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not licensed.  Need image of</a:t>
            </a:r>
            <a:r>
              <a:rPr lang="en-US" baseline="0" dirty="0"/>
              <a:t> people texting.   Keep wording for “traditional view” and “more nuanced view” as is.  Can change the look.</a:t>
            </a:r>
          </a:p>
          <a:p>
            <a:endParaRPr lang="en-US" baseline="0" dirty="0"/>
          </a:p>
          <a:p>
            <a:r>
              <a:rPr lang="en-US" baseline="0" dirty="0"/>
              <a:t>Note for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Pay attention to situations where there is intentional manipulation of data.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Reading about things in the “now” – can’t tell who is communicating with whom – does anybody really know what is going 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r>
              <a:rPr lang="en-US" baseline="0" dirty="0"/>
              <a:t> Anthony:</a:t>
            </a:r>
            <a:endParaRPr lang="en-US" dirty="0"/>
          </a:p>
        </p:txBody>
      </p:sp>
      <p:sp>
        <p:nvSpPr>
          <p:cNvPr id="4" name="Slide Number Placeholder 3"/>
          <p:cNvSpPr>
            <a:spLocks noGrp="1"/>
          </p:cNvSpPr>
          <p:nvPr>
            <p:ph type="sldNum" sz="quarter" idx="10"/>
          </p:nvPr>
        </p:nvSpPr>
        <p:spPr/>
        <p:txBody>
          <a:bodyPr/>
          <a:lstStyle/>
          <a:p>
            <a:fld id="{C1F91F5E-C4C0-6C4B-AD64-3D8CD043D6BE}" type="slidenum">
              <a:rPr lang="en-US" smtClean="0"/>
              <a:t>13</a:t>
            </a:fld>
            <a:endParaRPr lang="en-US"/>
          </a:p>
        </p:txBody>
      </p:sp>
    </p:spTree>
    <p:extLst>
      <p:ext uri="{BB962C8B-B14F-4D97-AF65-F5344CB8AC3E}">
        <p14:creationId xmlns:p14="http://schemas.microsoft.com/office/powerpoint/2010/main" val="3230800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 There</a:t>
            </a:r>
            <a:r>
              <a:rPr lang="en-US" baseline="0" dirty="0"/>
              <a:t> are Rules dictate what you can and can’t do- and it varies globally</a:t>
            </a:r>
            <a:endParaRPr lang="en-US" dirty="0"/>
          </a:p>
          <a:p>
            <a:endParaRPr lang="en-US" dirty="0"/>
          </a:p>
          <a:p>
            <a:r>
              <a:rPr lang="en-US" dirty="0"/>
              <a:t>Replace with image that motivates Cybersecurity, Privacy,</a:t>
            </a:r>
            <a:r>
              <a:rPr lang="en-US" baseline="0" dirty="0"/>
              <a:t> Data Sovereignty- keep words in BOLD on the page.</a:t>
            </a:r>
            <a:endParaRPr lang="en-US" dirty="0"/>
          </a:p>
        </p:txBody>
      </p:sp>
      <p:sp>
        <p:nvSpPr>
          <p:cNvPr id="4" name="Slide Number Placeholder 3"/>
          <p:cNvSpPr>
            <a:spLocks noGrp="1"/>
          </p:cNvSpPr>
          <p:nvPr>
            <p:ph type="sldNum" sz="quarter" idx="10"/>
          </p:nvPr>
        </p:nvSpPr>
        <p:spPr/>
        <p:txBody>
          <a:bodyPr/>
          <a:lstStyle/>
          <a:p>
            <a:fld id="{C1F91F5E-C4C0-6C4B-AD64-3D8CD043D6BE}" type="slidenum">
              <a:rPr lang="en-US" smtClean="0"/>
              <a:t>14</a:t>
            </a:fld>
            <a:endParaRPr lang="en-US"/>
          </a:p>
        </p:txBody>
      </p:sp>
    </p:spTree>
    <p:extLst>
      <p:ext uri="{BB962C8B-B14F-4D97-AF65-F5344CB8AC3E}">
        <p14:creationId xmlns:p14="http://schemas.microsoft.com/office/powerpoint/2010/main" val="2318254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1F91F5E-C4C0-6C4B-AD64-3D8CD043D6BE}" type="slidenum">
              <a:rPr lang="en-US" smtClean="0"/>
              <a:t>15</a:t>
            </a:fld>
            <a:endParaRPr lang="en-US"/>
          </a:p>
        </p:txBody>
      </p:sp>
    </p:spTree>
    <p:extLst>
      <p:ext uri="{BB962C8B-B14F-4D97-AF65-F5344CB8AC3E}">
        <p14:creationId xmlns:p14="http://schemas.microsoft.com/office/powerpoint/2010/main" val="3538236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85800" y="1409700"/>
            <a:ext cx="7772400" cy="1223963"/>
          </a:xfrm>
          <a:prstGeom prst="rect">
            <a:avLst/>
          </a:prstGeom>
        </p:spPr>
        <p:txBody>
          <a:bodyPr anchor="b">
            <a:noAutofit/>
          </a:bodyPr>
          <a:lstStyle>
            <a:lvl1pPr algn="ctr">
              <a:defRPr sz="3400"/>
            </a:lvl1pPr>
          </a:lstStyle>
          <a:p>
            <a:r>
              <a:rPr lang="en-US" dirty="0"/>
              <a:t>Title Text</a:t>
            </a:r>
          </a:p>
        </p:txBody>
      </p:sp>
      <p:sp>
        <p:nvSpPr>
          <p:cNvPr id="15" name="Subtitle 2"/>
          <p:cNvSpPr>
            <a:spLocks noGrp="1"/>
          </p:cNvSpPr>
          <p:nvPr>
            <p:ph type="subTitle" idx="1" hasCustomPrompt="1"/>
          </p:nvPr>
        </p:nvSpPr>
        <p:spPr>
          <a:xfrm>
            <a:off x="673100" y="2676525"/>
            <a:ext cx="7785100" cy="266700"/>
          </a:xfrm>
          <a:prstGeom prst="rect">
            <a:avLst/>
          </a:prstGeom>
        </p:spPr>
        <p:txBody>
          <a:bodyPr/>
          <a:lstStyle>
            <a:lvl1pPr marL="0" indent="0" algn="ctr">
              <a:buNone/>
              <a:defRPr sz="900">
                <a:solidFill>
                  <a:srgbClr val="3095B4"/>
                </a:solidFill>
                <a:latin typeface="Gill Sans MT"/>
                <a:cs typeface="Gill Sans 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TEXT</a:t>
            </a:r>
          </a:p>
        </p:txBody>
      </p:sp>
      <p:sp>
        <p:nvSpPr>
          <p:cNvPr id="20" name="Text Placeholder 18"/>
          <p:cNvSpPr>
            <a:spLocks noGrp="1"/>
          </p:cNvSpPr>
          <p:nvPr>
            <p:ph type="body" sz="quarter" idx="10" hasCustomPrompt="1"/>
          </p:nvPr>
        </p:nvSpPr>
        <p:spPr>
          <a:xfrm>
            <a:off x="685800" y="3171825"/>
            <a:ext cx="7747000" cy="647700"/>
          </a:xfrm>
          <a:prstGeom prst="rect">
            <a:avLst/>
          </a:prstGeom>
        </p:spPr>
        <p:txBody>
          <a:bodyPr anchor="ctr"/>
          <a:lstStyle>
            <a:lvl1pPr algn="ctr">
              <a:defRPr sz="900" baseline="0">
                <a:solidFill>
                  <a:srgbClr val="005172"/>
                </a:solidFill>
                <a:latin typeface="Gill Sans MT"/>
                <a:cs typeface="Gill Sans MT"/>
              </a:defRPr>
            </a:lvl1pPr>
          </a:lstStyle>
          <a:p>
            <a:pPr lvl="0"/>
            <a:r>
              <a:rPr lang="en-US" dirty="0"/>
              <a:t>NAME, TITLE</a:t>
            </a:r>
            <a:br>
              <a:rPr lang="en-US" dirty="0"/>
            </a:br>
            <a:r>
              <a:rPr lang="en-US" dirty="0"/>
              <a:t>DATE</a:t>
            </a:r>
          </a:p>
        </p:txBody>
      </p:sp>
      <p:pic>
        <p:nvPicPr>
          <p:cNvPr id="16" name="Picture 15" descr="DB_WORDMARK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6680" y="4519283"/>
            <a:ext cx="1367106" cy="200554"/>
          </a:xfrm>
          <a:prstGeom prst="rect">
            <a:avLst/>
          </a:prstGeom>
        </p:spPr>
      </p:pic>
    </p:spTree>
    <p:extLst>
      <p:ext uri="{BB962C8B-B14F-4D97-AF65-F5344CB8AC3E}">
        <p14:creationId xmlns:p14="http://schemas.microsoft.com/office/powerpoint/2010/main" val="99321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73AF55"/>
                </a:solidFill>
              </a:defRPr>
            </a:lvl1pPr>
          </a:lstStyle>
          <a:p>
            <a:r>
              <a:rPr lang="en-US" dirty="0"/>
              <a:t>Click to edit Master title style</a:t>
            </a:r>
          </a:p>
        </p:txBody>
      </p:sp>
      <p:sp>
        <p:nvSpPr>
          <p:cNvPr id="6" name="Content Placeholder 2"/>
          <p:cNvSpPr>
            <a:spLocks noGrp="1"/>
          </p:cNvSpPr>
          <p:nvPr>
            <p:ph idx="14"/>
          </p:nvPr>
        </p:nvSpPr>
        <p:spPr>
          <a:xfrm>
            <a:off x="584200" y="1181101"/>
            <a:ext cx="7988300" cy="3263899"/>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3251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reen Chapter Slide">
    <p:spTree>
      <p:nvGrpSpPr>
        <p:cNvPr id="1" name=""/>
        <p:cNvGrpSpPr/>
        <p:nvPr/>
      </p:nvGrpSpPr>
      <p:grpSpPr>
        <a:xfrm>
          <a:off x="0" y="0"/>
          <a:ext cx="0" cy="0"/>
          <a:chOff x="0" y="0"/>
          <a:chExt cx="0" cy="0"/>
        </a:xfrm>
      </p:grpSpPr>
      <p:sp>
        <p:nvSpPr>
          <p:cNvPr id="6" name="Rectangle 5"/>
          <p:cNvSpPr/>
          <p:nvPr userDrawn="1"/>
        </p:nvSpPr>
        <p:spPr>
          <a:xfrm>
            <a:off x="95651" y="95644"/>
            <a:ext cx="8943398" cy="4946899"/>
          </a:xfrm>
          <a:prstGeom prst="rect">
            <a:avLst/>
          </a:prstGeom>
          <a:solidFill>
            <a:srgbClr val="73AF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279400" y="1725192"/>
            <a:ext cx="8585200" cy="1638300"/>
          </a:xfrm>
          <a:prstGeom prst="rect">
            <a:avLst/>
          </a:prstGeom>
        </p:spPr>
        <p:txBody>
          <a:bodyPr anchor="ctr">
            <a:noAutofit/>
          </a:bodyPr>
          <a:lstStyle>
            <a:lvl1pPr algn="ctr">
              <a:defRPr sz="3400">
                <a:solidFill>
                  <a:srgbClr val="FFFFFF"/>
                </a:solidFill>
              </a:defRPr>
            </a:lvl1pPr>
          </a:lstStyle>
          <a:p>
            <a:r>
              <a:rPr lang="en-US" dirty="0"/>
              <a:t>Title Text</a:t>
            </a:r>
          </a:p>
        </p:txBody>
      </p:sp>
    </p:spTree>
    <p:extLst>
      <p:ext uri="{BB962C8B-B14F-4D97-AF65-F5344CB8AC3E}">
        <p14:creationId xmlns:p14="http://schemas.microsoft.com/office/powerpoint/2010/main" val="383219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l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2A9"/>
                </a:solidFill>
              </a:defRPr>
            </a:lvl1pPr>
          </a:lstStyle>
          <a:p>
            <a:r>
              <a:rPr lang="en-US" dirty="0"/>
              <a:t>Click to edit Master title style</a:t>
            </a:r>
          </a:p>
        </p:txBody>
      </p:sp>
      <p:sp>
        <p:nvSpPr>
          <p:cNvPr id="5" name="Content Placeholder 2"/>
          <p:cNvSpPr>
            <a:spLocks noGrp="1"/>
          </p:cNvSpPr>
          <p:nvPr>
            <p:ph idx="14"/>
          </p:nvPr>
        </p:nvSpPr>
        <p:spPr>
          <a:xfrm>
            <a:off x="584200" y="1181101"/>
            <a:ext cx="7988300" cy="3263899"/>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9635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l Chapter Slide">
    <p:spTree>
      <p:nvGrpSpPr>
        <p:cNvPr id="1" name=""/>
        <p:cNvGrpSpPr/>
        <p:nvPr/>
      </p:nvGrpSpPr>
      <p:grpSpPr>
        <a:xfrm>
          <a:off x="0" y="0"/>
          <a:ext cx="0" cy="0"/>
          <a:chOff x="0" y="0"/>
          <a:chExt cx="0" cy="0"/>
        </a:xfrm>
      </p:grpSpPr>
      <p:sp>
        <p:nvSpPr>
          <p:cNvPr id="6" name="Rectangle 5"/>
          <p:cNvSpPr/>
          <p:nvPr userDrawn="1"/>
        </p:nvSpPr>
        <p:spPr>
          <a:xfrm>
            <a:off x="95651" y="95644"/>
            <a:ext cx="8943398" cy="4946899"/>
          </a:xfrm>
          <a:prstGeom prst="rect">
            <a:avLst/>
          </a:pr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279400" y="1725192"/>
            <a:ext cx="8585200" cy="1638300"/>
          </a:xfrm>
          <a:prstGeom prst="rect">
            <a:avLst/>
          </a:prstGeom>
        </p:spPr>
        <p:txBody>
          <a:bodyPr anchor="ctr">
            <a:noAutofit/>
          </a:bodyPr>
          <a:lstStyle>
            <a:lvl1pPr algn="ctr">
              <a:defRPr sz="3400">
                <a:solidFill>
                  <a:srgbClr val="FFFFFF"/>
                </a:solidFill>
              </a:defRPr>
            </a:lvl1pPr>
          </a:lstStyle>
          <a:p>
            <a:r>
              <a:rPr lang="en-US" dirty="0"/>
              <a:t>Title Text</a:t>
            </a:r>
          </a:p>
        </p:txBody>
      </p:sp>
    </p:spTree>
    <p:extLst>
      <p:ext uri="{BB962C8B-B14F-4D97-AF65-F5344CB8AC3E}">
        <p14:creationId xmlns:p14="http://schemas.microsoft.com/office/powerpoint/2010/main" val="324287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nk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55E9B"/>
                </a:solidFill>
              </a:defRPr>
            </a:lvl1pPr>
          </a:lstStyle>
          <a:p>
            <a:r>
              <a:rPr lang="en-US" dirty="0"/>
              <a:t>Click to edit Master title style</a:t>
            </a:r>
          </a:p>
        </p:txBody>
      </p:sp>
      <p:sp>
        <p:nvSpPr>
          <p:cNvPr id="5" name="Content Placeholder 2"/>
          <p:cNvSpPr>
            <a:spLocks noGrp="1"/>
          </p:cNvSpPr>
          <p:nvPr>
            <p:ph idx="14"/>
          </p:nvPr>
        </p:nvSpPr>
        <p:spPr>
          <a:xfrm>
            <a:off x="584200" y="1181101"/>
            <a:ext cx="7988300" cy="3263899"/>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2127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ink Chapter Slide">
    <p:spTree>
      <p:nvGrpSpPr>
        <p:cNvPr id="1" name=""/>
        <p:cNvGrpSpPr/>
        <p:nvPr/>
      </p:nvGrpSpPr>
      <p:grpSpPr>
        <a:xfrm>
          <a:off x="0" y="0"/>
          <a:ext cx="0" cy="0"/>
          <a:chOff x="0" y="0"/>
          <a:chExt cx="0" cy="0"/>
        </a:xfrm>
      </p:grpSpPr>
      <p:sp>
        <p:nvSpPr>
          <p:cNvPr id="6" name="Rectangle 5"/>
          <p:cNvSpPr/>
          <p:nvPr userDrawn="1"/>
        </p:nvSpPr>
        <p:spPr>
          <a:xfrm>
            <a:off x="95651" y="95644"/>
            <a:ext cx="8943398" cy="4946899"/>
          </a:xfrm>
          <a:prstGeom prst="rect">
            <a:avLst/>
          </a:prstGeom>
          <a:solidFill>
            <a:srgbClr val="C55E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279400" y="1725192"/>
            <a:ext cx="8585200" cy="1638300"/>
          </a:xfrm>
          <a:prstGeom prst="rect">
            <a:avLst/>
          </a:prstGeom>
        </p:spPr>
        <p:txBody>
          <a:bodyPr anchor="ctr">
            <a:noAutofit/>
          </a:bodyPr>
          <a:lstStyle>
            <a:lvl1pPr algn="ctr">
              <a:defRPr sz="3400">
                <a:solidFill>
                  <a:srgbClr val="FFFFFF"/>
                </a:solidFill>
              </a:defRPr>
            </a:lvl1pPr>
          </a:lstStyle>
          <a:p>
            <a:r>
              <a:rPr lang="en-US" dirty="0"/>
              <a:t>Title Text</a:t>
            </a:r>
          </a:p>
        </p:txBody>
      </p:sp>
    </p:spTree>
    <p:extLst>
      <p:ext uri="{BB962C8B-B14F-4D97-AF65-F5344CB8AC3E}">
        <p14:creationId xmlns:p14="http://schemas.microsoft.com/office/powerpoint/2010/main" val="304774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urple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C5FB5"/>
                </a:solidFill>
              </a:defRPr>
            </a:lvl1pPr>
          </a:lstStyle>
          <a:p>
            <a:r>
              <a:rPr lang="en-US" dirty="0"/>
              <a:t>Click to edit Master title style</a:t>
            </a:r>
          </a:p>
        </p:txBody>
      </p:sp>
      <p:sp>
        <p:nvSpPr>
          <p:cNvPr id="5" name="Content Placeholder 2"/>
          <p:cNvSpPr>
            <a:spLocks noGrp="1"/>
          </p:cNvSpPr>
          <p:nvPr>
            <p:ph idx="14"/>
          </p:nvPr>
        </p:nvSpPr>
        <p:spPr>
          <a:xfrm>
            <a:off x="584200" y="1181101"/>
            <a:ext cx="7988300" cy="3263899"/>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27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urple Chapter Slide">
    <p:spTree>
      <p:nvGrpSpPr>
        <p:cNvPr id="1" name=""/>
        <p:cNvGrpSpPr/>
        <p:nvPr/>
      </p:nvGrpSpPr>
      <p:grpSpPr>
        <a:xfrm>
          <a:off x="0" y="0"/>
          <a:ext cx="0" cy="0"/>
          <a:chOff x="0" y="0"/>
          <a:chExt cx="0" cy="0"/>
        </a:xfrm>
      </p:grpSpPr>
      <p:sp>
        <p:nvSpPr>
          <p:cNvPr id="6" name="Rectangle 5"/>
          <p:cNvSpPr/>
          <p:nvPr userDrawn="1"/>
        </p:nvSpPr>
        <p:spPr>
          <a:xfrm>
            <a:off x="95651" y="95644"/>
            <a:ext cx="8943398" cy="4946899"/>
          </a:xfrm>
          <a:prstGeom prst="rect">
            <a:avLst/>
          </a:prstGeom>
          <a:solidFill>
            <a:srgbClr val="9C5F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279400" y="1725192"/>
            <a:ext cx="8585200" cy="1638300"/>
          </a:xfrm>
          <a:prstGeom prst="rect">
            <a:avLst/>
          </a:prstGeom>
        </p:spPr>
        <p:txBody>
          <a:bodyPr anchor="ctr">
            <a:noAutofit/>
          </a:bodyPr>
          <a:lstStyle>
            <a:lvl1pPr algn="ctr">
              <a:defRPr sz="3400">
                <a:solidFill>
                  <a:srgbClr val="FFFFFF"/>
                </a:solidFill>
              </a:defRPr>
            </a:lvl1pPr>
          </a:lstStyle>
          <a:p>
            <a:r>
              <a:rPr lang="en-US" dirty="0"/>
              <a:t>Title Text</a:t>
            </a:r>
          </a:p>
        </p:txBody>
      </p:sp>
    </p:spTree>
    <p:extLst>
      <p:ext uri="{BB962C8B-B14F-4D97-AF65-F5344CB8AC3E}">
        <p14:creationId xmlns:p14="http://schemas.microsoft.com/office/powerpoint/2010/main" val="112439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4" name="Rectangle 3"/>
          <p:cNvSpPr/>
          <p:nvPr userDrawn="1"/>
        </p:nvSpPr>
        <p:spPr>
          <a:xfrm>
            <a:off x="200602" y="139513"/>
            <a:ext cx="8748089" cy="4848884"/>
          </a:xfrm>
          <a:prstGeom prst="rect">
            <a:avLst/>
          </a:prstGeom>
          <a:solidFill>
            <a:srgbClr val="005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15"/>
          <p:cNvSpPr>
            <a:spLocks noGrp="1"/>
          </p:cNvSpPr>
          <p:nvPr>
            <p:ph type="body" sz="quarter" idx="12" hasCustomPrompt="1"/>
          </p:nvPr>
        </p:nvSpPr>
        <p:spPr>
          <a:xfrm>
            <a:off x="889000" y="3316325"/>
            <a:ext cx="7353301" cy="825883"/>
          </a:xfrm>
          <a:prstGeom prst="rect">
            <a:avLst/>
          </a:prstGeom>
        </p:spPr>
        <p:txBody>
          <a:bodyPr vert="horz" anchor="ctr"/>
          <a:lstStyle>
            <a:lvl1pPr marL="0" indent="0" algn="ctr">
              <a:lnSpc>
                <a:spcPct val="150000"/>
              </a:lnSpc>
              <a:buNone/>
              <a:defRPr sz="900" baseline="0">
                <a:solidFill>
                  <a:schemeClr val="bg1"/>
                </a:solidFill>
                <a:latin typeface="Gill Sans MT"/>
                <a:cs typeface="Gill Sans MT"/>
              </a:defRPr>
            </a:lvl1pPr>
          </a:lstStyle>
          <a:p>
            <a:pPr lvl="0"/>
            <a:r>
              <a:rPr lang="en-US" dirty="0"/>
              <a:t>NAME, TITLE</a:t>
            </a:r>
            <a:br>
              <a:rPr lang="en-US" dirty="0"/>
            </a:br>
            <a:r>
              <a:rPr lang="en-US" dirty="0"/>
              <a:t>EMAIL </a:t>
            </a:r>
            <a:br>
              <a:rPr lang="en-US" dirty="0"/>
            </a:br>
            <a:r>
              <a:rPr lang="en-US" dirty="0"/>
              <a:t>TWITTER HANDLE</a:t>
            </a:r>
          </a:p>
        </p:txBody>
      </p:sp>
      <p:pic>
        <p:nvPicPr>
          <p:cNvPr id="9" name="Picture 8" descr="DB_WORDMARK_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6305" y="4524971"/>
            <a:ext cx="1346363" cy="197510"/>
          </a:xfrm>
          <a:prstGeom prst="rect">
            <a:avLst/>
          </a:prstGeom>
        </p:spPr>
      </p:pic>
      <p:sp>
        <p:nvSpPr>
          <p:cNvPr id="10" name="Title 1"/>
          <p:cNvSpPr>
            <a:spLocks noGrp="1"/>
          </p:cNvSpPr>
          <p:nvPr>
            <p:ph type="ctrTitle" hasCustomPrompt="1"/>
          </p:nvPr>
        </p:nvSpPr>
        <p:spPr>
          <a:xfrm>
            <a:off x="279400" y="1725192"/>
            <a:ext cx="8585200" cy="1518045"/>
          </a:xfrm>
          <a:prstGeom prst="rect">
            <a:avLst/>
          </a:prstGeom>
        </p:spPr>
        <p:txBody>
          <a:bodyPr anchor="ctr">
            <a:noAutofit/>
          </a:bodyPr>
          <a:lstStyle>
            <a:lvl1pPr algn="ctr">
              <a:defRPr sz="3400">
                <a:solidFill>
                  <a:srgbClr val="FFFFFF"/>
                </a:solidFill>
              </a:defRPr>
            </a:lvl1pPr>
          </a:lstStyle>
          <a:p>
            <a:r>
              <a:rPr lang="en-US" dirty="0"/>
              <a:t>Title Text</a:t>
            </a:r>
          </a:p>
        </p:txBody>
      </p:sp>
    </p:spTree>
    <p:extLst>
      <p:ext uri="{BB962C8B-B14F-4D97-AF65-F5344CB8AC3E}">
        <p14:creationId xmlns:p14="http://schemas.microsoft.com/office/powerpoint/2010/main" val="426639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56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Blue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idx="14"/>
          </p:nvPr>
        </p:nvSpPr>
        <p:spPr>
          <a:xfrm>
            <a:off x="584200" y="1181101"/>
            <a:ext cx="7988300" cy="3263899"/>
          </a:xfrm>
        </p:spPr>
        <p:txBody>
          <a:bodyPr/>
          <a:lstStyle/>
          <a:p>
            <a:pPr lvl="0"/>
            <a:r>
              <a:rPr lang="en-US" dirty="0"/>
              <a:t>Click to edit Master text styles</a:t>
            </a:r>
          </a:p>
          <a:p>
            <a:pPr lvl="1"/>
            <a:r>
              <a:rPr lang="en-US" dirty="0"/>
              <a:t>Second level</a:t>
            </a:r>
          </a:p>
          <a:p>
            <a:pPr lvl="2"/>
            <a:r>
              <a:rPr lang="en-US" dirty="0"/>
              <a:t>Third level</a:t>
            </a:r>
          </a:p>
        </p:txBody>
      </p:sp>
      <p:sp>
        <p:nvSpPr>
          <p:cNvPr id="7" name="TextBox 6"/>
          <p:cNvSpPr txBox="1"/>
          <p:nvPr userDrawn="1"/>
        </p:nvSpPr>
        <p:spPr>
          <a:xfrm>
            <a:off x="1164336" y="4862298"/>
            <a:ext cx="804672" cy="215444"/>
          </a:xfrm>
          <a:prstGeom prst="rect">
            <a:avLst/>
          </a:prstGeom>
          <a:noFill/>
        </p:spPr>
        <p:txBody>
          <a:bodyPr wrap="square" rtlCol="0">
            <a:spAutoFit/>
          </a:bodyPr>
          <a:lstStyle/>
          <a:p>
            <a:pPr algn="l"/>
            <a:r>
              <a:rPr lang="en-US" sz="800" b="0" spc="0" dirty="0" smtClean="0">
                <a:solidFill>
                  <a:srgbClr val="005172"/>
                </a:solidFill>
                <a:latin typeface="Gill Sans MT" panose="020B0502020104020203" pitchFamily="34" charset="0"/>
              </a:rPr>
              <a:t>@Sciffignano1</a:t>
            </a:r>
          </a:p>
        </p:txBody>
      </p:sp>
    </p:spTree>
    <p:extLst>
      <p:ext uri="{BB962C8B-B14F-4D97-AF65-F5344CB8AC3E}">
        <p14:creationId xmlns:p14="http://schemas.microsoft.com/office/powerpoint/2010/main" val="72731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Title Slid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79400" y="1725192"/>
            <a:ext cx="8585200" cy="1638300"/>
          </a:xfrm>
          <a:prstGeom prst="rect">
            <a:avLst/>
          </a:prstGeom>
        </p:spPr>
        <p:txBody>
          <a:bodyPr anchor="ctr">
            <a:noAutofit/>
          </a:bodyPr>
          <a:lstStyle>
            <a:lvl1pPr algn="ctr">
              <a:defRPr sz="3400">
                <a:solidFill>
                  <a:srgbClr val="3095B4"/>
                </a:solidFill>
              </a:defRPr>
            </a:lvl1pPr>
          </a:lstStyle>
          <a:p>
            <a:r>
              <a:rPr lang="en-US" dirty="0"/>
              <a:t>Title Text</a:t>
            </a:r>
          </a:p>
        </p:txBody>
      </p:sp>
    </p:spTree>
    <p:extLst>
      <p:ext uri="{BB962C8B-B14F-4D97-AF65-F5344CB8AC3E}">
        <p14:creationId xmlns:p14="http://schemas.microsoft.com/office/powerpoint/2010/main" val="257254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Dark Blue Content Slide">
    <p:spTree>
      <p:nvGrpSpPr>
        <p:cNvPr id="1" name=""/>
        <p:cNvGrpSpPr/>
        <p:nvPr/>
      </p:nvGrpSpPr>
      <p:grpSpPr>
        <a:xfrm>
          <a:off x="0" y="0"/>
          <a:ext cx="0" cy="0"/>
          <a:chOff x="0" y="0"/>
          <a:chExt cx="0" cy="0"/>
        </a:xfrm>
      </p:grpSpPr>
      <p:sp>
        <p:nvSpPr>
          <p:cNvPr id="3" name="Text Placeholder 10"/>
          <p:cNvSpPr>
            <a:spLocks noGrp="1"/>
          </p:cNvSpPr>
          <p:nvPr>
            <p:ph type="body" sz="quarter" idx="13" hasCustomPrompt="1"/>
          </p:nvPr>
        </p:nvSpPr>
        <p:spPr>
          <a:xfrm>
            <a:off x="384957" y="102977"/>
            <a:ext cx="8242540" cy="974771"/>
          </a:xfrm>
          <a:prstGeom prst="rect">
            <a:avLst/>
          </a:prstGeom>
        </p:spPr>
        <p:txBody>
          <a:bodyPr vert="horz" anchor="b"/>
          <a:lstStyle>
            <a:lvl1pPr marL="0" indent="0" algn="l">
              <a:buNone/>
              <a:defRPr sz="2800" baseline="0">
                <a:solidFill>
                  <a:srgbClr val="005172"/>
                </a:solidFill>
                <a:latin typeface="Gill Sans MT"/>
                <a:cs typeface="Gill Sans MT"/>
              </a:defRPr>
            </a:lvl1pPr>
          </a:lstStyle>
          <a:p>
            <a:pPr lvl="0"/>
            <a:r>
              <a:rPr lang="en-US" dirty="0"/>
              <a:t>Title text</a:t>
            </a:r>
          </a:p>
        </p:txBody>
      </p:sp>
      <p:sp>
        <p:nvSpPr>
          <p:cNvPr id="4" name="Text Placeholder 20"/>
          <p:cNvSpPr>
            <a:spLocks noGrp="1"/>
          </p:cNvSpPr>
          <p:nvPr>
            <p:ph type="body" sz="quarter" idx="15" hasCustomPrompt="1"/>
          </p:nvPr>
        </p:nvSpPr>
        <p:spPr>
          <a:xfrm>
            <a:off x="425985" y="1212409"/>
            <a:ext cx="8259762" cy="2701925"/>
          </a:xfrm>
          <a:prstGeom prst="rect">
            <a:avLst/>
          </a:prstGeom>
        </p:spPr>
        <p:txBody>
          <a:bodyPr vert="horz"/>
          <a:lstStyle>
            <a:lvl1pPr marL="0" indent="0">
              <a:spcAft>
                <a:spcPts val="600"/>
              </a:spcAft>
              <a:buNone/>
              <a:defRPr sz="900" baseline="0">
                <a:latin typeface="Times New Roman"/>
                <a:cs typeface="Times New Roman"/>
              </a:defRPr>
            </a:lvl1pPr>
            <a:lvl2pPr marL="228600" indent="-100584">
              <a:spcAft>
                <a:spcPts val="600"/>
              </a:spcAft>
              <a:buFont typeface="Arial"/>
              <a:buChar char="•"/>
              <a:defRPr sz="900">
                <a:latin typeface="Times New Roman"/>
                <a:cs typeface="Times New Roman"/>
              </a:defRPr>
            </a:lvl2pPr>
            <a:lvl3pPr marL="320040" indent="-100584">
              <a:spcAft>
                <a:spcPts val="600"/>
              </a:spcAft>
              <a:buFont typeface="Lucida Grande"/>
              <a:buChar char="-"/>
              <a:defRPr sz="900">
                <a:latin typeface="Times New Roman"/>
                <a:cs typeface="Times New Roman"/>
              </a:defRPr>
            </a:lvl3pPr>
            <a:lvl4pPr>
              <a:defRPr sz="900">
                <a:latin typeface="Times New Roman"/>
                <a:cs typeface="Times New Roman"/>
              </a:defRPr>
            </a:lvl4pPr>
            <a:lvl5pPr>
              <a:defRPr sz="900">
                <a:latin typeface="Times New Roman"/>
                <a:cs typeface="Times New Roman"/>
              </a:defRPr>
            </a:lvl5pPr>
          </a:lstStyle>
          <a:p>
            <a:pPr lvl="0"/>
            <a:r>
              <a:rPr lang="en-US" dirty="0"/>
              <a:t>Body copy text</a:t>
            </a:r>
          </a:p>
          <a:p>
            <a:pPr lvl="1"/>
            <a:r>
              <a:rPr lang="en-US" dirty="0"/>
              <a:t>Second level</a:t>
            </a:r>
          </a:p>
          <a:p>
            <a:pPr lvl="2"/>
            <a:r>
              <a:rPr lang="en-US" dirty="0"/>
              <a:t>Third level</a:t>
            </a:r>
          </a:p>
        </p:txBody>
      </p:sp>
      <p:cxnSp>
        <p:nvCxnSpPr>
          <p:cNvPr id="6" name="Straight Connector 5"/>
          <p:cNvCxnSpPr/>
          <p:nvPr userDrawn="1"/>
        </p:nvCxnSpPr>
        <p:spPr>
          <a:xfrm>
            <a:off x="276326" y="4828977"/>
            <a:ext cx="8582049" cy="0"/>
          </a:xfrm>
          <a:prstGeom prst="line">
            <a:avLst/>
          </a:prstGeom>
          <a:ln w="6350" cmpd="sng">
            <a:solidFill>
              <a:srgbClr val="005172"/>
            </a:solidFill>
          </a:ln>
          <a:effectLst/>
        </p:spPr>
        <p:style>
          <a:lnRef idx="2">
            <a:schemeClr val="accent1"/>
          </a:lnRef>
          <a:fillRef idx="0">
            <a:schemeClr val="accent1"/>
          </a:fillRef>
          <a:effectRef idx="1">
            <a:schemeClr val="accent1"/>
          </a:effectRef>
          <a:fontRef idx="minor">
            <a:schemeClr val="tx1"/>
          </a:fontRef>
        </p:style>
      </p:cxnSp>
      <p:pic>
        <p:nvPicPr>
          <p:cNvPr id="7" name="Picture 6" descr="DB_WORDMARK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326" y="4884893"/>
            <a:ext cx="807722" cy="118493"/>
          </a:xfrm>
          <a:prstGeom prst="rect">
            <a:avLst/>
          </a:prstGeom>
        </p:spPr>
      </p:pic>
      <p:sp>
        <p:nvSpPr>
          <p:cNvPr id="8" name="TextBox 7"/>
          <p:cNvSpPr txBox="1"/>
          <p:nvPr userDrawn="1"/>
        </p:nvSpPr>
        <p:spPr>
          <a:xfrm>
            <a:off x="8612083" y="4873228"/>
            <a:ext cx="353507" cy="184666"/>
          </a:xfrm>
          <a:prstGeom prst="rect">
            <a:avLst/>
          </a:prstGeom>
          <a:noFill/>
        </p:spPr>
        <p:txBody>
          <a:bodyPr wrap="square" rtlCol="0">
            <a:spAutoFit/>
          </a:bodyPr>
          <a:lstStyle/>
          <a:p>
            <a:pPr algn="r"/>
            <a:fld id="{DA7F3079-B9BA-434F-8DF5-454D8CF503F2}" type="slidenum">
              <a:rPr lang="en-US" sz="600" smtClean="0">
                <a:solidFill>
                  <a:srgbClr val="3095B4"/>
                </a:solidFill>
                <a:latin typeface="Gill Sans MT"/>
                <a:cs typeface="Gill Sans MT"/>
              </a:rPr>
              <a:t>‹#›</a:t>
            </a:fld>
            <a:endParaRPr lang="en-US" sz="600" dirty="0">
              <a:solidFill>
                <a:srgbClr val="3095B4"/>
              </a:solidFill>
              <a:latin typeface="Gill Sans MT"/>
              <a:cs typeface="Gill Sans MT"/>
            </a:endParaRPr>
          </a:p>
        </p:txBody>
      </p:sp>
      <p:cxnSp>
        <p:nvCxnSpPr>
          <p:cNvPr id="9" name="Straight Connector 8"/>
          <p:cNvCxnSpPr/>
          <p:nvPr userDrawn="1"/>
        </p:nvCxnSpPr>
        <p:spPr>
          <a:xfrm>
            <a:off x="8656444" y="4892740"/>
            <a:ext cx="0" cy="14346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732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Dark Blue Content Slide">
    <p:spTree>
      <p:nvGrpSpPr>
        <p:cNvPr id="1" name=""/>
        <p:cNvGrpSpPr/>
        <p:nvPr/>
      </p:nvGrpSpPr>
      <p:grpSpPr>
        <a:xfrm>
          <a:off x="0" y="0"/>
          <a:ext cx="0" cy="0"/>
          <a:chOff x="0" y="0"/>
          <a:chExt cx="0" cy="0"/>
        </a:xfrm>
      </p:grpSpPr>
      <p:sp>
        <p:nvSpPr>
          <p:cNvPr id="3" name="Text Placeholder 10"/>
          <p:cNvSpPr>
            <a:spLocks noGrp="1"/>
          </p:cNvSpPr>
          <p:nvPr>
            <p:ph type="body" sz="quarter" idx="13" hasCustomPrompt="1"/>
          </p:nvPr>
        </p:nvSpPr>
        <p:spPr>
          <a:xfrm>
            <a:off x="384957" y="102977"/>
            <a:ext cx="8242540" cy="974771"/>
          </a:xfrm>
          <a:prstGeom prst="rect">
            <a:avLst/>
          </a:prstGeom>
        </p:spPr>
        <p:txBody>
          <a:bodyPr vert="horz" anchor="b"/>
          <a:lstStyle>
            <a:lvl1pPr marL="0" indent="0" algn="l">
              <a:buNone/>
              <a:defRPr sz="2800" baseline="0">
                <a:solidFill>
                  <a:srgbClr val="005172"/>
                </a:solidFill>
                <a:latin typeface="Gill Sans MT"/>
                <a:cs typeface="Gill Sans MT"/>
              </a:defRPr>
            </a:lvl1pPr>
          </a:lstStyle>
          <a:p>
            <a:pPr lvl="0"/>
            <a:r>
              <a:rPr lang="en-US" dirty="0"/>
              <a:t>Title text</a:t>
            </a:r>
          </a:p>
        </p:txBody>
      </p:sp>
      <p:sp>
        <p:nvSpPr>
          <p:cNvPr id="4" name="Text Placeholder 20"/>
          <p:cNvSpPr>
            <a:spLocks noGrp="1"/>
          </p:cNvSpPr>
          <p:nvPr>
            <p:ph type="body" sz="quarter" idx="15" hasCustomPrompt="1"/>
          </p:nvPr>
        </p:nvSpPr>
        <p:spPr>
          <a:xfrm>
            <a:off x="425985" y="1212409"/>
            <a:ext cx="8259762" cy="2701925"/>
          </a:xfrm>
          <a:prstGeom prst="rect">
            <a:avLst/>
          </a:prstGeom>
        </p:spPr>
        <p:txBody>
          <a:bodyPr vert="horz"/>
          <a:lstStyle>
            <a:lvl1pPr marL="0" indent="0">
              <a:spcAft>
                <a:spcPts val="600"/>
              </a:spcAft>
              <a:buNone/>
              <a:defRPr sz="900" baseline="0">
                <a:latin typeface="Times New Roman"/>
                <a:cs typeface="Times New Roman"/>
              </a:defRPr>
            </a:lvl1pPr>
            <a:lvl2pPr marL="228600" indent="-100584">
              <a:spcAft>
                <a:spcPts val="600"/>
              </a:spcAft>
              <a:buFont typeface="Arial"/>
              <a:buChar char="•"/>
              <a:defRPr sz="900">
                <a:latin typeface="Times New Roman"/>
                <a:cs typeface="Times New Roman"/>
              </a:defRPr>
            </a:lvl2pPr>
            <a:lvl3pPr marL="320040" indent="-100584">
              <a:spcAft>
                <a:spcPts val="600"/>
              </a:spcAft>
              <a:buFont typeface="Lucida Grande"/>
              <a:buChar char="-"/>
              <a:defRPr sz="900">
                <a:latin typeface="Times New Roman"/>
                <a:cs typeface="Times New Roman"/>
              </a:defRPr>
            </a:lvl3pPr>
            <a:lvl4pPr>
              <a:defRPr sz="900">
                <a:latin typeface="Times New Roman"/>
                <a:cs typeface="Times New Roman"/>
              </a:defRPr>
            </a:lvl4pPr>
            <a:lvl5pPr>
              <a:defRPr sz="900">
                <a:latin typeface="Times New Roman"/>
                <a:cs typeface="Times New Roman"/>
              </a:defRPr>
            </a:lvl5pPr>
          </a:lstStyle>
          <a:p>
            <a:pPr lvl="0"/>
            <a:r>
              <a:rPr lang="en-US" dirty="0"/>
              <a:t>Body copy text</a:t>
            </a:r>
          </a:p>
          <a:p>
            <a:pPr lvl="1"/>
            <a:r>
              <a:rPr lang="en-US" dirty="0"/>
              <a:t>Second level</a:t>
            </a:r>
          </a:p>
          <a:p>
            <a:pPr lvl="2"/>
            <a:r>
              <a:rPr lang="en-US" dirty="0"/>
              <a:t>Third level</a:t>
            </a:r>
          </a:p>
        </p:txBody>
      </p:sp>
      <p:cxnSp>
        <p:nvCxnSpPr>
          <p:cNvPr id="6" name="Straight Connector 5"/>
          <p:cNvCxnSpPr/>
          <p:nvPr userDrawn="1"/>
        </p:nvCxnSpPr>
        <p:spPr>
          <a:xfrm>
            <a:off x="276326" y="4828977"/>
            <a:ext cx="8582049" cy="0"/>
          </a:xfrm>
          <a:prstGeom prst="line">
            <a:avLst/>
          </a:prstGeom>
          <a:ln w="6350" cmpd="sng">
            <a:solidFill>
              <a:srgbClr val="005172"/>
            </a:solidFill>
          </a:ln>
          <a:effectLst/>
        </p:spPr>
        <p:style>
          <a:lnRef idx="2">
            <a:schemeClr val="accent1"/>
          </a:lnRef>
          <a:fillRef idx="0">
            <a:schemeClr val="accent1"/>
          </a:fillRef>
          <a:effectRef idx="1">
            <a:schemeClr val="accent1"/>
          </a:effectRef>
          <a:fontRef idx="minor">
            <a:schemeClr val="tx1"/>
          </a:fontRef>
        </p:style>
      </p:cxnSp>
      <p:pic>
        <p:nvPicPr>
          <p:cNvPr id="7" name="Picture 6" descr="DB_WORDMARK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326" y="4884893"/>
            <a:ext cx="807722" cy="118493"/>
          </a:xfrm>
          <a:prstGeom prst="rect">
            <a:avLst/>
          </a:prstGeom>
        </p:spPr>
      </p:pic>
      <p:sp>
        <p:nvSpPr>
          <p:cNvPr id="8" name="TextBox 7"/>
          <p:cNvSpPr txBox="1"/>
          <p:nvPr userDrawn="1"/>
        </p:nvSpPr>
        <p:spPr>
          <a:xfrm>
            <a:off x="8612083" y="4873228"/>
            <a:ext cx="353507" cy="184666"/>
          </a:xfrm>
          <a:prstGeom prst="rect">
            <a:avLst/>
          </a:prstGeom>
          <a:noFill/>
        </p:spPr>
        <p:txBody>
          <a:bodyPr wrap="square" rtlCol="0">
            <a:spAutoFit/>
          </a:bodyPr>
          <a:lstStyle/>
          <a:p>
            <a:pPr algn="r"/>
            <a:fld id="{DA7F3079-B9BA-434F-8DF5-454D8CF503F2}" type="slidenum">
              <a:rPr lang="en-US" sz="600" smtClean="0">
                <a:solidFill>
                  <a:srgbClr val="3095B4"/>
                </a:solidFill>
                <a:latin typeface="Gill Sans MT"/>
                <a:cs typeface="Gill Sans MT"/>
              </a:rPr>
              <a:t>‹#›</a:t>
            </a:fld>
            <a:endParaRPr lang="en-US" sz="600" dirty="0">
              <a:solidFill>
                <a:srgbClr val="3095B4"/>
              </a:solidFill>
              <a:latin typeface="Gill Sans MT"/>
              <a:cs typeface="Gill Sans MT"/>
            </a:endParaRPr>
          </a:p>
        </p:txBody>
      </p:sp>
      <p:cxnSp>
        <p:nvCxnSpPr>
          <p:cNvPr id="9" name="Straight Connector 8"/>
          <p:cNvCxnSpPr/>
          <p:nvPr userDrawn="1"/>
        </p:nvCxnSpPr>
        <p:spPr>
          <a:xfrm>
            <a:off x="8656444" y="4892740"/>
            <a:ext cx="0" cy="14346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242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Light Blue Content Slide">
    <p:spTree>
      <p:nvGrpSpPr>
        <p:cNvPr id="1" name=""/>
        <p:cNvGrpSpPr/>
        <p:nvPr/>
      </p:nvGrpSpPr>
      <p:grpSpPr>
        <a:xfrm>
          <a:off x="0" y="0"/>
          <a:ext cx="0" cy="0"/>
          <a:chOff x="0" y="0"/>
          <a:chExt cx="0" cy="0"/>
        </a:xfrm>
      </p:grpSpPr>
      <p:sp>
        <p:nvSpPr>
          <p:cNvPr id="5" name="Text Placeholder 10"/>
          <p:cNvSpPr>
            <a:spLocks noGrp="1"/>
          </p:cNvSpPr>
          <p:nvPr>
            <p:ph type="body" sz="quarter" idx="13" hasCustomPrompt="1"/>
          </p:nvPr>
        </p:nvSpPr>
        <p:spPr>
          <a:xfrm>
            <a:off x="384957" y="85814"/>
            <a:ext cx="8242540" cy="991934"/>
          </a:xfrm>
          <a:prstGeom prst="rect">
            <a:avLst/>
          </a:prstGeom>
        </p:spPr>
        <p:txBody>
          <a:bodyPr vert="horz" anchor="b"/>
          <a:lstStyle>
            <a:lvl1pPr marL="0" indent="0" algn="l">
              <a:buNone/>
              <a:defRPr sz="2800" baseline="0">
                <a:solidFill>
                  <a:srgbClr val="3095B4"/>
                </a:solidFill>
                <a:latin typeface="Gill Sans MT"/>
                <a:cs typeface="Gill Sans MT"/>
              </a:defRPr>
            </a:lvl1pPr>
          </a:lstStyle>
          <a:p>
            <a:pPr lvl="0"/>
            <a:r>
              <a:rPr lang="en-US" dirty="0"/>
              <a:t>Title text</a:t>
            </a:r>
          </a:p>
        </p:txBody>
      </p:sp>
      <p:sp>
        <p:nvSpPr>
          <p:cNvPr id="10" name="Text Placeholder 20"/>
          <p:cNvSpPr>
            <a:spLocks noGrp="1"/>
          </p:cNvSpPr>
          <p:nvPr>
            <p:ph type="body" sz="quarter" idx="15" hasCustomPrompt="1"/>
          </p:nvPr>
        </p:nvSpPr>
        <p:spPr>
          <a:xfrm>
            <a:off x="425985" y="1212409"/>
            <a:ext cx="8259762" cy="2701925"/>
          </a:xfrm>
          <a:prstGeom prst="rect">
            <a:avLst/>
          </a:prstGeom>
        </p:spPr>
        <p:txBody>
          <a:bodyPr vert="horz"/>
          <a:lstStyle>
            <a:lvl1pPr marL="0" indent="0">
              <a:spcAft>
                <a:spcPts val="600"/>
              </a:spcAft>
              <a:buNone/>
              <a:defRPr sz="900" baseline="0">
                <a:latin typeface="Times New Roman"/>
                <a:cs typeface="Times New Roman"/>
              </a:defRPr>
            </a:lvl1pPr>
            <a:lvl2pPr marL="228600" indent="-100584">
              <a:spcAft>
                <a:spcPts val="600"/>
              </a:spcAft>
              <a:buFont typeface="Arial"/>
              <a:buChar char="•"/>
              <a:defRPr sz="900">
                <a:latin typeface="Times New Roman"/>
                <a:cs typeface="Times New Roman"/>
              </a:defRPr>
            </a:lvl2pPr>
            <a:lvl3pPr marL="320040" indent="-100584">
              <a:spcAft>
                <a:spcPts val="600"/>
              </a:spcAft>
              <a:buFont typeface="Lucida Grande"/>
              <a:buChar char="-"/>
              <a:defRPr sz="900">
                <a:latin typeface="Times New Roman"/>
                <a:cs typeface="Times New Roman"/>
              </a:defRPr>
            </a:lvl3pPr>
            <a:lvl4pPr>
              <a:defRPr sz="900">
                <a:latin typeface="Times New Roman"/>
                <a:cs typeface="Times New Roman"/>
              </a:defRPr>
            </a:lvl4pPr>
            <a:lvl5pPr>
              <a:defRPr sz="900">
                <a:latin typeface="Times New Roman"/>
                <a:cs typeface="Times New Roman"/>
              </a:defRPr>
            </a:lvl5pPr>
          </a:lstStyle>
          <a:p>
            <a:pPr lvl="0"/>
            <a:r>
              <a:rPr lang="en-US" dirty="0"/>
              <a:t>Body copy text</a:t>
            </a:r>
          </a:p>
          <a:p>
            <a:pPr lvl="1"/>
            <a:r>
              <a:rPr lang="en-US" dirty="0"/>
              <a:t>Second level</a:t>
            </a:r>
          </a:p>
          <a:p>
            <a:pPr lvl="2"/>
            <a:r>
              <a:rPr lang="en-US" dirty="0"/>
              <a:t>Third level</a:t>
            </a:r>
          </a:p>
        </p:txBody>
      </p:sp>
      <p:cxnSp>
        <p:nvCxnSpPr>
          <p:cNvPr id="12" name="Straight Connector 11"/>
          <p:cNvCxnSpPr/>
          <p:nvPr userDrawn="1"/>
        </p:nvCxnSpPr>
        <p:spPr>
          <a:xfrm>
            <a:off x="276326" y="4828977"/>
            <a:ext cx="8582049" cy="0"/>
          </a:xfrm>
          <a:prstGeom prst="line">
            <a:avLst/>
          </a:prstGeom>
          <a:ln w="6350" cmpd="sng">
            <a:solidFill>
              <a:srgbClr val="005172"/>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DB_WORDMARK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326" y="4884893"/>
            <a:ext cx="807722" cy="118493"/>
          </a:xfrm>
          <a:prstGeom prst="rect">
            <a:avLst/>
          </a:prstGeom>
        </p:spPr>
      </p:pic>
      <p:sp>
        <p:nvSpPr>
          <p:cNvPr id="14" name="TextBox 13"/>
          <p:cNvSpPr txBox="1"/>
          <p:nvPr userDrawn="1"/>
        </p:nvSpPr>
        <p:spPr>
          <a:xfrm>
            <a:off x="8612083" y="4873228"/>
            <a:ext cx="353507" cy="184666"/>
          </a:xfrm>
          <a:prstGeom prst="rect">
            <a:avLst/>
          </a:prstGeom>
          <a:noFill/>
        </p:spPr>
        <p:txBody>
          <a:bodyPr wrap="square" rtlCol="0">
            <a:spAutoFit/>
          </a:bodyPr>
          <a:lstStyle/>
          <a:p>
            <a:pPr algn="r"/>
            <a:fld id="{DA7F3079-B9BA-434F-8DF5-454D8CF503F2}" type="slidenum">
              <a:rPr lang="en-US" sz="600" smtClean="0">
                <a:solidFill>
                  <a:srgbClr val="3095B4"/>
                </a:solidFill>
                <a:latin typeface="Gill Sans MT"/>
                <a:cs typeface="Gill Sans MT"/>
              </a:rPr>
              <a:t>‹#›</a:t>
            </a:fld>
            <a:endParaRPr lang="en-US" sz="600" dirty="0">
              <a:solidFill>
                <a:srgbClr val="3095B4"/>
              </a:solidFill>
              <a:latin typeface="Gill Sans MT"/>
              <a:cs typeface="Gill Sans MT"/>
            </a:endParaRPr>
          </a:p>
        </p:txBody>
      </p:sp>
      <p:cxnSp>
        <p:nvCxnSpPr>
          <p:cNvPr id="15" name="Straight Connector 14"/>
          <p:cNvCxnSpPr/>
          <p:nvPr userDrawn="1"/>
        </p:nvCxnSpPr>
        <p:spPr>
          <a:xfrm>
            <a:off x="8656444" y="4892740"/>
            <a:ext cx="0" cy="14346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230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Green Content Slide">
    <p:spTree>
      <p:nvGrpSpPr>
        <p:cNvPr id="1" name=""/>
        <p:cNvGrpSpPr/>
        <p:nvPr/>
      </p:nvGrpSpPr>
      <p:grpSpPr>
        <a:xfrm>
          <a:off x="0" y="0"/>
          <a:ext cx="0" cy="0"/>
          <a:chOff x="0" y="0"/>
          <a:chExt cx="0" cy="0"/>
        </a:xfrm>
      </p:grpSpPr>
      <p:sp>
        <p:nvSpPr>
          <p:cNvPr id="4" name="Text Placeholder 10"/>
          <p:cNvSpPr>
            <a:spLocks noGrp="1"/>
          </p:cNvSpPr>
          <p:nvPr>
            <p:ph type="body" sz="quarter" idx="13" hasCustomPrompt="1"/>
          </p:nvPr>
        </p:nvSpPr>
        <p:spPr>
          <a:xfrm>
            <a:off x="391537" y="0"/>
            <a:ext cx="8242540" cy="1077748"/>
          </a:xfrm>
          <a:prstGeom prst="rect">
            <a:avLst/>
          </a:prstGeom>
        </p:spPr>
        <p:txBody>
          <a:bodyPr vert="horz" anchor="b"/>
          <a:lstStyle>
            <a:lvl1pPr marL="0" indent="0" algn="l">
              <a:buNone/>
              <a:defRPr sz="2800" baseline="0">
                <a:solidFill>
                  <a:srgbClr val="73AF55"/>
                </a:solidFill>
                <a:latin typeface="Gill Sans MT"/>
                <a:cs typeface="Gill Sans MT"/>
              </a:defRPr>
            </a:lvl1pPr>
          </a:lstStyle>
          <a:p>
            <a:pPr lvl="0"/>
            <a:r>
              <a:rPr lang="en-US" dirty="0"/>
              <a:t>Title text</a:t>
            </a:r>
          </a:p>
        </p:txBody>
      </p:sp>
      <p:cxnSp>
        <p:nvCxnSpPr>
          <p:cNvPr id="5" name="Straight Connector 4"/>
          <p:cNvCxnSpPr/>
          <p:nvPr userDrawn="1"/>
        </p:nvCxnSpPr>
        <p:spPr>
          <a:xfrm>
            <a:off x="276326" y="4828977"/>
            <a:ext cx="8582049" cy="0"/>
          </a:xfrm>
          <a:prstGeom prst="line">
            <a:avLst/>
          </a:prstGeom>
          <a:ln w="6350" cmpd="sng">
            <a:solidFill>
              <a:srgbClr val="005172"/>
            </a:solidFill>
          </a:ln>
          <a:effectLst/>
        </p:spPr>
        <p:style>
          <a:lnRef idx="2">
            <a:schemeClr val="accent1"/>
          </a:lnRef>
          <a:fillRef idx="0">
            <a:schemeClr val="accent1"/>
          </a:fillRef>
          <a:effectRef idx="1">
            <a:schemeClr val="accent1"/>
          </a:effectRef>
          <a:fontRef idx="minor">
            <a:schemeClr val="tx1"/>
          </a:fontRef>
        </p:style>
      </p:cxnSp>
      <p:pic>
        <p:nvPicPr>
          <p:cNvPr id="6" name="Picture 5" descr="DB_WORDMARK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326" y="4884893"/>
            <a:ext cx="807722" cy="118493"/>
          </a:xfrm>
          <a:prstGeom prst="rect">
            <a:avLst/>
          </a:prstGeom>
        </p:spPr>
      </p:pic>
      <p:sp>
        <p:nvSpPr>
          <p:cNvPr id="7" name="TextBox 6"/>
          <p:cNvSpPr txBox="1"/>
          <p:nvPr userDrawn="1"/>
        </p:nvSpPr>
        <p:spPr>
          <a:xfrm>
            <a:off x="8612083" y="4873228"/>
            <a:ext cx="353507" cy="184666"/>
          </a:xfrm>
          <a:prstGeom prst="rect">
            <a:avLst/>
          </a:prstGeom>
          <a:noFill/>
        </p:spPr>
        <p:txBody>
          <a:bodyPr wrap="square" rtlCol="0">
            <a:spAutoFit/>
          </a:bodyPr>
          <a:lstStyle/>
          <a:p>
            <a:pPr algn="r"/>
            <a:fld id="{DA7F3079-B9BA-434F-8DF5-454D8CF503F2}" type="slidenum">
              <a:rPr lang="en-US" sz="600" smtClean="0">
                <a:solidFill>
                  <a:srgbClr val="3095B4"/>
                </a:solidFill>
                <a:latin typeface="Gill Sans MT"/>
                <a:cs typeface="Gill Sans MT"/>
              </a:rPr>
              <a:t>‹#›</a:t>
            </a:fld>
            <a:endParaRPr lang="en-US" sz="600" dirty="0">
              <a:solidFill>
                <a:srgbClr val="3095B4"/>
              </a:solidFill>
              <a:latin typeface="Gill Sans MT"/>
              <a:cs typeface="Gill Sans MT"/>
            </a:endParaRPr>
          </a:p>
        </p:txBody>
      </p:sp>
      <p:cxnSp>
        <p:nvCxnSpPr>
          <p:cNvPr id="8" name="Straight Connector 7"/>
          <p:cNvCxnSpPr/>
          <p:nvPr userDrawn="1"/>
        </p:nvCxnSpPr>
        <p:spPr>
          <a:xfrm>
            <a:off x="8656444" y="4892740"/>
            <a:ext cx="0" cy="14346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 Placeholder 20"/>
          <p:cNvSpPr>
            <a:spLocks noGrp="1"/>
          </p:cNvSpPr>
          <p:nvPr>
            <p:ph type="body" sz="quarter" idx="15" hasCustomPrompt="1"/>
          </p:nvPr>
        </p:nvSpPr>
        <p:spPr>
          <a:xfrm>
            <a:off x="425985" y="1212409"/>
            <a:ext cx="8259762" cy="2701925"/>
          </a:xfrm>
          <a:prstGeom prst="rect">
            <a:avLst/>
          </a:prstGeom>
        </p:spPr>
        <p:txBody>
          <a:bodyPr vert="horz"/>
          <a:lstStyle>
            <a:lvl1pPr marL="0" indent="0">
              <a:spcAft>
                <a:spcPts val="600"/>
              </a:spcAft>
              <a:buNone/>
              <a:defRPr sz="900" baseline="0">
                <a:latin typeface="Times New Roman"/>
                <a:cs typeface="Times New Roman"/>
              </a:defRPr>
            </a:lvl1pPr>
            <a:lvl2pPr marL="228600" indent="-100584">
              <a:spcAft>
                <a:spcPts val="600"/>
              </a:spcAft>
              <a:buFont typeface="Arial"/>
              <a:buChar char="•"/>
              <a:defRPr sz="900">
                <a:latin typeface="Times New Roman"/>
                <a:cs typeface="Times New Roman"/>
              </a:defRPr>
            </a:lvl2pPr>
            <a:lvl3pPr marL="320040" indent="-100584">
              <a:spcAft>
                <a:spcPts val="600"/>
              </a:spcAft>
              <a:buFont typeface="Lucida Grande"/>
              <a:buChar char="-"/>
              <a:defRPr sz="900">
                <a:latin typeface="Times New Roman"/>
                <a:cs typeface="Times New Roman"/>
              </a:defRPr>
            </a:lvl3pPr>
            <a:lvl4pPr>
              <a:defRPr sz="900">
                <a:latin typeface="Times New Roman"/>
                <a:cs typeface="Times New Roman"/>
              </a:defRPr>
            </a:lvl4pPr>
            <a:lvl5pPr>
              <a:defRPr sz="900">
                <a:latin typeface="Times New Roman"/>
                <a:cs typeface="Times New Roman"/>
              </a:defRPr>
            </a:lvl5pPr>
          </a:lstStyle>
          <a:p>
            <a:pPr lvl="0"/>
            <a:r>
              <a:rPr lang="en-US" dirty="0"/>
              <a:t>Body copy text</a:t>
            </a:r>
          </a:p>
          <a:p>
            <a:pPr lvl="1"/>
            <a:r>
              <a:rPr lang="en-US" dirty="0"/>
              <a:t>Second level</a:t>
            </a:r>
          </a:p>
          <a:p>
            <a:pPr lvl="2"/>
            <a:r>
              <a:rPr lang="en-US" dirty="0"/>
              <a:t>Third level</a:t>
            </a:r>
          </a:p>
        </p:txBody>
      </p:sp>
    </p:spTree>
    <p:extLst>
      <p:ext uri="{BB962C8B-B14F-4D97-AF65-F5344CB8AC3E}">
        <p14:creationId xmlns:p14="http://schemas.microsoft.com/office/powerpoint/2010/main" val="65758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Light Blue Content Slide">
    <p:spTree>
      <p:nvGrpSpPr>
        <p:cNvPr id="1" name=""/>
        <p:cNvGrpSpPr/>
        <p:nvPr/>
      </p:nvGrpSpPr>
      <p:grpSpPr>
        <a:xfrm>
          <a:off x="0" y="0"/>
          <a:ext cx="0" cy="0"/>
          <a:chOff x="0" y="0"/>
          <a:chExt cx="0" cy="0"/>
        </a:xfrm>
      </p:grpSpPr>
      <p:sp>
        <p:nvSpPr>
          <p:cNvPr id="5" name="Text Placeholder 10"/>
          <p:cNvSpPr>
            <a:spLocks noGrp="1"/>
          </p:cNvSpPr>
          <p:nvPr>
            <p:ph type="body" sz="quarter" idx="13" hasCustomPrompt="1"/>
          </p:nvPr>
        </p:nvSpPr>
        <p:spPr>
          <a:xfrm>
            <a:off x="384957" y="85814"/>
            <a:ext cx="8242540" cy="991934"/>
          </a:xfrm>
          <a:prstGeom prst="rect">
            <a:avLst/>
          </a:prstGeom>
        </p:spPr>
        <p:txBody>
          <a:bodyPr vert="horz" anchor="b"/>
          <a:lstStyle>
            <a:lvl1pPr marL="0" indent="0" algn="l">
              <a:buNone/>
              <a:defRPr sz="2800" baseline="0">
                <a:solidFill>
                  <a:srgbClr val="3095B4"/>
                </a:solidFill>
                <a:latin typeface="Gill Sans MT"/>
                <a:cs typeface="Gill Sans MT"/>
              </a:defRPr>
            </a:lvl1pPr>
          </a:lstStyle>
          <a:p>
            <a:pPr lvl="0"/>
            <a:r>
              <a:rPr lang="en-US" dirty="0"/>
              <a:t>Title text</a:t>
            </a:r>
          </a:p>
        </p:txBody>
      </p:sp>
      <p:sp>
        <p:nvSpPr>
          <p:cNvPr id="10" name="Text Placeholder 20"/>
          <p:cNvSpPr>
            <a:spLocks noGrp="1"/>
          </p:cNvSpPr>
          <p:nvPr>
            <p:ph type="body" sz="quarter" idx="15" hasCustomPrompt="1"/>
          </p:nvPr>
        </p:nvSpPr>
        <p:spPr>
          <a:xfrm>
            <a:off x="425985" y="1212409"/>
            <a:ext cx="8259762" cy="2701925"/>
          </a:xfrm>
          <a:prstGeom prst="rect">
            <a:avLst/>
          </a:prstGeom>
        </p:spPr>
        <p:txBody>
          <a:bodyPr vert="horz"/>
          <a:lstStyle>
            <a:lvl1pPr marL="0" indent="0">
              <a:spcAft>
                <a:spcPts val="600"/>
              </a:spcAft>
              <a:buNone/>
              <a:defRPr sz="900" baseline="0">
                <a:latin typeface="Times New Roman"/>
                <a:cs typeface="Times New Roman"/>
              </a:defRPr>
            </a:lvl1pPr>
            <a:lvl2pPr marL="228600" indent="-100584">
              <a:spcAft>
                <a:spcPts val="600"/>
              </a:spcAft>
              <a:buFont typeface="Arial"/>
              <a:buChar char="•"/>
              <a:defRPr sz="900">
                <a:latin typeface="Times New Roman"/>
                <a:cs typeface="Times New Roman"/>
              </a:defRPr>
            </a:lvl2pPr>
            <a:lvl3pPr marL="320040" indent="-100584">
              <a:spcAft>
                <a:spcPts val="600"/>
              </a:spcAft>
              <a:buFont typeface="Lucida Grande"/>
              <a:buChar char="-"/>
              <a:defRPr sz="900">
                <a:latin typeface="Times New Roman"/>
                <a:cs typeface="Times New Roman"/>
              </a:defRPr>
            </a:lvl3pPr>
            <a:lvl4pPr>
              <a:defRPr sz="900">
                <a:latin typeface="Times New Roman"/>
                <a:cs typeface="Times New Roman"/>
              </a:defRPr>
            </a:lvl4pPr>
            <a:lvl5pPr>
              <a:defRPr sz="900">
                <a:latin typeface="Times New Roman"/>
                <a:cs typeface="Times New Roman"/>
              </a:defRPr>
            </a:lvl5pPr>
          </a:lstStyle>
          <a:p>
            <a:pPr lvl="0"/>
            <a:r>
              <a:rPr lang="en-US" dirty="0"/>
              <a:t>Body copy text</a:t>
            </a:r>
          </a:p>
          <a:p>
            <a:pPr lvl="1"/>
            <a:r>
              <a:rPr lang="en-US" dirty="0"/>
              <a:t>Second level</a:t>
            </a:r>
          </a:p>
          <a:p>
            <a:pPr lvl="2"/>
            <a:r>
              <a:rPr lang="en-US" dirty="0"/>
              <a:t>Third level</a:t>
            </a:r>
          </a:p>
        </p:txBody>
      </p:sp>
      <p:cxnSp>
        <p:nvCxnSpPr>
          <p:cNvPr id="12" name="Straight Connector 11"/>
          <p:cNvCxnSpPr/>
          <p:nvPr userDrawn="1"/>
        </p:nvCxnSpPr>
        <p:spPr>
          <a:xfrm>
            <a:off x="276326" y="4828977"/>
            <a:ext cx="8582049" cy="0"/>
          </a:xfrm>
          <a:prstGeom prst="line">
            <a:avLst/>
          </a:prstGeom>
          <a:ln w="6350" cmpd="sng">
            <a:solidFill>
              <a:srgbClr val="005172"/>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DB_WORDMARK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326" y="4884893"/>
            <a:ext cx="807722" cy="118493"/>
          </a:xfrm>
          <a:prstGeom prst="rect">
            <a:avLst/>
          </a:prstGeom>
        </p:spPr>
      </p:pic>
      <p:sp>
        <p:nvSpPr>
          <p:cNvPr id="14" name="TextBox 13"/>
          <p:cNvSpPr txBox="1"/>
          <p:nvPr userDrawn="1"/>
        </p:nvSpPr>
        <p:spPr>
          <a:xfrm>
            <a:off x="8612083" y="4873228"/>
            <a:ext cx="353507" cy="184666"/>
          </a:xfrm>
          <a:prstGeom prst="rect">
            <a:avLst/>
          </a:prstGeom>
          <a:noFill/>
        </p:spPr>
        <p:txBody>
          <a:bodyPr wrap="square" rtlCol="0">
            <a:spAutoFit/>
          </a:bodyPr>
          <a:lstStyle/>
          <a:p>
            <a:pPr algn="r"/>
            <a:fld id="{DA7F3079-B9BA-434F-8DF5-454D8CF503F2}" type="slidenum">
              <a:rPr lang="en-US" sz="600" smtClean="0">
                <a:solidFill>
                  <a:srgbClr val="3095B4"/>
                </a:solidFill>
                <a:latin typeface="Gill Sans MT"/>
                <a:cs typeface="Gill Sans MT"/>
              </a:rPr>
              <a:t>‹#›</a:t>
            </a:fld>
            <a:endParaRPr lang="en-US" sz="600" dirty="0">
              <a:solidFill>
                <a:srgbClr val="3095B4"/>
              </a:solidFill>
              <a:latin typeface="Gill Sans MT"/>
              <a:cs typeface="Gill Sans MT"/>
            </a:endParaRPr>
          </a:p>
        </p:txBody>
      </p:sp>
      <p:cxnSp>
        <p:nvCxnSpPr>
          <p:cNvPr id="15" name="Straight Connector 14"/>
          <p:cNvCxnSpPr/>
          <p:nvPr userDrawn="1"/>
        </p:nvCxnSpPr>
        <p:spPr>
          <a:xfrm>
            <a:off x="8656444" y="4892740"/>
            <a:ext cx="0" cy="14346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24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Light Blue Content Slide">
    <p:spTree>
      <p:nvGrpSpPr>
        <p:cNvPr id="1" name=""/>
        <p:cNvGrpSpPr/>
        <p:nvPr/>
      </p:nvGrpSpPr>
      <p:grpSpPr>
        <a:xfrm>
          <a:off x="0" y="0"/>
          <a:ext cx="0" cy="0"/>
          <a:chOff x="0" y="0"/>
          <a:chExt cx="0" cy="0"/>
        </a:xfrm>
      </p:grpSpPr>
      <p:sp>
        <p:nvSpPr>
          <p:cNvPr id="5" name="Text Placeholder 10"/>
          <p:cNvSpPr>
            <a:spLocks noGrp="1"/>
          </p:cNvSpPr>
          <p:nvPr>
            <p:ph type="body" sz="quarter" idx="13" hasCustomPrompt="1"/>
          </p:nvPr>
        </p:nvSpPr>
        <p:spPr>
          <a:xfrm>
            <a:off x="384957" y="85814"/>
            <a:ext cx="8242540" cy="991934"/>
          </a:xfrm>
          <a:prstGeom prst="rect">
            <a:avLst/>
          </a:prstGeom>
        </p:spPr>
        <p:txBody>
          <a:bodyPr vert="horz" anchor="b"/>
          <a:lstStyle>
            <a:lvl1pPr marL="0" indent="0" algn="l">
              <a:buNone/>
              <a:defRPr sz="2800" baseline="0">
                <a:solidFill>
                  <a:srgbClr val="3095B4"/>
                </a:solidFill>
                <a:latin typeface="Gill Sans MT"/>
                <a:cs typeface="Gill Sans MT"/>
              </a:defRPr>
            </a:lvl1pPr>
          </a:lstStyle>
          <a:p>
            <a:pPr lvl="0"/>
            <a:r>
              <a:rPr lang="en-US" dirty="0"/>
              <a:t>Title text</a:t>
            </a:r>
          </a:p>
        </p:txBody>
      </p:sp>
      <p:sp>
        <p:nvSpPr>
          <p:cNvPr id="10" name="Text Placeholder 20"/>
          <p:cNvSpPr>
            <a:spLocks noGrp="1"/>
          </p:cNvSpPr>
          <p:nvPr>
            <p:ph type="body" sz="quarter" idx="15" hasCustomPrompt="1"/>
          </p:nvPr>
        </p:nvSpPr>
        <p:spPr>
          <a:xfrm>
            <a:off x="425985" y="1212409"/>
            <a:ext cx="8259762" cy="2701925"/>
          </a:xfrm>
          <a:prstGeom prst="rect">
            <a:avLst/>
          </a:prstGeom>
        </p:spPr>
        <p:txBody>
          <a:bodyPr vert="horz"/>
          <a:lstStyle>
            <a:lvl1pPr marL="0" indent="0">
              <a:spcAft>
                <a:spcPts val="600"/>
              </a:spcAft>
              <a:buNone/>
              <a:defRPr sz="900" baseline="0">
                <a:latin typeface="Times New Roman"/>
                <a:cs typeface="Times New Roman"/>
              </a:defRPr>
            </a:lvl1pPr>
            <a:lvl2pPr marL="228600" indent="-100584">
              <a:spcAft>
                <a:spcPts val="600"/>
              </a:spcAft>
              <a:buFont typeface="Arial"/>
              <a:buChar char="•"/>
              <a:defRPr sz="900">
                <a:latin typeface="Times New Roman"/>
                <a:cs typeface="Times New Roman"/>
              </a:defRPr>
            </a:lvl2pPr>
            <a:lvl3pPr marL="320040" indent="-100584">
              <a:spcAft>
                <a:spcPts val="600"/>
              </a:spcAft>
              <a:buFont typeface="Lucida Grande"/>
              <a:buChar char="-"/>
              <a:defRPr sz="900">
                <a:latin typeface="Times New Roman"/>
                <a:cs typeface="Times New Roman"/>
              </a:defRPr>
            </a:lvl3pPr>
            <a:lvl4pPr>
              <a:defRPr sz="900">
                <a:latin typeface="Times New Roman"/>
                <a:cs typeface="Times New Roman"/>
              </a:defRPr>
            </a:lvl4pPr>
            <a:lvl5pPr>
              <a:defRPr sz="900">
                <a:latin typeface="Times New Roman"/>
                <a:cs typeface="Times New Roman"/>
              </a:defRPr>
            </a:lvl5pPr>
          </a:lstStyle>
          <a:p>
            <a:pPr lvl="0"/>
            <a:r>
              <a:rPr lang="en-US" dirty="0"/>
              <a:t>Body copy text</a:t>
            </a:r>
          </a:p>
          <a:p>
            <a:pPr lvl="1"/>
            <a:r>
              <a:rPr lang="en-US" dirty="0"/>
              <a:t>Second level</a:t>
            </a:r>
          </a:p>
          <a:p>
            <a:pPr lvl="2"/>
            <a:r>
              <a:rPr lang="en-US" dirty="0"/>
              <a:t>Third level</a:t>
            </a:r>
          </a:p>
        </p:txBody>
      </p:sp>
      <p:cxnSp>
        <p:nvCxnSpPr>
          <p:cNvPr id="12" name="Straight Connector 11"/>
          <p:cNvCxnSpPr/>
          <p:nvPr userDrawn="1"/>
        </p:nvCxnSpPr>
        <p:spPr>
          <a:xfrm>
            <a:off x="276326" y="4828977"/>
            <a:ext cx="8582049" cy="0"/>
          </a:xfrm>
          <a:prstGeom prst="line">
            <a:avLst/>
          </a:prstGeom>
          <a:ln w="6350" cmpd="sng">
            <a:solidFill>
              <a:srgbClr val="005172"/>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DB_WORDMARK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326" y="4884893"/>
            <a:ext cx="807722" cy="118493"/>
          </a:xfrm>
          <a:prstGeom prst="rect">
            <a:avLst/>
          </a:prstGeom>
        </p:spPr>
      </p:pic>
      <p:sp>
        <p:nvSpPr>
          <p:cNvPr id="14" name="TextBox 13"/>
          <p:cNvSpPr txBox="1"/>
          <p:nvPr userDrawn="1"/>
        </p:nvSpPr>
        <p:spPr>
          <a:xfrm>
            <a:off x="8612083" y="4873228"/>
            <a:ext cx="353507" cy="184666"/>
          </a:xfrm>
          <a:prstGeom prst="rect">
            <a:avLst/>
          </a:prstGeom>
          <a:noFill/>
        </p:spPr>
        <p:txBody>
          <a:bodyPr wrap="square" rtlCol="0">
            <a:spAutoFit/>
          </a:bodyPr>
          <a:lstStyle/>
          <a:p>
            <a:pPr algn="r"/>
            <a:fld id="{DA7F3079-B9BA-434F-8DF5-454D8CF503F2}" type="slidenum">
              <a:rPr lang="en-US" sz="600" smtClean="0">
                <a:solidFill>
                  <a:srgbClr val="3095B4"/>
                </a:solidFill>
                <a:latin typeface="Gill Sans MT"/>
                <a:cs typeface="Gill Sans MT"/>
              </a:rPr>
              <a:t>‹#›</a:t>
            </a:fld>
            <a:endParaRPr lang="en-US" sz="600" dirty="0">
              <a:solidFill>
                <a:srgbClr val="3095B4"/>
              </a:solidFill>
              <a:latin typeface="Gill Sans MT"/>
              <a:cs typeface="Gill Sans MT"/>
            </a:endParaRPr>
          </a:p>
        </p:txBody>
      </p:sp>
      <p:cxnSp>
        <p:nvCxnSpPr>
          <p:cNvPr id="15" name="Straight Connector 14"/>
          <p:cNvCxnSpPr/>
          <p:nvPr userDrawn="1"/>
        </p:nvCxnSpPr>
        <p:spPr>
          <a:xfrm>
            <a:off x="8656444" y="4892740"/>
            <a:ext cx="0" cy="14346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24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Light Blue Content Slide:Section Header">
    <p:spTree>
      <p:nvGrpSpPr>
        <p:cNvPr id="1" name=""/>
        <p:cNvGrpSpPr/>
        <p:nvPr/>
      </p:nvGrpSpPr>
      <p:grpSpPr>
        <a:xfrm>
          <a:off x="0" y="0"/>
          <a:ext cx="0" cy="0"/>
          <a:chOff x="0" y="0"/>
          <a:chExt cx="0" cy="0"/>
        </a:xfrm>
      </p:grpSpPr>
      <p:sp>
        <p:nvSpPr>
          <p:cNvPr id="8" name="Text Placeholder 10"/>
          <p:cNvSpPr>
            <a:spLocks noGrp="1"/>
          </p:cNvSpPr>
          <p:nvPr>
            <p:ph type="body" sz="quarter" idx="10" hasCustomPrompt="1"/>
          </p:nvPr>
        </p:nvSpPr>
        <p:spPr>
          <a:xfrm>
            <a:off x="598118" y="341402"/>
            <a:ext cx="8242540" cy="198105"/>
          </a:xfrm>
          <a:prstGeom prst="rect">
            <a:avLst/>
          </a:prstGeom>
        </p:spPr>
        <p:txBody>
          <a:bodyPr vert="horz" anchor="b"/>
          <a:lstStyle>
            <a:lvl1pPr marL="0" indent="0" algn="l">
              <a:buNone/>
              <a:defRPr sz="825" baseline="0">
                <a:solidFill>
                  <a:srgbClr val="3095B4"/>
                </a:solidFill>
                <a:latin typeface="Gill Sans MT"/>
                <a:cs typeface="Gill Sans MT"/>
              </a:defRPr>
            </a:lvl1pPr>
          </a:lstStyle>
          <a:p>
            <a:pPr lvl="0"/>
            <a:r>
              <a:rPr lang="en-US" dirty="0"/>
              <a:t>SECTION HEADER</a:t>
            </a:r>
          </a:p>
        </p:txBody>
      </p:sp>
      <p:sp>
        <p:nvSpPr>
          <p:cNvPr id="10" name="Text Placeholder 10"/>
          <p:cNvSpPr>
            <a:spLocks noGrp="1"/>
          </p:cNvSpPr>
          <p:nvPr>
            <p:ph type="body" sz="quarter" idx="13" hasCustomPrompt="1"/>
          </p:nvPr>
        </p:nvSpPr>
        <p:spPr>
          <a:xfrm>
            <a:off x="579307" y="583910"/>
            <a:ext cx="8242540" cy="984569"/>
          </a:xfrm>
          <a:prstGeom prst="rect">
            <a:avLst/>
          </a:prstGeom>
        </p:spPr>
        <p:txBody>
          <a:bodyPr vert="horz" anchor="b"/>
          <a:lstStyle>
            <a:lvl1pPr marL="0" indent="0" algn="l">
              <a:buNone/>
              <a:defRPr sz="2100" baseline="0">
                <a:solidFill>
                  <a:srgbClr val="3095B4"/>
                </a:solidFill>
                <a:latin typeface="Gill Sans MT"/>
                <a:cs typeface="Gill Sans MT"/>
              </a:defRPr>
            </a:lvl1pPr>
          </a:lstStyle>
          <a:p>
            <a:pPr lvl="0"/>
            <a:r>
              <a:rPr lang="en-US" dirty="0"/>
              <a:t>Title Text</a:t>
            </a:r>
          </a:p>
        </p:txBody>
      </p:sp>
      <p:sp>
        <p:nvSpPr>
          <p:cNvPr id="21" name="Text Placeholder 20"/>
          <p:cNvSpPr>
            <a:spLocks noGrp="1"/>
          </p:cNvSpPr>
          <p:nvPr>
            <p:ph type="body" sz="quarter" idx="15" hasCustomPrompt="1"/>
          </p:nvPr>
        </p:nvSpPr>
        <p:spPr>
          <a:xfrm>
            <a:off x="618162" y="1765808"/>
            <a:ext cx="8221911" cy="2701925"/>
          </a:xfrm>
          <a:prstGeom prst="rect">
            <a:avLst/>
          </a:prstGeom>
        </p:spPr>
        <p:txBody>
          <a:bodyPr vert="horz"/>
          <a:lstStyle>
            <a:lvl1pPr marL="0" indent="0">
              <a:spcAft>
                <a:spcPts val="450"/>
              </a:spcAft>
              <a:buNone/>
              <a:defRPr sz="900" baseline="0">
                <a:latin typeface="Times New Roman"/>
                <a:cs typeface="Times New Roman"/>
              </a:defRPr>
            </a:lvl1pPr>
            <a:lvl2pPr marL="171450" indent="-75438">
              <a:spcAft>
                <a:spcPts val="450"/>
              </a:spcAft>
              <a:buFont typeface="Arial"/>
              <a:buChar char="•"/>
              <a:defRPr sz="900">
                <a:latin typeface="Times New Roman"/>
                <a:cs typeface="Times New Roman"/>
              </a:defRPr>
            </a:lvl2pPr>
            <a:lvl3pPr marL="240030" indent="-75438">
              <a:spcAft>
                <a:spcPts val="450"/>
              </a:spcAft>
              <a:buFont typeface="Lucida Grande"/>
              <a:buChar char="-"/>
              <a:defRPr sz="900">
                <a:latin typeface="Times New Roman"/>
                <a:cs typeface="Times New Roman"/>
              </a:defRPr>
            </a:lvl3pPr>
            <a:lvl4pPr>
              <a:defRPr sz="675">
                <a:latin typeface="Times New Roman"/>
                <a:cs typeface="Times New Roman"/>
              </a:defRPr>
            </a:lvl4pPr>
            <a:lvl5pPr>
              <a:defRPr sz="675">
                <a:latin typeface="Times New Roman"/>
                <a:cs typeface="Times New Roman"/>
              </a:defRPr>
            </a:lvl5pPr>
          </a:lstStyle>
          <a:p>
            <a:pPr lvl="0"/>
            <a:r>
              <a:rPr lang="en-US" dirty="0"/>
              <a:t>Body copy text</a:t>
            </a:r>
          </a:p>
          <a:p>
            <a:pPr lvl="1"/>
            <a:r>
              <a:rPr lang="en-US" dirty="0"/>
              <a:t>Second level</a:t>
            </a:r>
          </a:p>
          <a:p>
            <a:pPr lvl="2"/>
            <a:r>
              <a:rPr lang="en-US" dirty="0"/>
              <a:t>Third level</a:t>
            </a:r>
          </a:p>
        </p:txBody>
      </p:sp>
    </p:spTree>
    <p:extLst>
      <p:ext uri="{BB962C8B-B14F-4D97-AF65-F5344CB8AC3E}">
        <p14:creationId xmlns:p14="http://schemas.microsoft.com/office/powerpoint/2010/main" val="140340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789670"/>
      </p:ext>
    </p:extLst>
  </p:cSld>
  <p:clrMapOvr>
    <a:masterClrMapping/>
  </p:clrMapOvr>
  <p:transition spd="med"/>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Light Blue Content Slide">
    <p:spTree>
      <p:nvGrpSpPr>
        <p:cNvPr id="1" name=""/>
        <p:cNvGrpSpPr/>
        <p:nvPr/>
      </p:nvGrpSpPr>
      <p:grpSpPr>
        <a:xfrm>
          <a:off x="0" y="0"/>
          <a:ext cx="0" cy="0"/>
          <a:chOff x="0" y="0"/>
          <a:chExt cx="0" cy="0"/>
        </a:xfrm>
      </p:grpSpPr>
      <p:sp>
        <p:nvSpPr>
          <p:cNvPr id="12" name="Text Placeholder 10"/>
          <p:cNvSpPr>
            <a:spLocks noGrp="1"/>
          </p:cNvSpPr>
          <p:nvPr>
            <p:ph type="body" sz="quarter" idx="14" hasCustomPrompt="1"/>
          </p:nvPr>
        </p:nvSpPr>
        <p:spPr>
          <a:xfrm>
            <a:off x="579307" y="88828"/>
            <a:ext cx="8242540" cy="984569"/>
          </a:xfrm>
          <a:prstGeom prst="rect">
            <a:avLst/>
          </a:prstGeom>
        </p:spPr>
        <p:txBody>
          <a:bodyPr vert="horz" anchor="b"/>
          <a:lstStyle>
            <a:lvl1pPr marL="0" indent="0" algn="l">
              <a:buNone/>
              <a:defRPr sz="2100" baseline="0">
                <a:solidFill>
                  <a:srgbClr val="3095B4"/>
                </a:solidFill>
                <a:latin typeface="Gill Sans MT"/>
                <a:cs typeface="Gill Sans MT"/>
              </a:defRPr>
            </a:lvl1pPr>
          </a:lstStyle>
          <a:p>
            <a:pPr lvl="0"/>
            <a:r>
              <a:rPr lang="en-US" dirty="0"/>
              <a:t>Title Text</a:t>
            </a:r>
          </a:p>
        </p:txBody>
      </p:sp>
      <p:sp>
        <p:nvSpPr>
          <p:cNvPr id="17" name="Text Placeholder 20"/>
          <p:cNvSpPr>
            <a:spLocks noGrp="1"/>
          </p:cNvSpPr>
          <p:nvPr>
            <p:ph type="body" sz="quarter" idx="15" hasCustomPrompt="1"/>
          </p:nvPr>
        </p:nvSpPr>
        <p:spPr>
          <a:xfrm>
            <a:off x="618160" y="1182990"/>
            <a:ext cx="8221910" cy="2701925"/>
          </a:xfrm>
          <a:prstGeom prst="rect">
            <a:avLst/>
          </a:prstGeom>
        </p:spPr>
        <p:txBody>
          <a:bodyPr vert="horz"/>
          <a:lstStyle>
            <a:lvl1pPr marL="0" indent="0">
              <a:spcAft>
                <a:spcPts val="450"/>
              </a:spcAft>
              <a:buNone/>
              <a:defRPr sz="900" baseline="0">
                <a:latin typeface="Times New Roman"/>
                <a:cs typeface="Times New Roman"/>
              </a:defRPr>
            </a:lvl1pPr>
            <a:lvl2pPr marL="171450" indent="-75438">
              <a:spcAft>
                <a:spcPts val="450"/>
              </a:spcAft>
              <a:buFont typeface="Arial"/>
              <a:buChar char="•"/>
              <a:defRPr sz="900">
                <a:latin typeface="Times New Roman"/>
                <a:cs typeface="Times New Roman"/>
              </a:defRPr>
            </a:lvl2pPr>
            <a:lvl3pPr marL="240030" indent="-75438">
              <a:spcAft>
                <a:spcPts val="450"/>
              </a:spcAft>
              <a:buFont typeface="Lucida Grande"/>
              <a:buChar char="-"/>
              <a:defRPr sz="900">
                <a:latin typeface="Times New Roman"/>
                <a:cs typeface="Times New Roman"/>
              </a:defRPr>
            </a:lvl3pPr>
            <a:lvl4pPr>
              <a:defRPr sz="675">
                <a:latin typeface="Times New Roman"/>
                <a:cs typeface="Times New Roman"/>
              </a:defRPr>
            </a:lvl4pPr>
            <a:lvl5pPr>
              <a:defRPr sz="675">
                <a:latin typeface="Times New Roman"/>
                <a:cs typeface="Times New Roman"/>
              </a:defRPr>
            </a:lvl5pPr>
          </a:lstStyle>
          <a:p>
            <a:pPr lvl="0"/>
            <a:r>
              <a:rPr lang="en-US" dirty="0"/>
              <a:t>Body copy text</a:t>
            </a:r>
          </a:p>
          <a:p>
            <a:pPr lvl="1"/>
            <a:r>
              <a:rPr lang="en-US" dirty="0"/>
              <a:t>Second level</a:t>
            </a:r>
          </a:p>
          <a:p>
            <a:pPr lvl="2"/>
            <a:r>
              <a:rPr lang="en-US" dirty="0"/>
              <a:t>Third level</a:t>
            </a:r>
          </a:p>
        </p:txBody>
      </p:sp>
    </p:spTree>
    <p:extLst>
      <p:ext uri="{BB962C8B-B14F-4D97-AF65-F5344CB8AC3E}">
        <p14:creationId xmlns:p14="http://schemas.microsoft.com/office/powerpoint/2010/main" val="2566207487"/>
      </p:ext>
    </p:extLst>
  </p:cSld>
  <p:clrMapOvr>
    <a:masterClrMapping/>
  </p:clrMapOvr>
  <p:transition spd="slow">
    <p:pull/>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ight Blue Chapter Slide">
    <p:spTree>
      <p:nvGrpSpPr>
        <p:cNvPr id="1" name=""/>
        <p:cNvGrpSpPr/>
        <p:nvPr/>
      </p:nvGrpSpPr>
      <p:grpSpPr>
        <a:xfrm>
          <a:off x="0" y="0"/>
          <a:ext cx="0" cy="0"/>
          <a:chOff x="0" y="0"/>
          <a:chExt cx="0" cy="0"/>
        </a:xfrm>
      </p:grpSpPr>
      <p:sp>
        <p:nvSpPr>
          <p:cNvPr id="4" name="Rectangle 3"/>
          <p:cNvSpPr/>
          <p:nvPr userDrawn="1"/>
        </p:nvSpPr>
        <p:spPr>
          <a:xfrm>
            <a:off x="95651" y="95644"/>
            <a:ext cx="8943398" cy="4946899"/>
          </a:xfrm>
          <a:prstGeom prst="rect">
            <a:avLst/>
          </a:prstGeom>
          <a:solidFill>
            <a:srgbClr val="309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279400" y="1725192"/>
            <a:ext cx="8585200" cy="1638300"/>
          </a:xfrm>
          <a:prstGeom prst="rect">
            <a:avLst/>
          </a:prstGeom>
        </p:spPr>
        <p:txBody>
          <a:bodyPr anchor="ctr">
            <a:noAutofit/>
          </a:bodyPr>
          <a:lstStyle>
            <a:lvl1pPr algn="ctr">
              <a:defRPr sz="3400">
                <a:solidFill>
                  <a:srgbClr val="FFFFFF"/>
                </a:solidFill>
              </a:defRPr>
            </a:lvl1pPr>
          </a:lstStyle>
          <a:p>
            <a:r>
              <a:rPr lang="en-US" dirty="0"/>
              <a:t>Title Text</a:t>
            </a:r>
          </a:p>
        </p:txBody>
      </p:sp>
    </p:spTree>
    <p:extLst>
      <p:ext uri="{BB962C8B-B14F-4D97-AF65-F5344CB8AC3E}">
        <p14:creationId xmlns:p14="http://schemas.microsoft.com/office/powerpoint/2010/main" val="9051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Dark Blue Content Slide">
    <p:spTree>
      <p:nvGrpSpPr>
        <p:cNvPr id="1" name=""/>
        <p:cNvGrpSpPr/>
        <p:nvPr/>
      </p:nvGrpSpPr>
      <p:grpSpPr>
        <a:xfrm>
          <a:off x="0" y="0"/>
          <a:ext cx="0" cy="0"/>
          <a:chOff x="0" y="0"/>
          <a:chExt cx="0" cy="0"/>
        </a:xfrm>
      </p:grpSpPr>
      <p:sp>
        <p:nvSpPr>
          <p:cNvPr id="4" name="Text Placeholder 10"/>
          <p:cNvSpPr>
            <a:spLocks noGrp="1"/>
          </p:cNvSpPr>
          <p:nvPr>
            <p:ph type="body" sz="quarter" idx="14" hasCustomPrompt="1"/>
          </p:nvPr>
        </p:nvSpPr>
        <p:spPr>
          <a:xfrm>
            <a:off x="579307" y="88837"/>
            <a:ext cx="8242540" cy="984569"/>
          </a:xfrm>
          <a:prstGeom prst="rect">
            <a:avLst/>
          </a:prstGeom>
        </p:spPr>
        <p:txBody>
          <a:bodyPr vert="horz" anchor="b"/>
          <a:lstStyle>
            <a:lvl1pPr marL="0" indent="0" algn="l">
              <a:buNone/>
              <a:defRPr sz="2100" baseline="0">
                <a:solidFill>
                  <a:srgbClr val="005172"/>
                </a:solidFill>
                <a:latin typeface="Gill Sans MT"/>
                <a:cs typeface="Gill Sans MT"/>
              </a:defRPr>
            </a:lvl1pPr>
          </a:lstStyle>
          <a:p>
            <a:pPr lvl="0"/>
            <a:r>
              <a:rPr lang="en-US" dirty="0"/>
              <a:t>Title Text</a:t>
            </a:r>
          </a:p>
        </p:txBody>
      </p:sp>
      <p:sp>
        <p:nvSpPr>
          <p:cNvPr id="9" name="Text Placeholder 20"/>
          <p:cNvSpPr>
            <a:spLocks noGrp="1"/>
          </p:cNvSpPr>
          <p:nvPr>
            <p:ph type="body" sz="quarter" idx="15" hasCustomPrompt="1"/>
          </p:nvPr>
        </p:nvSpPr>
        <p:spPr>
          <a:xfrm>
            <a:off x="618160" y="1182999"/>
            <a:ext cx="8221910" cy="2701925"/>
          </a:xfrm>
          <a:prstGeom prst="rect">
            <a:avLst/>
          </a:prstGeom>
        </p:spPr>
        <p:txBody>
          <a:bodyPr vert="horz"/>
          <a:lstStyle>
            <a:lvl1pPr marL="0" indent="0">
              <a:spcAft>
                <a:spcPts val="450"/>
              </a:spcAft>
              <a:buNone/>
              <a:defRPr sz="900" baseline="0">
                <a:latin typeface="Gill Sans MT" panose="020B0502020104020203" pitchFamily="34" charset="0"/>
                <a:cs typeface="Times New Roman"/>
              </a:defRPr>
            </a:lvl1pPr>
            <a:lvl2pPr marL="171450" indent="-75438">
              <a:spcAft>
                <a:spcPts val="450"/>
              </a:spcAft>
              <a:buFont typeface="Arial"/>
              <a:buChar char="•"/>
              <a:defRPr sz="900">
                <a:latin typeface="Gill Sans MT" panose="020B0502020104020203" pitchFamily="34" charset="0"/>
                <a:cs typeface="Times New Roman"/>
              </a:defRPr>
            </a:lvl2pPr>
            <a:lvl3pPr marL="240030" indent="-75438">
              <a:spcAft>
                <a:spcPts val="450"/>
              </a:spcAft>
              <a:buFont typeface="Lucida Grande"/>
              <a:buChar char="-"/>
              <a:defRPr sz="900">
                <a:latin typeface="Gill Sans MT" panose="020B0502020104020203" pitchFamily="34" charset="0"/>
                <a:cs typeface="Times New Roman"/>
              </a:defRPr>
            </a:lvl3pPr>
            <a:lvl4pPr>
              <a:defRPr sz="675">
                <a:latin typeface="Times New Roman"/>
                <a:cs typeface="Times New Roman"/>
              </a:defRPr>
            </a:lvl4pPr>
            <a:lvl5pPr>
              <a:defRPr sz="675">
                <a:latin typeface="Times New Roman"/>
                <a:cs typeface="Times New Roman"/>
              </a:defRPr>
            </a:lvl5pPr>
          </a:lstStyle>
          <a:p>
            <a:pPr lvl="0"/>
            <a:r>
              <a:rPr lang="en-US" dirty="0"/>
              <a:t>Body copy text</a:t>
            </a:r>
          </a:p>
          <a:p>
            <a:pPr lvl="1"/>
            <a:r>
              <a:rPr lang="en-US" dirty="0"/>
              <a:t>Second level</a:t>
            </a:r>
          </a:p>
          <a:p>
            <a:pPr lvl="2"/>
            <a:r>
              <a:rPr lang="en-US" dirty="0"/>
              <a:t>Third level</a:t>
            </a:r>
          </a:p>
        </p:txBody>
      </p:sp>
    </p:spTree>
    <p:extLst>
      <p:ext uri="{BB962C8B-B14F-4D97-AF65-F5344CB8AC3E}">
        <p14:creationId xmlns:p14="http://schemas.microsoft.com/office/powerpoint/2010/main" val="2902435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Dark Blue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584200" y="205979"/>
            <a:ext cx="8013700" cy="857250"/>
          </a:xfrm>
          <a:prstGeom prst="rect">
            <a:avLst/>
          </a:prstGeom>
        </p:spPr>
        <p:txBody>
          <a:bodyPr/>
          <a:lstStyle>
            <a:lvl1pPr>
              <a:defRPr>
                <a:solidFill>
                  <a:schemeClr val="tx2"/>
                </a:solidFill>
              </a:defRPr>
            </a:lvl1pPr>
          </a:lstStyle>
          <a:p>
            <a:r>
              <a:rPr lang="en-US" dirty="0"/>
              <a:t>Click to edit Master title style</a:t>
            </a:r>
          </a:p>
        </p:txBody>
      </p:sp>
      <p:sp>
        <p:nvSpPr>
          <p:cNvPr id="5" name="Content Placeholder 2"/>
          <p:cNvSpPr>
            <a:spLocks noGrp="1"/>
          </p:cNvSpPr>
          <p:nvPr>
            <p:ph idx="14"/>
          </p:nvPr>
        </p:nvSpPr>
        <p:spPr>
          <a:xfrm>
            <a:off x="584200" y="1181101"/>
            <a:ext cx="7988300" cy="326389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5243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85800" y="1409701"/>
            <a:ext cx="7772400" cy="1223963"/>
          </a:xfrm>
          <a:prstGeom prst="rect">
            <a:avLst/>
          </a:prstGeom>
        </p:spPr>
        <p:txBody>
          <a:bodyPr anchor="b">
            <a:noAutofit/>
          </a:bodyPr>
          <a:lstStyle>
            <a:lvl1pPr algn="ctr">
              <a:defRPr sz="2550"/>
            </a:lvl1pPr>
          </a:lstStyle>
          <a:p>
            <a:r>
              <a:rPr lang="en-US" dirty="0" smtClean="0"/>
              <a:t>Title Text</a:t>
            </a:r>
            <a:endParaRPr lang="en-US" dirty="0"/>
          </a:p>
        </p:txBody>
      </p:sp>
      <p:sp>
        <p:nvSpPr>
          <p:cNvPr id="15" name="Subtitle 2"/>
          <p:cNvSpPr>
            <a:spLocks noGrp="1"/>
          </p:cNvSpPr>
          <p:nvPr>
            <p:ph type="subTitle" idx="1" hasCustomPrompt="1"/>
          </p:nvPr>
        </p:nvSpPr>
        <p:spPr>
          <a:xfrm>
            <a:off x="673100" y="2676525"/>
            <a:ext cx="7785100" cy="266700"/>
          </a:xfrm>
          <a:prstGeom prst="rect">
            <a:avLst/>
          </a:prstGeom>
        </p:spPr>
        <p:txBody>
          <a:bodyPr/>
          <a:lstStyle>
            <a:lvl1pPr marL="0" indent="0" algn="ctr">
              <a:buNone/>
              <a:defRPr sz="900">
                <a:solidFill>
                  <a:srgbClr val="3095B4"/>
                </a:solidFill>
                <a:latin typeface="Gill Sans MT"/>
                <a:cs typeface="Gill Sans M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SUBTITLE TEXT</a:t>
            </a:r>
            <a:endParaRPr lang="en-US" dirty="0"/>
          </a:p>
        </p:txBody>
      </p:sp>
      <p:sp>
        <p:nvSpPr>
          <p:cNvPr id="20" name="Text Placeholder 18"/>
          <p:cNvSpPr>
            <a:spLocks noGrp="1"/>
          </p:cNvSpPr>
          <p:nvPr>
            <p:ph type="body" sz="quarter" idx="10" hasCustomPrompt="1"/>
          </p:nvPr>
        </p:nvSpPr>
        <p:spPr>
          <a:xfrm>
            <a:off x="685800" y="3171825"/>
            <a:ext cx="7747000" cy="733426"/>
          </a:xfrm>
          <a:prstGeom prst="rect">
            <a:avLst/>
          </a:prstGeom>
        </p:spPr>
        <p:txBody>
          <a:bodyPr anchor="ctr"/>
          <a:lstStyle>
            <a:lvl1pPr algn="ctr">
              <a:defRPr sz="675" baseline="0">
                <a:solidFill>
                  <a:srgbClr val="005172"/>
                </a:solidFill>
                <a:latin typeface="Gill Sans MT"/>
                <a:cs typeface="Gill Sans MT"/>
              </a:defRPr>
            </a:lvl1pPr>
          </a:lstStyle>
          <a:p>
            <a:r>
              <a:rPr lang="en-US" dirty="0" smtClean="0"/>
              <a:t>NAME, TITLE</a:t>
            </a:r>
          </a:p>
          <a:p>
            <a:r>
              <a:rPr lang="en-US" dirty="0" smtClean="0"/>
              <a:t>DATE</a:t>
            </a:r>
          </a:p>
          <a:p>
            <a:r>
              <a:rPr lang="en-US" dirty="0" smtClean="0">
                <a:solidFill>
                  <a:srgbClr val="FF0000"/>
                </a:solidFill>
              </a:rPr>
              <a:t>DOCUMENT CLASSIFICATION [PLEASE SELECT ONE]:   </a:t>
            </a:r>
            <a:r>
              <a:rPr lang="en-US" dirty="0" smtClean="0"/>
              <a:t/>
            </a:r>
            <a:br>
              <a:rPr lang="en-US" dirty="0" smtClean="0"/>
            </a:br>
            <a:r>
              <a:rPr lang="en-US" dirty="0" smtClean="0"/>
              <a:t>PUBLIC or INTERNAL USE ONLY or CONFIDENTIAL</a:t>
            </a:r>
            <a:endParaRPr lang="en-US" dirty="0"/>
          </a:p>
        </p:txBody>
      </p:sp>
      <p:pic>
        <p:nvPicPr>
          <p:cNvPr id="16" name="Picture 15" descr="DB_WORDMARK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6680" y="4845458"/>
            <a:ext cx="1367106" cy="200554"/>
          </a:xfrm>
          <a:prstGeom prst="rect">
            <a:avLst/>
          </a:prstGeom>
        </p:spPr>
      </p:pic>
    </p:spTree>
    <p:extLst>
      <p:ext uri="{BB962C8B-B14F-4D97-AF65-F5344CB8AC3E}">
        <p14:creationId xmlns:p14="http://schemas.microsoft.com/office/powerpoint/2010/main" val="61032631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Light Blue Content Slide">
    <p:spTree>
      <p:nvGrpSpPr>
        <p:cNvPr id="1" name=""/>
        <p:cNvGrpSpPr/>
        <p:nvPr/>
      </p:nvGrpSpPr>
      <p:grpSpPr>
        <a:xfrm>
          <a:off x="0" y="0"/>
          <a:ext cx="0" cy="0"/>
          <a:chOff x="0" y="0"/>
          <a:chExt cx="0" cy="0"/>
        </a:xfrm>
      </p:grpSpPr>
      <p:sp>
        <p:nvSpPr>
          <p:cNvPr id="12" name="Text Placeholder 10"/>
          <p:cNvSpPr>
            <a:spLocks noGrp="1"/>
          </p:cNvSpPr>
          <p:nvPr>
            <p:ph type="body" sz="quarter" idx="14" hasCustomPrompt="1"/>
          </p:nvPr>
        </p:nvSpPr>
        <p:spPr>
          <a:xfrm>
            <a:off x="579307" y="88828"/>
            <a:ext cx="8242540" cy="984569"/>
          </a:xfrm>
          <a:prstGeom prst="rect">
            <a:avLst/>
          </a:prstGeom>
        </p:spPr>
        <p:txBody>
          <a:bodyPr vert="horz" anchor="b"/>
          <a:lstStyle>
            <a:lvl1pPr marL="0" indent="0" algn="l">
              <a:buNone/>
              <a:defRPr sz="2100" baseline="0">
                <a:solidFill>
                  <a:srgbClr val="3095B4"/>
                </a:solidFill>
                <a:latin typeface="Gill Sans MT"/>
                <a:cs typeface="Gill Sans MT"/>
              </a:defRPr>
            </a:lvl1pPr>
          </a:lstStyle>
          <a:p>
            <a:pPr lvl="0"/>
            <a:r>
              <a:rPr lang="en-US" dirty="0" smtClean="0"/>
              <a:t>Title Text</a:t>
            </a:r>
            <a:endParaRPr lang="en-US" dirty="0"/>
          </a:p>
        </p:txBody>
      </p:sp>
      <p:cxnSp>
        <p:nvCxnSpPr>
          <p:cNvPr id="13" name="Straight Connector 12"/>
          <p:cNvCxnSpPr/>
          <p:nvPr userDrawn="1"/>
        </p:nvCxnSpPr>
        <p:spPr>
          <a:xfrm>
            <a:off x="460148" y="4728707"/>
            <a:ext cx="8262947" cy="0"/>
          </a:xfrm>
          <a:prstGeom prst="line">
            <a:avLst/>
          </a:prstGeom>
          <a:ln w="6350" cmpd="sng">
            <a:solidFill>
              <a:srgbClr val="005172"/>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DB_WORDMARK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791" y="4863732"/>
            <a:ext cx="1336277" cy="147023"/>
          </a:xfrm>
          <a:prstGeom prst="rect">
            <a:avLst/>
          </a:prstGeom>
        </p:spPr>
      </p:pic>
      <p:sp>
        <p:nvSpPr>
          <p:cNvPr id="15" name="TextBox 14"/>
          <p:cNvSpPr txBox="1"/>
          <p:nvPr userDrawn="1"/>
        </p:nvSpPr>
        <p:spPr>
          <a:xfrm>
            <a:off x="8313677" y="4823093"/>
            <a:ext cx="501328" cy="196208"/>
          </a:xfrm>
          <a:prstGeom prst="rect">
            <a:avLst/>
          </a:prstGeom>
          <a:noFill/>
        </p:spPr>
        <p:txBody>
          <a:bodyPr wrap="square" rtlCol="0">
            <a:spAutoFit/>
          </a:bodyPr>
          <a:lstStyle/>
          <a:p>
            <a:pPr algn="r"/>
            <a:fld id="{DA7F3079-B9BA-434F-8DF5-454D8CF503F2}" type="slidenum">
              <a:rPr lang="en-US" sz="675" smtClean="0">
                <a:solidFill>
                  <a:srgbClr val="3095B4"/>
                </a:solidFill>
                <a:latin typeface="Gill Sans MT"/>
                <a:cs typeface="Gill Sans MT"/>
              </a:rPr>
              <a:t>‹#›</a:t>
            </a:fld>
            <a:endParaRPr lang="en-US" sz="675" dirty="0">
              <a:solidFill>
                <a:srgbClr val="3095B4"/>
              </a:solidFill>
              <a:latin typeface="Gill Sans MT"/>
              <a:cs typeface="Gill Sans MT"/>
            </a:endParaRPr>
          </a:p>
        </p:txBody>
      </p:sp>
      <p:cxnSp>
        <p:nvCxnSpPr>
          <p:cNvPr id="16" name="Straight Connector 15"/>
          <p:cNvCxnSpPr/>
          <p:nvPr userDrawn="1"/>
        </p:nvCxnSpPr>
        <p:spPr>
          <a:xfrm>
            <a:off x="8389069" y="4823805"/>
            <a:ext cx="0" cy="202192"/>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ext Placeholder 20"/>
          <p:cNvSpPr>
            <a:spLocks noGrp="1"/>
          </p:cNvSpPr>
          <p:nvPr>
            <p:ph type="body" sz="quarter" idx="15" hasCustomPrompt="1"/>
          </p:nvPr>
        </p:nvSpPr>
        <p:spPr>
          <a:xfrm>
            <a:off x="618160" y="1182990"/>
            <a:ext cx="8221910" cy="2701925"/>
          </a:xfrm>
          <a:prstGeom prst="rect">
            <a:avLst/>
          </a:prstGeom>
        </p:spPr>
        <p:txBody>
          <a:bodyPr vert="horz"/>
          <a:lstStyle>
            <a:lvl1pPr marL="0" indent="0">
              <a:spcAft>
                <a:spcPts val="450"/>
              </a:spcAft>
              <a:buNone/>
              <a:defRPr sz="900" baseline="0">
                <a:latin typeface="Times New Roman"/>
                <a:cs typeface="Times New Roman"/>
              </a:defRPr>
            </a:lvl1pPr>
            <a:lvl2pPr marL="171450" indent="-75438">
              <a:spcAft>
                <a:spcPts val="450"/>
              </a:spcAft>
              <a:buFont typeface="Arial"/>
              <a:buChar char="•"/>
              <a:defRPr sz="900">
                <a:latin typeface="Times New Roman"/>
                <a:cs typeface="Times New Roman"/>
              </a:defRPr>
            </a:lvl2pPr>
            <a:lvl3pPr marL="240030" indent="-75438">
              <a:spcAft>
                <a:spcPts val="450"/>
              </a:spcAft>
              <a:buFont typeface="Lucida Grande"/>
              <a:buChar char="-"/>
              <a:defRPr sz="900">
                <a:latin typeface="Times New Roman"/>
                <a:cs typeface="Times New Roman"/>
              </a:defRPr>
            </a:lvl3pPr>
            <a:lvl4pPr>
              <a:defRPr sz="675">
                <a:latin typeface="Times New Roman"/>
                <a:cs typeface="Times New Roman"/>
              </a:defRPr>
            </a:lvl4pPr>
            <a:lvl5pPr>
              <a:defRPr sz="675">
                <a:latin typeface="Times New Roman"/>
                <a:cs typeface="Times New Roman"/>
              </a:defRPr>
            </a:lvl5pPr>
          </a:lstStyle>
          <a:p>
            <a:pPr lvl="0"/>
            <a:r>
              <a:rPr lang="en-US" dirty="0" smtClean="0"/>
              <a:t>Body copy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7005840"/>
      </p:ext>
    </p:extLst>
  </p:cSld>
  <p:clrMapOvr>
    <a:masterClrMapping/>
  </p:clrMapOvr>
  <p:transition spd="slow">
    <p:pull/>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hapter Slide:Yellow">
    <p:spTree>
      <p:nvGrpSpPr>
        <p:cNvPr id="1" name=""/>
        <p:cNvGrpSpPr/>
        <p:nvPr/>
      </p:nvGrpSpPr>
      <p:grpSpPr>
        <a:xfrm>
          <a:off x="0" y="0"/>
          <a:ext cx="0" cy="0"/>
          <a:chOff x="0" y="0"/>
          <a:chExt cx="0" cy="0"/>
        </a:xfrm>
      </p:grpSpPr>
      <p:sp>
        <p:nvSpPr>
          <p:cNvPr id="12" name="Rectangle 11"/>
          <p:cNvSpPr/>
          <p:nvPr userDrawn="1"/>
        </p:nvSpPr>
        <p:spPr>
          <a:xfrm>
            <a:off x="200602" y="139513"/>
            <a:ext cx="8748089" cy="4848884"/>
          </a:xfrm>
          <a:prstGeom prst="rect">
            <a:avLst/>
          </a:prstGeom>
          <a:solidFill>
            <a:srgbClr val="E1A3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Text Placeholder 10"/>
          <p:cNvSpPr>
            <a:spLocks noGrp="1"/>
          </p:cNvSpPr>
          <p:nvPr>
            <p:ph type="body" sz="quarter" idx="13" hasCustomPrompt="1"/>
          </p:nvPr>
        </p:nvSpPr>
        <p:spPr>
          <a:xfrm>
            <a:off x="894034" y="1684996"/>
            <a:ext cx="7352800" cy="1765233"/>
          </a:xfrm>
          <a:prstGeom prst="rect">
            <a:avLst/>
          </a:prstGeom>
        </p:spPr>
        <p:txBody>
          <a:bodyPr vert="horz" anchor="ctr"/>
          <a:lstStyle>
            <a:lvl1pPr marL="0" indent="0" algn="ctr">
              <a:buNone/>
              <a:defRPr sz="2850" baseline="0">
                <a:solidFill>
                  <a:schemeClr val="bg1"/>
                </a:solidFill>
                <a:latin typeface="Gill Sans MT"/>
                <a:cs typeface="Gill Sans MT"/>
              </a:defRPr>
            </a:lvl1pPr>
          </a:lstStyle>
          <a:p>
            <a:pPr lvl="0"/>
            <a:r>
              <a:rPr lang="en-US" dirty="0" smtClean="0"/>
              <a:t>Title Text</a:t>
            </a:r>
            <a:endParaRPr lang="en-US" dirty="0"/>
          </a:p>
        </p:txBody>
      </p:sp>
    </p:spTree>
    <p:extLst>
      <p:ext uri="{BB962C8B-B14F-4D97-AF65-F5344CB8AC3E}">
        <p14:creationId xmlns:p14="http://schemas.microsoft.com/office/powerpoint/2010/main" val="2126683054"/>
      </p:ext>
    </p:extLst>
  </p:cSld>
  <p:clrMapOvr>
    <a:masterClrMapping/>
  </p:clrMapOvr>
  <p:transition spd="slow">
    <p:pull/>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Light Blue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584200" y="205979"/>
            <a:ext cx="8013700" cy="85725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5191419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6" name="Rectangle 5"/>
          <p:cNvSpPr/>
          <p:nvPr userDrawn="1"/>
        </p:nvSpPr>
        <p:spPr>
          <a:xfrm>
            <a:off x="200602" y="139513"/>
            <a:ext cx="8748089" cy="4848884"/>
          </a:xfrm>
          <a:prstGeom prst="rect">
            <a:avLst/>
          </a:prstGeom>
          <a:solidFill>
            <a:srgbClr val="005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Text Placeholder 10"/>
          <p:cNvSpPr>
            <a:spLocks noGrp="1"/>
          </p:cNvSpPr>
          <p:nvPr>
            <p:ph type="body" sz="quarter" idx="13" hasCustomPrompt="1"/>
          </p:nvPr>
        </p:nvSpPr>
        <p:spPr>
          <a:xfrm>
            <a:off x="894034" y="1895475"/>
            <a:ext cx="7352800" cy="1190625"/>
          </a:xfrm>
          <a:prstGeom prst="rect">
            <a:avLst/>
          </a:prstGeom>
        </p:spPr>
        <p:txBody>
          <a:bodyPr vert="horz" anchor="ctr"/>
          <a:lstStyle>
            <a:lvl1pPr marL="0" indent="0" algn="ctr">
              <a:buNone/>
              <a:defRPr sz="2850" baseline="0">
                <a:solidFill>
                  <a:schemeClr val="bg1"/>
                </a:solidFill>
                <a:latin typeface="Gill Sans MT"/>
                <a:cs typeface="Gill Sans MT"/>
              </a:defRPr>
            </a:lvl1pPr>
          </a:lstStyle>
          <a:p>
            <a:pPr lvl="0"/>
            <a:r>
              <a:rPr lang="en-US" dirty="0" smtClean="0"/>
              <a:t>Title Text</a:t>
            </a:r>
            <a:endParaRPr lang="en-US" dirty="0"/>
          </a:p>
        </p:txBody>
      </p:sp>
      <p:pic>
        <p:nvPicPr>
          <p:cNvPr id="9" name="Picture 8" descr="DB_WORDMARK_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9601" y="4588923"/>
            <a:ext cx="1836799" cy="202093"/>
          </a:xfrm>
          <a:prstGeom prst="rect">
            <a:avLst/>
          </a:prstGeom>
        </p:spPr>
      </p:pic>
      <p:sp>
        <p:nvSpPr>
          <p:cNvPr id="11" name="Text Placeholder 15"/>
          <p:cNvSpPr>
            <a:spLocks noGrp="1"/>
          </p:cNvSpPr>
          <p:nvPr>
            <p:ph type="body" sz="quarter" idx="12" hasCustomPrompt="1"/>
          </p:nvPr>
        </p:nvSpPr>
        <p:spPr>
          <a:xfrm>
            <a:off x="889000" y="3228975"/>
            <a:ext cx="7353301" cy="762000"/>
          </a:xfrm>
          <a:prstGeom prst="rect">
            <a:avLst/>
          </a:prstGeom>
        </p:spPr>
        <p:txBody>
          <a:bodyPr vert="horz"/>
          <a:lstStyle>
            <a:lvl1pPr marL="0" indent="0" algn="ctr">
              <a:lnSpc>
                <a:spcPct val="150000"/>
              </a:lnSpc>
              <a:buNone/>
              <a:defRPr sz="900" baseline="0">
                <a:solidFill>
                  <a:schemeClr val="bg1"/>
                </a:solidFill>
                <a:latin typeface="Gill Sans MT"/>
                <a:cs typeface="Gill Sans MT"/>
              </a:defRPr>
            </a:lvl1pPr>
          </a:lstStyle>
          <a:p>
            <a:pPr lvl="0"/>
            <a:r>
              <a:rPr lang="en-US" dirty="0" smtClean="0"/>
              <a:t>NAME, TITLE</a:t>
            </a:r>
            <a:br>
              <a:rPr lang="en-US" dirty="0" smtClean="0"/>
            </a:br>
            <a:r>
              <a:rPr lang="en-US" dirty="0" smtClean="0"/>
              <a:t>EMAIL </a:t>
            </a:r>
            <a:br>
              <a:rPr lang="en-US" dirty="0" smtClean="0"/>
            </a:br>
            <a:r>
              <a:rPr lang="en-US" dirty="0" smtClean="0"/>
              <a:t>TWITTER HANDLE</a:t>
            </a:r>
            <a:endParaRPr lang="en-US" dirty="0"/>
          </a:p>
        </p:txBody>
      </p:sp>
    </p:spTree>
    <p:extLst>
      <p:ext uri="{BB962C8B-B14F-4D97-AF65-F5344CB8AC3E}">
        <p14:creationId xmlns:p14="http://schemas.microsoft.com/office/powerpoint/2010/main" val="1249933606"/>
      </p:ext>
    </p:extLst>
  </p:cSld>
  <p:clrMapOvr>
    <a:masterClrMapping/>
  </p:clrMapOvr>
  <p:transition spd="slow">
    <p:pull/>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_Light Blue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584200" y="205979"/>
            <a:ext cx="8013600" cy="857400"/>
          </a:xfrm>
          <a:prstGeom prst="rect">
            <a:avLst/>
          </a:prstGeom>
        </p:spPr>
        <p:txBody>
          <a:bodyPr/>
          <a:lstStyle/>
          <a:p>
            <a:r>
              <a:rPr lang="en-US" smtClean="0"/>
              <a:t>Click to edit Master title style</a:t>
            </a:r>
            <a:endParaRPr lang="en-US"/>
          </a:p>
        </p:txBody>
      </p:sp>
      <p:sp>
        <p:nvSpPr>
          <p:cNvPr id="4" name="Content Placeholder 2"/>
          <p:cNvSpPr>
            <a:spLocks noGrp="1"/>
          </p:cNvSpPr>
          <p:nvPr>
            <p:ph idx="14"/>
          </p:nvPr>
        </p:nvSpPr>
        <p:spPr>
          <a:xfrm>
            <a:off x="584200" y="1181101"/>
            <a:ext cx="7988300" cy="3263899"/>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565127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lue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5" name="Content Placeholder 2"/>
          <p:cNvSpPr>
            <a:spLocks noGrp="1"/>
          </p:cNvSpPr>
          <p:nvPr>
            <p:ph idx="14"/>
          </p:nvPr>
        </p:nvSpPr>
        <p:spPr>
          <a:xfrm>
            <a:off x="584200" y="1181101"/>
            <a:ext cx="7988300" cy="3263899"/>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8233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Blue Chapter Slide">
    <p:spTree>
      <p:nvGrpSpPr>
        <p:cNvPr id="1" name=""/>
        <p:cNvGrpSpPr/>
        <p:nvPr/>
      </p:nvGrpSpPr>
      <p:grpSpPr>
        <a:xfrm>
          <a:off x="0" y="0"/>
          <a:ext cx="0" cy="0"/>
          <a:chOff x="0" y="0"/>
          <a:chExt cx="0" cy="0"/>
        </a:xfrm>
      </p:grpSpPr>
      <p:sp>
        <p:nvSpPr>
          <p:cNvPr id="4" name="Rectangle 3"/>
          <p:cNvSpPr/>
          <p:nvPr userDrawn="1"/>
        </p:nvSpPr>
        <p:spPr>
          <a:xfrm>
            <a:off x="95651" y="95644"/>
            <a:ext cx="8943398" cy="4946899"/>
          </a:xfrm>
          <a:prstGeom prst="rect">
            <a:avLst/>
          </a:prstGeom>
          <a:solidFill>
            <a:srgbClr val="005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279400" y="1725192"/>
            <a:ext cx="8585200" cy="1638300"/>
          </a:xfrm>
          <a:prstGeom prst="rect">
            <a:avLst/>
          </a:prstGeom>
        </p:spPr>
        <p:txBody>
          <a:bodyPr anchor="ctr">
            <a:noAutofit/>
          </a:bodyPr>
          <a:lstStyle>
            <a:lvl1pPr algn="ctr">
              <a:defRPr sz="3400">
                <a:solidFill>
                  <a:srgbClr val="FFFFFF"/>
                </a:solidFill>
              </a:defRPr>
            </a:lvl1pPr>
          </a:lstStyle>
          <a:p>
            <a:r>
              <a:rPr lang="en-US" dirty="0"/>
              <a:t>Title Text</a:t>
            </a:r>
          </a:p>
        </p:txBody>
      </p:sp>
    </p:spTree>
    <p:extLst>
      <p:ext uri="{BB962C8B-B14F-4D97-AF65-F5344CB8AC3E}">
        <p14:creationId xmlns:p14="http://schemas.microsoft.com/office/powerpoint/2010/main" val="42230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range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1A357"/>
                </a:solidFill>
              </a:defRPr>
            </a:lvl1pPr>
          </a:lstStyle>
          <a:p>
            <a:r>
              <a:rPr lang="en-US" dirty="0"/>
              <a:t>Click to edit Master title style</a:t>
            </a:r>
          </a:p>
        </p:txBody>
      </p:sp>
      <p:sp>
        <p:nvSpPr>
          <p:cNvPr id="5" name="Content Placeholder 2"/>
          <p:cNvSpPr>
            <a:spLocks noGrp="1"/>
          </p:cNvSpPr>
          <p:nvPr>
            <p:ph idx="14"/>
          </p:nvPr>
        </p:nvSpPr>
        <p:spPr>
          <a:xfrm>
            <a:off x="584200" y="1181101"/>
            <a:ext cx="7988300" cy="3263899"/>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0272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range Chapter Slide">
    <p:spTree>
      <p:nvGrpSpPr>
        <p:cNvPr id="1" name=""/>
        <p:cNvGrpSpPr/>
        <p:nvPr/>
      </p:nvGrpSpPr>
      <p:grpSpPr>
        <a:xfrm>
          <a:off x="0" y="0"/>
          <a:ext cx="0" cy="0"/>
          <a:chOff x="0" y="0"/>
          <a:chExt cx="0" cy="0"/>
        </a:xfrm>
      </p:grpSpPr>
      <p:sp>
        <p:nvSpPr>
          <p:cNvPr id="6" name="Rectangle 5"/>
          <p:cNvSpPr/>
          <p:nvPr userDrawn="1"/>
        </p:nvSpPr>
        <p:spPr>
          <a:xfrm>
            <a:off x="95651" y="95644"/>
            <a:ext cx="8943398" cy="4946899"/>
          </a:xfrm>
          <a:prstGeom prst="rect">
            <a:avLst/>
          </a:prstGeom>
          <a:solidFill>
            <a:srgbClr val="E1A3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279400" y="1725192"/>
            <a:ext cx="8585200" cy="1638300"/>
          </a:xfrm>
          <a:prstGeom prst="rect">
            <a:avLst/>
          </a:prstGeom>
        </p:spPr>
        <p:txBody>
          <a:bodyPr anchor="ctr">
            <a:noAutofit/>
          </a:bodyPr>
          <a:lstStyle>
            <a:lvl1pPr algn="ctr">
              <a:defRPr sz="3400">
                <a:solidFill>
                  <a:srgbClr val="FFFFFF"/>
                </a:solidFill>
              </a:defRPr>
            </a:lvl1pPr>
          </a:lstStyle>
          <a:p>
            <a:r>
              <a:rPr lang="en-US" dirty="0"/>
              <a:t>Title Text</a:t>
            </a:r>
          </a:p>
        </p:txBody>
      </p:sp>
    </p:spTree>
    <p:extLst>
      <p:ext uri="{BB962C8B-B14F-4D97-AF65-F5344CB8AC3E}">
        <p14:creationId xmlns:p14="http://schemas.microsoft.com/office/powerpoint/2010/main" val="23145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ral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D06079"/>
                </a:solidFill>
              </a:defRPr>
            </a:lvl1pPr>
          </a:lstStyle>
          <a:p>
            <a:r>
              <a:rPr lang="en-US" dirty="0"/>
              <a:t>Click to edit Master title style</a:t>
            </a:r>
          </a:p>
        </p:txBody>
      </p:sp>
      <p:sp>
        <p:nvSpPr>
          <p:cNvPr id="5" name="Content Placeholder 2"/>
          <p:cNvSpPr>
            <a:spLocks noGrp="1"/>
          </p:cNvSpPr>
          <p:nvPr>
            <p:ph idx="14"/>
          </p:nvPr>
        </p:nvSpPr>
        <p:spPr>
          <a:xfrm>
            <a:off x="584200" y="1181101"/>
            <a:ext cx="7988300" cy="3263899"/>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0530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ral Chapter Slide">
    <p:spTree>
      <p:nvGrpSpPr>
        <p:cNvPr id="1" name=""/>
        <p:cNvGrpSpPr/>
        <p:nvPr/>
      </p:nvGrpSpPr>
      <p:grpSpPr>
        <a:xfrm>
          <a:off x="0" y="0"/>
          <a:ext cx="0" cy="0"/>
          <a:chOff x="0" y="0"/>
          <a:chExt cx="0" cy="0"/>
        </a:xfrm>
      </p:grpSpPr>
      <p:sp>
        <p:nvSpPr>
          <p:cNvPr id="6" name="Rectangle 5"/>
          <p:cNvSpPr/>
          <p:nvPr userDrawn="1"/>
        </p:nvSpPr>
        <p:spPr>
          <a:xfrm>
            <a:off x="95651" y="95644"/>
            <a:ext cx="8943398" cy="4946899"/>
          </a:xfrm>
          <a:prstGeom prst="rect">
            <a:avLst/>
          </a:prstGeom>
          <a:solidFill>
            <a:srgbClr val="D060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279400" y="1725192"/>
            <a:ext cx="8585200" cy="1638300"/>
          </a:xfrm>
          <a:prstGeom prst="rect">
            <a:avLst/>
          </a:prstGeom>
        </p:spPr>
        <p:txBody>
          <a:bodyPr anchor="ctr">
            <a:noAutofit/>
          </a:bodyPr>
          <a:lstStyle>
            <a:lvl1pPr algn="ctr">
              <a:defRPr sz="3400">
                <a:solidFill>
                  <a:srgbClr val="FFFFFF"/>
                </a:solidFill>
              </a:defRPr>
            </a:lvl1pPr>
          </a:lstStyle>
          <a:p>
            <a:r>
              <a:rPr lang="en-US" dirty="0"/>
              <a:t>Title Text</a:t>
            </a:r>
          </a:p>
        </p:txBody>
      </p:sp>
    </p:spTree>
    <p:extLst>
      <p:ext uri="{BB962C8B-B14F-4D97-AF65-F5344CB8AC3E}">
        <p14:creationId xmlns:p14="http://schemas.microsoft.com/office/powerpoint/2010/main" val="99638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itle Placeholder 22"/>
          <p:cNvSpPr>
            <a:spLocks noGrp="1"/>
          </p:cNvSpPr>
          <p:nvPr>
            <p:ph type="title"/>
          </p:nvPr>
        </p:nvSpPr>
        <p:spPr>
          <a:xfrm>
            <a:off x="584200" y="205979"/>
            <a:ext cx="8013700" cy="857250"/>
          </a:xfrm>
          <a:prstGeom prst="rect">
            <a:avLst/>
          </a:prstGeom>
        </p:spPr>
        <p:txBody>
          <a:bodyPr vert="horz" lIns="91440" tIns="45720" rIns="91440" bIns="45720" rtlCol="0" anchor="b">
            <a:noAutofit/>
          </a:bodyPr>
          <a:lstStyle/>
          <a:p>
            <a:r>
              <a:rPr lang="en-US" dirty="0"/>
              <a:t>Click to edit Master title style</a:t>
            </a:r>
          </a:p>
        </p:txBody>
      </p:sp>
      <p:sp>
        <p:nvSpPr>
          <p:cNvPr id="33" name="Text Placeholder 31"/>
          <p:cNvSpPr>
            <a:spLocks noGrp="1"/>
          </p:cNvSpPr>
          <p:nvPr>
            <p:ph type="body" idx="1"/>
          </p:nvPr>
        </p:nvSpPr>
        <p:spPr>
          <a:xfrm>
            <a:off x="584200" y="1181101"/>
            <a:ext cx="8013700" cy="326389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cxnSp>
        <p:nvCxnSpPr>
          <p:cNvPr id="9" name="Straight Connector 8"/>
          <p:cNvCxnSpPr/>
          <p:nvPr userDrawn="1"/>
        </p:nvCxnSpPr>
        <p:spPr>
          <a:xfrm>
            <a:off x="276326" y="4828977"/>
            <a:ext cx="8582049"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descr="DB_WORDMARK_RGB.png"/>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276326" y="4913408"/>
            <a:ext cx="807722" cy="118493"/>
          </a:xfrm>
          <a:prstGeom prst="rect">
            <a:avLst/>
          </a:prstGeom>
        </p:spPr>
      </p:pic>
      <p:cxnSp>
        <p:nvCxnSpPr>
          <p:cNvPr id="11" name="Straight Connector 10"/>
          <p:cNvCxnSpPr/>
          <p:nvPr userDrawn="1"/>
        </p:nvCxnSpPr>
        <p:spPr>
          <a:xfrm>
            <a:off x="8656444" y="4892740"/>
            <a:ext cx="0" cy="143464"/>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9" name="Slide Number Placeholder 5"/>
          <p:cNvSpPr txBox="1">
            <a:spLocks/>
          </p:cNvSpPr>
          <p:nvPr userDrawn="1"/>
        </p:nvSpPr>
        <p:spPr>
          <a:xfrm>
            <a:off x="8626233" y="4823976"/>
            <a:ext cx="3429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C0E0194-FA1D-C446-81F7-2E51384049D7}" type="slidenum">
              <a:rPr lang="en-US" sz="600" smtClean="0">
                <a:solidFill>
                  <a:srgbClr val="3095B4"/>
                </a:solidFill>
                <a:latin typeface="Gill Sans MT"/>
                <a:cs typeface="Gill Sans MT"/>
              </a:rPr>
              <a:pPr/>
              <a:t>‹#›</a:t>
            </a:fld>
            <a:endParaRPr lang="en-US" sz="600" dirty="0">
              <a:solidFill>
                <a:srgbClr val="3095B4"/>
              </a:solidFill>
              <a:latin typeface="Gill Sans MT"/>
              <a:cs typeface="Gill Sans MT"/>
            </a:endParaRPr>
          </a:p>
        </p:txBody>
      </p:sp>
      <p:cxnSp>
        <p:nvCxnSpPr>
          <p:cNvPr id="8" name="Straight Connector 7"/>
          <p:cNvCxnSpPr/>
          <p:nvPr userDrawn="1"/>
        </p:nvCxnSpPr>
        <p:spPr>
          <a:xfrm>
            <a:off x="1158364" y="4892740"/>
            <a:ext cx="0" cy="143464"/>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0368359"/>
      </p:ext>
    </p:extLst>
  </p:cSld>
  <p:clrMap bg1="lt1" tx1="dk1" bg2="lt2" tx2="dk2" accent1="accent1" accent2="accent2" accent3="accent3" accent4="accent4" accent5="accent5" accent6="accent6" hlink="hlink" folHlink="folHlink"/>
  <p:sldLayoutIdLst>
    <p:sldLayoutId id="2147483701" r:id="rId1"/>
    <p:sldLayoutId id="2147483745" r:id="rId2"/>
    <p:sldLayoutId id="2147483728" r:id="rId3"/>
    <p:sldLayoutId id="2147483730" r:id="rId4"/>
    <p:sldLayoutId id="2147483729"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4" r:id="rId18"/>
    <p:sldLayoutId id="2147483747" r:id="rId19"/>
    <p:sldLayoutId id="2147483746" r:id="rId20"/>
    <p:sldLayoutId id="2147483748" r:id="rId21"/>
    <p:sldLayoutId id="2147483750" r:id="rId22"/>
    <p:sldLayoutId id="2147483751" r:id="rId23"/>
    <p:sldLayoutId id="2147483752" r:id="rId24"/>
    <p:sldLayoutId id="2147483758" r:id="rId25"/>
    <p:sldLayoutId id="2147483759" r:id="rId26"/>
    <p:sldLayoutId id="2147483761" r:id="rId27"/>
    <p:sldLayoutId id="2147483774" r:id="rId28"/>
    <p:sldLayoutId id="2147483778" r:id="rId29"/>
    <p:sldLayoutId id="2147483784" r:id="rId30"/>
    <p:sldLayoutId id="2147483788" r:id="rId31"/>
    <p:sldLayoutId id="2147483789" r:id="rId32"/>
    <p:sldLayoutId id="2147483790" r:id="rId33"/>
    <p:sldLayoutId id="2147483793" r:id="rId34"/>
    <p:sldLayoutId id="2147483794" r:id="rId35"/>
    <p:sldLayoutId id="2147483796" r:id="rId36"/>
    <p:sldLayoutId id="2147483797"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marL="0" marR="0" indent="0" algn="l" defTabSz="457200" rtl="0" eaLnBrk="1" fontAlgn="auto" latinLnBrk="0" hangingPunct="1">
        <a:lnSpc>
          <a:spcPct val="100000"/>
        </a:lnSpc>
        <a:spcBef>
          <a:spcPts val="0"/>
        </a:spcBef>
        <a:spcAft>
          <a:spcPts val="0"/>
        </a:spcAft>
        <a:buClrTx/>
        <a:buSzTx/>
        <a:buFontTx/>
        <a:buNone/>
        <a:tabLst/>
        <a:defRPr sz="2800" kern="1200">
          <a:solidFill>
            <a:srgbClr val="3095B4"/>
          </a:solidFill>
          <a:latin typeface="Gill Sans MT"/>
          <a:ea typeface="+mj-ea"/>
          <a:cs typeface="Gill Sans MT"/>
        </a:defRPr>
      </a:lvl1pPr>
    </p:titleStyle>
    <p:bodyStyle>
      <a:lvl1pPr marL="0" indent="0" algn="l" defTabSz="457200" rtl="0" eaLnBrk="1" latinLnBrk="0" hangingPunct="1">
        <a:spcBef>
          <a:spcPct val="20000"/>
        </a:spcBef>
        <a:spcAft>
          <a:spcPts val="600"/>
        </a:spcAft>
        <a:buFont typeface="Arial"/>
        <a:buNone/>
        <a:defRPr sz="900" kern="1200">
          <a:solidFill>
            <a:schemeClr val="tx1"/>
          </a:solidFill>
          <a:latin typeface="Times New Roman"/>
          <a:ea typeface="+mn-ea"/>
          <a:cs typeface="Times New Roman"/>
        </a:defRPr>
      </a:lvl1pPr>
      <a:lvl2pPr marL="283464" indent="-100584" algn="l" defTabSz="457200" rtl="0" eaLnBrk="1" latinLnBrk="0" hangingPunct="1">
        <a:spcBef>
          <a:spcPct val="20000"/>
        </a:spcBef>
        <a:buFont typeface="Arial"/>
        <a:buChar char="•"/>
        <a:defRPr sz="900" kern="1200">
          <a:solidFill>
            <a:schemeClr val="tx1"/>
          </a:solidFill>
          <a:latin typeface="Times New Roman"/>
          <a:ea typeface="+mn-ea"/>
          <a:cs typeface="Times New Roman"/>
        </a:defRPr>
      </a:lvl2pPr>
      <a:lvl3pPr marL="411480" indent="-137160" algn="l" defTabSz="457200" rtl="0" eaLnBrk="1" latinLnBrk="0" hangingPunct="1">
        <a:spcBef>
          <a:spcPts val="800"/>
        </a:spcBef>
        <a:buFont typeface="Lucida Grande"/>
        <a:buChar char="—"/>
        <a:defRPr sz="900" kern="1200">
          <a:solidFill>
            <a:schemeClr val="tx1"/>
          </a:solidFill>
          <a:latin typeface="Times New Roman"/>
          <a:ea typeface="+mn-ea"/>
          <a:cs typeface="Times New Roman"/>
        </a:defRPr>
      </a:lvl3pPr>
      <a:lvl4pPr marL="411480" indent="-137160" algn="l" defTabSz="457200" rtl="0" eaLnBrk="1" latinLnBrk="0" hangingPunct="1">
        <a:spcBef>
          <a:spcPts val="800"/>
        </a:spcBef>
        <a:spcAft>
          <a:spcPts val="0"/>
        </a:spcAft>
        <a:buFont typeface="Arial"/>
        <a:buChar char="–"/>
        <a:defRPr sz="12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12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7.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7.png"/><Relationship Id="rId7" Type="http://schemas.openxmlformats.org/officeDocument/2006/relationships/image" Target="../media/image33.JPG"/><Relationship Id="rId2" Type="http://schemas.openxmlformats.org/officeDocument/2006/relationships/image" Target="../media/image30.png"/><Relationship Id="rId1" Type="http://schemas.openxmlformats.org/officeDocument/2006/relationships/slideLayout" Target="../slideLayouts/slideLayout27.xml"/><Relationship Id="rId6" Type="http://schemas.openxmlformats.org/officeDocument/2006/relationships/image" Target="../media/image32.JPG"/><Relationship Id="rId5" Type="http://schemas.openxmlformats.org/officeDocument/2006/relationships/image" Target="../media/image31.wmf"/><Relationship Id="rId4" Type="http://schemas.microsoft.com/office/2007/relationships/hdphoto" Target="../media/hdphoto2.wdp"/><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6.png"/><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gif"/><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44.jp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seoulpatch.files.wordpress.com/2012/09/dscn22061.jpg"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7.xml"/><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1133667" y="0"/>
            <a:ext cx="6867334" cy="4579859"/>
          </a:xfrm>
          <a:prstGeom prst="rect">
            <a:avLst/>
          </a:prstGeom>
        </p:spPr>
      </p:pic>
      <p:sp>
        <p:nvSpPr>
          <p:cNvPr id="6" name="Rectangle 5"/>
          <p:cNvSpPr/>
          <p:nvPr/>
        </p:nvSpPr>
        <p:spPr>
          <a:xfrm>
            <a:off x="1133977" y="1138832"/>
            <a:ext cx="2264945" cy="2851548"/>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latin typeface="Gill Sans MT" panose="020B0502020104020203" pitchFamily="34" charset="0"/>
              <a:cs typeface="Gill Sans MT"/>
            </a:endParaRPr>
          </a:p>
        </p:txBody>
      </p:sp>
      <p:sp>
        <p:nvSpPr>
          <p:cNvPr id="7" name="Title 1"/>
          <p:cNvSpPr txBox="1">
            <a:spLocks/>
          </p:cNvSpPr>
          <p:nvPr/>
        </p:nvSpPr>
        <p:spPr>
          <a:xfrm>
            <a:off x="1226231" y="1606767"/>
            <a:ext cx="2088545" cy="917972"/>
          </a:xfrm>
          <a:prstGeom prst="rect">
            <a:avLst/>
          </a:prstGeom>
        </p:spPr>
        <p:txBody>
          <a:bodyPr vert="horz" lIns="68580" tIns="34290" rIns="68580" bIns="34290" rtlCol="0" anchor="ctr">
            <a:noAutofit/>
          </a:bodyPr>
          <a:lstStyle>
            <a:lvl1pPr marL="0" marR="0" indent="0" algn="ctr" defTabSz="457200" rtl="0" eaLnBrk="1" fontAlgn="auto" latinLnBrk="0" hangingPunct="1">
              <a:lnSpc>
                <a:spcPct val="100000"/>
              </a:lnSpc>
              <a:spcBef>
                <a:spcPts val="0"/>
              </a:spcBef>
              <a:spcAft>
                <a:spcPts val="0"/>
              </a:spcAft>
              <a:buClrTx/>
              <a:buSzTx/>
              <a:buFontTx/>
              <a:buNone/>
              <a:tabLst/>
              <a:defRPr sz="3400" kern="1200">
                <a:solidFill>
                  <a:srgbClr val="3095B4"/>
                </a:solidFill>
                <a:latin typeface="Gill Sans MT"/>
                <a:ea typeface="+mj-ea"/>
                <a:cs typeface="Gill Sans MT"/>
              </a:defRPr>
            </a:lvl1pPr>
          </a:lstStyle>
          <a:p>
            <a:pPr algn="l">
              <a:lnSpc>
                <a:spcPts val="2850"/>
              </a:lnSpc>
            </a:pPr>
            <a:r>
              <a:rPr lang="en-US" sz="2400" b="1" dirty="0" smtClean="0">
                <a:latin typeface="Gill Sans MT" panose="020B0502020104020203" pitchFamily="34" charset="0"/>
              </a:rPr>
              <a:t>Things We Forget to Think About:</a:t>
            </a:r>
            <a:endParaRPr lang="en-US" sz="2400" b="1" dirty="0">
              <a:latin typeface="Gill Sans MT" panose="020B0502020104020203" pitchFamily="34" charset="0"/>
            </a:endParaRPr>
          </a:p>
          <a:p>
            <a:pPr algn="l">
              <a:lnSpc>
                <a:spcPts val="1725"/>
              </a:lnSpc>
              <a:spcBef>
                <a:spcPts val="150"/>
              </a:spcBef>
            </a:pPr>
            <a:r>
              <a:rPr lang="en-US" sz="1350" dirty="0" smtClean="0">
                <a:latin typeface="Gill Sans MT" panose="020B0502020104020203" pitchFamily="34" charset="0"/>
              </a:rPr>
              <a:t>The not-so-obvious side of data science</a:t>
            </a:r>
            <a:endParaRPr lang="en-US" sz="1350" dirty="0">
              <a:latin typeface="Gill Sans MT" panose="020B0502020104020203" pitchFamily="34" charset="0"/>
            </a:endParaRPr>
          </a:p>
          <a:p>
            <a:pPr algn="l">
              <a:lnSpc>
                <a:spcPts val="1725"/>
              </a:lnSpc>
              <a:spcBef>
                <a:spcPts val="150"/>
              </a:spcBef>
            </a:pPr>
            <a:endParaRPr lang="en-US" sz="1800" dirty="0">
              <a:latin typeface="Gill Sans MT" panose="020B0502020104020203" pitchFamily="34" charset="0"/>
            </a:endParaRPr>
          </a:p>
        </p:txBody>
      </p:sp>
      <p:pic>
        <p:nvPicPr>
          <p:cNvPr id="9" name="Picture 8" descr="DNB_logo-02.png"/>
          <p:cNvPicPr>
            <a:picLocks noChangeAspect="1"/>
          </p:cNvPicPr>
          <p:nvPr/>
        </p:nvPicPr>
        <p:blipFill rotWithShape="1">
          <a:blip r:embed="rId4">
            <a:extLst>
              <a:ext uri="{28A0092B-C50C-407E-A947-70E740481C1C}">
                <a14:useLocalDpi xmlns:a14="http://schemas.microsoft.com/office/drawing/2010/main" val="0"/>
              </a:ext>
            </a:extLst>
          </a:blip>
          <a:srcRect t="32827" b="28933"/>
          <a:stretch/>
        </p:blipFill>
        <p:spPr>
          <a:xfrm>
            <a:off x="1128364" y="3573703"/>
            <a:ext cx="1749137" cy="312306"/>
          </a:xfrm>
          <a:prstGeom prst="rect">
            <a:avLst/>
          </a:prstGeom>
          <a:effectLst/>
        </p:spPr>
      </p:pic>
      <p:sp>
        <p:nvSpPr>
          <p:cNvPr id="10" name="Subtitle 2"/>
          <p:cNvSpPr txBox="1">
            <a:spLocks/>
          </p:cNvSpPr>
          <p:nvPr/>
        </p:nvSpPr>
        <p:spPr>
          <a:xfrm>
            <a:off x="1230286" y="2770996"/>
            <a:ext cx="2084490" cy="902909"/>
          </a:xfrm>
          <a:prstGeom prst="rect">
            <a:avLst/>
          </a:prstGeom>
        </p:spPr>
        <p:txBody>
          <a:bodyPr vert="horz" lIns="68580" tIns="34290" rIns="68580" bIns="34290" rtlCol="0">
            <a:noAutofit/>
          </a:bodyPr>
          <a:lstStyle>
            <a:lvl1pPr marL="0" indent="0" algn="ctr" defTabSz="457200" rtl="0" eaLnBrk="1" latinLnBrk="0" hangingPunct="1">
              <a:spcBef>
                <a:spcPct val="20000"/>
              </a:spcBef>
              <a:spcAft>
                <a:spcPts val="600"/>
              </a:spcAft>
              <a:buFont typeface="Arial"/>
              <a:buNone/>
              <a:defRPr sz="900" kern="1200">
                <a:solidFill>
                  <a:srgbClr val="3095B4"/>
                </a:solidFill>
                <a:latin typeface="Gill Sans MT"/>
                <a:ea typeface="+mn-ea"/>
                <a:cs typeface="Gill Sans MT"/>
              </a:defRPr>
            </a:lvl1pPr>
            <a:lvl2pPr marL="457200" indent="0" algn="ctr" defTabSz="457200" rtl="0" eaLnBrk="1" latinLnBrk="0" hangingPunct="1">
              <a:spcBef>
                <a:spcPct val="20000"/>
              </a:spcBef>
              <a:buFont typeface="Arial"/>
              <a:buNone/>
              <a:defRPr sz="900" kern="1200">
                <a:solidFill>
                  <a:schemeClr val="tx1">
                    <a:tint val="75000"/>
                  </a:schemeClr>
                </a:solidFill>
                <a:latin typeface="Gill Sans"/>
                <a:ea typeface="+mn-ea"/>
                <a:cs typeface="Gill Sans"/>
              </a:defRPr>
            </a:lvl2pPr>
            <a:lvl3pPr marL="914400" indent="0" algn="ctr" defTabSz="457200" rtl="0" eaLnBrk="1" latinLnBrk="0" hangingPunct="1">
              <a:spcBef>
                <a:spcPts val="800"/>
              </a:spcBef>
              <a:buFont typeface="Lucida Grande"/>
              <a:buNone/>
              <a:defRPr sz="900" kern="1200">
                <a:solidFill>
                  <a:schemeClr val="tx1">
                    <a:tint val="75000"/>
                  </a:schemeClr>
                </a:solidFill>
                <a:latin typeface="Gill Sans"/>
                <a:ea typeface="+mn-ea"/>
                <a:cs typeface="Gill Sans"/>
              </a:defRPr>
            </a:lvl3pPr>
            <a:lvl4pPr marL="1371600" indent="0" algn="ctr" defTabSz="457200" rtl="0" eaLnBrk="1" latinLnBrk="0" hangingPunct="1">
              <a:spcBef>
                <a:spcPts val="800"/>
              </a:spcBef>
              <a:spcAft>
                <a:spcPts val="0"/>
              </a:spcAft>
              <a:buFont typeface="Arial"/>
              <a:buNone/>
              <a:defRPr sz="1200" kern="1200">
                <a:solidFill>
                  <a:schemeClr val="tx1">
                    <a:tint val="75000"/>
                  </a:schemeClr>
                </a:solidFill>
                <a:latin typeface="Times New Roman"/>
                <a:ea typeface="+mn-ea"/>
                <a:cs typeface="Times New Roman"/>
              </a:defRPr>
            </a:lvl4pPr>
            <a:lvl5pPr marL="1828800" indent="0" algn="ctr" defTabSz="457200" rtl="0" eaLnBrk="1" latinLnBrk="0" hangingPunct="1">
              <a:spcBef>
                <a:spcPct val="20000"/>
              </a:spcBef>
              <a:buFont typeface="Arial"/>
              <a:buNone/>
              <a:defRPr sz="1200" kern="1200">
                <a:solidFill>
                  <a:schemeClr val="tx1">
                    <a:tint val="75000"/>
                  </a:schemeClr>
                </a:solidFill>
                <a:latin typeface="Times New Roman"/>
                <a:ea typeface="+mn-ea"/>
                <a:cs typeface="Times New Roman"/>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225"/>
              </a:spcBef>
              <a:spcAft>
                <a:spcPts val="0"/>
              </a:spcAft>
            </a:pPr>
            <a:r>
              <a:rPr lang="en-US" sz="1200" dirty="0" smtClean="0">
                <a:solidFill>
                  <a:srgbClr val="005172"/>
                </a:solidFill>
                <a:latin typeface="Gill Sans MT" panose="020B0502020104020203" pitchFamily="34" charset="0"/>
              </a:rPr>
              <a:t>Presentation for the 2016 Wolfram Data Summit</a:t>
            </a:r>
          </a:p>
          <a:p>
            <a:pPr algn="l">
              <a:spcBef>
                <a:spcPts val="225"/>
              </a:spcBef>
              <a:spcAft>
                <a:spcPts val="0"/>
              </a:spcAft>
            </a:pPr>
            <a:r>
              <a:rPr lang="en-US" sz="1200" dirty="0" smtClean="0">
                <a:solidFill>
                  <a:srgbClr val="005172"/>
                </a:solidFill>
                <a:latin typeface="Gill Sans MT" panose="020B0502020104020203" pitchFamily="34" charset="0"/>
              </a:rPr>
              <a:t>Anthony </a:t>
            </a:r>
            <a:r>
              <a:rPr lang="en-US" sz="1200" dirty="0">
                <a:solidFill>
                  <a:srgbClr val="005172"/>
                </a:solidFill>
                <a:latin typeface="Gill Sans MT" panose="020B0502020104020203" pitchFamily="34" charset="0"/>
              </a:rPr>
              <a:t>J. Scriffignano, </a:t>
            </a:r>
            <a:r>
              <a:rPr lang="en-US" sz="1200" dirty="0" smtClean="0">
                <a:solidFill>
                  <a:srgbClr val="005172"/>
                </a:solidFill>
                <a:latin typeface="Gill Sans MT" panose="020B0502020104020203" pitchFamily="34" charset="0"/>
              </a:rPr>
              <a:t>            SVP/Chief </a:t>
            </a:r>
            <a:r>
              <a:rPr lang="en-US" sz="1200" dirty="0">
                <a:solidFill>
                  <a:srgbClr val="005172"/>
                </a:solidFill>
                <a:latin typeface="Gill Sans MT" panose="020B0502020104020203" pitchFamily="34" charset="0"/>
              </a:rPr>
              <a:t>Data Scientist</a:t>
            </a:r>
            <a:r>
              <a:rPr lang="en-US" sz="1200" cap="all" dirty="0">
                <a:solidFill>
                  <a:srgbClr val="005172"/>
                </a:solidFill>
                <a:latin typeface="Gill Sans MT" panose="020B0502020104020203" pitchFamily="34" charset="0"/>
              </a:rPr>
              <a:t/>
            </a:r>
            <a:br>
              <a:rPr lang="en-US" sz="1200" cap="all" dirty="0">
                <a:solidFill>
                  <a:srgbClr val="005172"/>
                </a:solidFill>
                <a:latin typeface="Gill Sans MT" panose="020B0502020104020203" pitchFamily="34" charset="0"/>
              </a:rPr>
            </a:br>
            <a:endParaRPr lang="en-US" sz="1200" cap="all" dirty="0">
              <a:solidFill>
                <a:srgbClr val="005172"/>
              </a:solidFill>
              <a:latin typeface="Gill Sans MT" panose="020B0502020104020203" pitchFamily="34" charset="0"/>
            </a:endParaRPr>
          </a:p>
        </p:txBody>
      </p:sp>
      <p:sp>
        <p:nvSpPr>
          <p:cNvPr id="11" name="Rectangle 10"/>
          <p:cNvSpPr/>
          <p:nvPr/>
        </p:nvSpPr>
        <p:spPr>
          <a:xfrm>
            <a:off x="6187240" y="3573703"/>
            <a:ext cx="1822784" cy="430589"/>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90488"/>
            <a:r>
              <a:rPr lang="en-US" sz="1350" dirty="0">
                <a:solidFill>
                  <a:srgbClr val="3095B4"/>
                </a:solidFill>
                <a:latin typeface="Gill Sans MT" panose="020B0502020104020203" pitchFamily="34" charset="0"/>
                <a:cs typeface="Gill Sans MT"/>
              </a:rPr>
              <a:t>September 2016</a:t>
            </a:r>
          </a:p>
        </p:txBody>
      </p:sp>
    </p:spTree>
    <p:extLst>
      <p:ext uri="{BB962C8B-B14F-4D97-AF65-F5344CB8AC3E}">
        <p14:creationId xmlns:p14="http://schemas.microsoft.com/office/powerpoint/2010/main" val="3363762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7591" r="29070" b="31568"/>
          <a:stretch/>
        </p:blipFill>
        <p:spPr>
          <a:xfrm>
            <a:off x="3321592" y="238992"/>
            <a:ext cx="5822408" cy="4581966"/>
          </a:xfrm>
          <a:prstGeom prst="rect">
            <a:avLst/>
          </a:prstGeom>
        </p:spPr>
      </p:pic>
      <p:sp>
        <p:nvSpPr>
          <p:cNvPr id="22" name="Title 1"/>
          <p:cNvSpPr txBox="1">
            <a:spLocks/>
          </p:cNvSpPr>
          <p:nvPr/>
        </p:nvSpPr>
        <p:spPr>
          <a:xfrm>
            <a:off x="710598" y="1559064"/>
            <a:ext cx="3600855" cy="639735"/>
          </a:xfrm>
          <a:prstGeom prst="rect">
            <a:avLst/>
          </a:prstGeom>
        </p:spPr>
        <p:txBody>
          <a:bodyPr vert="horz" lIns="91440" tIns="45720" rIns="91440" bIns="45720" rtlCol="0" anchor="b">
            <a:noAutofit/>
          </a:bodyPr>
          <a:lstStyle>
            <a:lvl1pPr marL="0" marR="0" indent="0" algn="l" defTabSz="457200" rtl="0" eaLnBrk="1" fontAlgn="auto" latinLnBrk="0" hangingPunct="1">
              <a:lnSpc>
                <a:spcPct val="100000"/>
              </a:lnSpc>
              <a:spcBef>
                <a:spcPts val="0"/>
              </a:spcBef>
              <a:spcAft>
                <a:spcPts val="0"/>
              </a:spcAft>
              <a:buClrTx/>
              <a:buSzTx/>
              <a:buFontTx/>
              <a:buNone/>
              <a:tabLst/>
              <a:defRPr sz="2800" kern="1200">
                <a:solidFill>
                  <a:srgbClr val="3095B4"/>
                </a:solidFill>
                <a:latin typeface="Gill Sans MT"/>
                <a:ea typeface="+mj-ea"/>
                <a:cs typeface="Gill Sans MT"/>
              </a:defRPr>
            </a:lvl1pPr>
          </a:lstStyle>
          <a:p>
            <a:pPr algn="ctr">
              <a:spcBef>
                <a:spcPct val="20000"/>
              </a:spcBef>
              <a:spcAft>
                <a:spcPts val="600"/>
              </a:spcAft>
              <a:buFont typeface="Arial"/>
              <a:buNone/>
            </a:pPr>
            <a:r>
              <a:rPr lang="en-US" dirty="0">
                <a:ea typeface="+mn-ea"/>
                <a:cs typeface="Arial" panose="020B0604020202020204" pitchFamily="34" charset="0"/>
              </a:rPr>
              <a:t>Observer Effects</a:t>
            </a:r>
          </a:p>
        </p:txBody>
      </p:sp>
      <p:sp>
        <p:nvSpPr>
          <p:cNvPr id="23" name="TextBox 22"/>
          <p:cNvSpPr txBox="1"/>
          <p:nvPr/>
        </p:nvSpPr>
        <p:spPr>
          <a:xfrm>
            <a:off x="289760" y="2388610"/>
            <a:ext cx="4442530" cy="1815882"/>
          </a:xfrm>
          <a:prstGeom prst="rect">
            <a:avLst/>
          </a:prstGeom>
          <a:noFill/>
        </p:spPr>
        <p:txBody>
          <a:bodyPr wrap="square" rtlCol="0">
            <a:spAutoFit/>
          </a:bodyPr>
          <a:lstStyle/>
          <a:p>
            <a:pPr algn="ctr"/>
            <a:r>
              <a:rPr lang="en-US" sz="2000" dirty="0">
                <a:latin typeface="Gill Sans MT" panose="020B0502020104020203" pitchFamily="34" charset="0"/>
              </a:rPr>
              <a:t>Changing the thing we want to measure by the very virtue of measuring it</a:t>
            </a:r>
          </a:p>
          <a:p>
            <a:pPr algn="ctr"/>
            <a:endParaRPr lang="en-US" sz="2000" dirty="0">
              <a:latin typeface="Gill Sans MT" panose="020B0502020104020203" pitchFamily="34" charset="0"/>
            </a:endParaRPr>
          </a:p>
          <a:p>
            <a:pPr marL="58737" lvl="1" algn="ctr"/>
            <a:r>
              <a:rPr lang="en-US" sz="1600" i="1" dirty="0">
                <a:solidFill>
                  <a:schemeClr val="bg1">
                    <a:lumMod val="50000"/>
                  </a:schemeClr>
                </a:solidFill>
                <a:latin typeface="Gill Sans MT" panose="020B0502020104020203" pitchFamily="34" charset="0"/>
              </a:rPr>
              <a:t>Consider the impact on the behavior if the observed population is aware of the measurement. </a:t>
            </a:r>
          </a:p>
          <a:p>
            <a:pPr marL="800100" lvl="1" indent="-342900" algn="ctr">
              <a:buFont typeface="Arial" panose="020B0604020202020204" pitchFamily="34" charset="0"/>
              <a:buChar char="•"/>
            </a:pPr>
            <a:endParaRPr lang="en-US" sz="2000" i="1" dirty="0">
              <a:latin typeface="Gill Sans MT" panose="020B0502020104020203" pitchFamily="34" charset="0"/>
            </a:endParaRPr>
          </a:p>
        </p:txBody>
      </p:sp>
    </p:spTree>
    <p:extLst>
      <p:ext uri="{BB962C8B-B14F-4D97-AF65-F5344CB8AC3E}">
        <p14:creationId xmlns:p14="http://schemas.microsoft.com/office/powerpoint/2010/main" val="378749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52961" y="923441"/>
            <a:ext cx="7838080" cy="663901"/>
          </a:xfrm>
          <a:prstGeom prst="rect">
            <a:avLst/>
          </a:prstGeom>
        </p:spPr>
        <p:txBody>
          <a:bodyPr vert="horz" lIns="91440" tIns="45720" rIns="91440" bIns="45720" rtlCol="0" anchor="b">
            <a:noAutofit/>
          </a:bodyPr>
          <a:lstStyle>
            <a:lvl1pPr marR="0" indent="0" fontAlgn="auto">
              <a:lnSpc>
                <a:spcPct val="100000"/>
              </a:lnSpc>
              <a:spcBef>
                <a:spcPct val="20000"/>
              </a:spcBef>
              <a:spcAft>
                <a:spcPts val="0"/>
              </a:spcAft>
              <a:buClrTx/>
              <a:buSzTx/>
              <a:buFont typeface="Arial"/>
              <a:buNone/>
              <a:tabLst/>
              <a:defRPr sz="2100">
                <a:solidFill>
                  <a:srgbClr val="3095B4"/>
                </a:solidFill>
                <a:latin typeface="Gill Sans MT"/>
                <a:cs typeface="Arial" panose="020B0604020202020204" pitchFamily="34" charset="0"/>
              </a:defRPr>
            </a:lvl1pPr>
          </a:lstStyle>
          <a:p>
            <a:pPr algn="ctr">
              <a:lnSpc>
                <a:spcPts val="3000"/>
              </a:lnSpc>
              <a:spcAft>
                <a:spcPts val="600"/>
              </a:spcAft>
            </a:pPr>
            <a:r>
              <a:rPr lang="en-US" sz="3600" dirty="0" smtClean="0">
                <a:solidFill>
                  <a:srgbClr val="005172"/>
                </a:solidFill>
              </a:rPr>
              <a:t>“Making” the data…</a:t>
            </a:r>
            <a:endParaRPr lang="en-US" sz="3600" dirty="0">
              <a:solidFill>
                <a:srgbClr val="005172"/>
              </a:solidFill>
            </a:endParaRPr>
          </a:p>
        </p:txBody>
      </p:sp>
      <p:sp>
        <p:nvSpPr>
          <p:cNvPr id="3" name="TextBox 2"/>
          <p:cNvSpPr txBox="1"/>
          <p:nvPr/>
        </p:nvSpPr>
        <p:spPr>
          <a:xfrm>
            <a:off x="681683" y="2857215"/>
            <a:ext cx="2129344" cy="1107996"/>
          </a:xfrm>
          <a:prstGeom prst="rect">
            <a:avLst/>
          </a:prstGeom>
          <a:noFill/>
        </p:spPr>
        <p:txBody>
          <a:bodyPr wrap="square" rtlCol="0">
            <a:spAutoFit/>
          </a:bodyPr>
          <a:lstStyle/>
          <a:p>
            <a:pPr algn="ctr"/>
            <a:r>
              <a:rPr lang="en-US" sz="2200" dirty="0" smtClean="0">
                <a:solidFill>
                  <a:srgbClr val="005172"/>
                </a:solidFill>
                <a:latin typeface="Gill Sans MT" panose="020B0502020104020203" pitchFamily="34" charset="0"/>
              </a:rPr>
              <a:t>We </a:t>
            </a:r>
            <a:r>
              <a:rPr lang="en-US" sz="2200" dirty="0" smtClean="0">
                <a:solidFill>
                  <a:srgbClr val="005172"/>
                </a:solidFill>
                <a:latin typeface="Gill Sans MT" panose="020B0502020104020203" pitchFamily="34" charset="0"/>
              </a:rPr>
              <a:t>change </a:t>
            </a:r>
          </a:p>
          <a:p>
            <a:pPr algn="ctr"/>
            <a:r>
              <a:rPr lang="en-US" sz="2200" dirty="0" smtClean="0">
                <a:solidFill>
                  <a:srgbClr val="005172"/>
                </a:solidFill>
                <a:latin typeface="Gill Sans MT" panose="020B0502020104020203" pitchFamily="34" charset="0"/>
              </a:rPr>
              <a:t>when we measure </a:t>
            </a:r>
          </a:p>
        </p:txBody>
      </p:sp>
      <p:sp>
        <p:nvSpPr>
          <p:cNvPr id="11" name="Rectangle 10"/>
          <p:cNvSpPr/>
          <p:nvPr/>
        </p:nvSpPr>
        <p:spPr>
          <a:xfrm>
            <a:off x="6616228" y="2857215"/>
            <a:ext cx="1678101" cy="769441"/>
          </a:xfrm>
          <a:prstGeom prst="rect">
            <a:avLst/>
          </a:prstGeom>
        </p:spPr>
        <p:txBody>
          <a:bodyPr wrap="none">
            <a:spAutoFit/>
          </a:bodyPr>
          <a:lstStyle/>
          <a:p>
            <a:r>
              <a:rPr lang="en-US" sz="2200" dirty="0">
                <a:solidFill>
                  <a:srgbClr val="005172"/>
                </a:solidFill>
                <a:latin typeface="Gill Sans MT" panose="020B0502020104020203" pitchFamily="34" charset="0"/>
              </a:rPr>
              <a:t>We influence </a:t>
            </a:r>
            <a:endParaRPr lang="en-US" sz="2200" dirty="0" smtClean="0">
              <a:solidFill>
                <a:srgbClr val="005172"/>
              </a:solidFill>
              <a:latin typeface="Gill Sans MT" panose="020B0502020104020203" pitchFamily="34" charset="0"/>
            </a:endParaRPr>
          </a:p>
          <a:p>
            <a:r>
              <a:rPr lang="en-US" sz="2200" dirty="0" smtClean="0">
                <a:solidFill>
                  <a:srgbClr val="005172"/>
                </a:solidFill>
                <a:latin typeface="Gill Sans MT" panose="020B0502020104020203" pitchFamily="34" charset="0"/>
              </a:rPr>
              <a:t>what </a:t>
            </a:r>
            <a:r>
              <a:rPr lang="en-US" sz="2200" dirty="0">
                <a:solidFill>
                  <a:srgbClr val="005172"/>
                </a:solidFill>
                <a:latin typeface="Gill Sans MT" panose="020B0502020104020203" pitchFamily="34" charset="0"/>
              </a:rPr>
              <a:t>we </a:t>
            </a:r>
            <a:r>
              <a:rPr lang="en-US" sz="2200" dirty="0" smtClean="0">
                <a:solidFill>
                  <a:srgbClr val="005172"/>
                </a:solidFill>
                <a:latin typeface="Gill Sans MT" panose="020B0502020104020203" pitchFamily="34" charset="0"/>
              </a:rPr>
              <a:t>find</a:t>
            </a:r>
            <a:endParaRPr lang="en-US" sz="2200" dirty="0">
              <a:solidFill>
                <a:srgbClr val="005172"/>
              </a:solidFill>
              <a:latin typeface="Gill Sans MT" panose="020B0502020104020203" pitchFamily="34" charset="0"/>
            </a:endParaRPr>
          </a:p>
        </p:txBody>
      </p:sp>
      <p:sp>
        <p:nvSpPr>
          <p:cNvPr id="12" name="Rectangle 11"/>
          <p:cNvSpPr/>
          <p:nvPr/>
        </p:nvSpPr>
        <p:spPr>
          <a:xfrm>
            <a:off x="3620457" y="2857215"/>
            <a:ext cx="1903085" cy="769441"/>
          </a:xfrm>
          <a:prstGeom prst="rect">
            <a:avLst/>
          </a:prstGeom>
        </p:spPr>
        <p:txBody>
          <a:bodyPr wrap="none">
            <a:spAutoFit/>
          </a:bodyPr>
          <a:lstStyle/>
          <a:p>
            <a:pPr algn="ctr"/>
            <a:r>
              <a:rPr lang="en-US" sz="2200" dirty="0">
                <a:solidFill>
                  <a:srgbClr val="005172"/>
                </a:solidFill>
                <a:latin typeface="Gill Sans MT" panose="020B0502020104020203" pitchFamily="34" charset="0"/>
              </a:rPr>
              <a:t>We influence </a:t>
            </a:r>
            <a:endParaRPr lang="en-US" sz="2200" dirty="0" smtClean="0">
              <a:solidFill>
                <a:srgbClr val="005172"/>
              </a:solidFill>
              <a:latin typeface="Gill Sans MT" panose="020B0502020104020203" pitchFamily="34" charset="0"/>
            </a:endParaRPr>
          </a:p>
          <a:p>
            <a:pPr algn="ctr"/>
            <a:r>
              <a:rPr lang="en-US" sz="2200" dirty="0" smtClean="0">
                <a:solidFill>
                  <a:srgbClr val="005172"/>
                </a:solidFill>
                <a:latin typeface="Gill Sans MT" panose="020B0502020104020203" pitchFamily="34" charset="0"/>
              </a:rPr>
              <a:t>where </a:t>
            </a:r>
            <a:r>
              <a:rPr lang="en-US" sz="2200" dirty="0">
                <a:solidFill>
                  <a:srgbClr val="005172"/>
                </a:solidFill>
                <a:latin typeface="Gill Sans MT" panose="020B0502020104020203" pitchFamily="34" charset="0"/>
              </a:rPr>
              <a:t>we </a:t>
            </a:r>
            <a:r>
              <a:rPr lang="en-US" sz="2200" dirty="0" smtClean="0">
                <a:solidFill>
                  <a:srgbClr val="005172"/>
                </a:solidFill>
                <a:latin typeface="Gill Sans MT" panose="020B0502020104020203" pitchFamily="34" charset="0"/>
              </a:rPr>
              <a:t>look </a:t>
            </a:r>
            <a:endParaRPr lang="en-US" sz="2200" dirty="0">
              <a:solidFill>
                <a:srgbClr val="005172"/>
              </a:solidFill>
              <a:latin typeface="Gill Sans MT" panose="020B0502020104020203" pitchFamily="34" charset="0"/>
            </a:endParaRPr>
          </a:p>
        </p:txBody>
      </p:sp>
      <p:sp>
        <p:nvSpPr>
          <p:cNvPr id="13" name="Rectangle 12"/>
          <p:cNvSpPr/>
          <p:nvPr/>
        </p:nvSpPr>
        <p:spPr>
          <a:xfrm>
            <a:off x="477590" y="1948111"/>
            <a:ext cx="2545198" cy="685800"/>
          </a:xfrm>
          <a:prstGeom prst="rect">
            <a:avLst/>
          </a:prstGeom>
          <a:solidFill>
            <a:srgbClr val="CC435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6" name="Rectangle 15"/>
          <p:cNvSpPr/>
          <p:nvPr/>
        </p:nvSpPr>
        <p:spPr>
          <a:xfrm>
            <a:off x="3299401" y="1948111"/>
            <a:ext cx="2545198" cy="685800"/>
          </a:xfrm>
          <a:prstGeom prst="rect">
            <a:avLst/>
          </a:prstGeom>
          <a:solidFill>
            <a:srgbClr val="87419C"/>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7" name="Rectangle 16"/>
          <p:cNvSpPr/>
          <p:nvPr/>
        </p:nvSpPr>
        <p:spPr>
          <a:xfrm>
            <a:off x="6121212" y="1948111"/>
            <a:ext cx="2545198" cy="685800"/>
          </a:xfrm>
          <a:prstGeom prst="rect">
            <a:avLst/>
          </a:prstGeom>
          <a:solidFill>
            <a:srgbClr val="609C3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5" name="Rectangle 4"/>
          <p:cNvSpPr/>
          <p:nvPr/>
        </p:nvSpPr>
        <p:spPr>
          <a:xfrm>
            <a:off x="477590" y="2011206"/>
            <a:ext cx="2537531" cy="457200"/>
          </a:xfrm>
          <a:prstGeom prst="rect">
            <a:avLst/>
          </a:prstGeom>
          <a:ln>
            <a:noFill/>
          </a:ln>
        </p:spPr>
        <p:txBody>
          <a:bodyPr wrap="none" tIns="0" bIns="0" anchor="ctr" anchorCtr="0">
            <a:noAutofit/>
          </a:bodyPr>
          <a:lstStyle/>
          <a:p>
            <a:pPr algn="ctr">
              <a:lnSpc>
                <a:spcPct val="150000"/>
              </a:lnSpc>
            </a:pPr>
            <a:r>
              <a:rPr lang="en-US" sz="1400" spc="300" dirty="0" smtClean="0">
                <a:solidFill>
                  <a:schemeClr val="bg1"/>
                </a:solidFill>
                <a:latin typeface="Gill Sans MT" panose="020B0502020104020203" pitchFamily="34" charset="0"/>
              </a:rPr>
              <a:t>OBSERVER EFFECTS</a:t>
            </a:r>
            <a:endParaRPr lang="en-US" sz="1400" spc="300" dirty="0">
              <a:solidFill>
                <a:schemeClr val="bg1"/>
              </a:solidFill>
              <a:latin typeface="Gill Sans MT" panose="020B0502020104020203" pitchFamily="34" charset="0"/>
            </a:endParaRPr>
          </a:p>
        </p:txBody>
      </p:sp>
      <p:sp>
        <p:nvSpPr>
          <p:cNvPr id="9" name="Rectangle 8"/>
          <p:cNvSpPr/>
          <p:nvPr/>
        </p:nvSpPr>
        <p:spPr>
          <a:xfrm>
            <a:off x="3299400" y="2011206"/>
            <a:ext cx="2545199" cy="457200"/>
          </a:xfrm>
          <a:prstGeom prst="rect">
            <a:avLst/>
          </a:prstGeom>
          <a:ln>
            <a:noFill/>
          </a:ln>
        </p:spPr>
        <p:txBody>
          <a:bodyPr wrap="square" tIns="0" bIns="0" anchor="ctr" anchorCtr="0">
            <a:noAutofit/>
          </a:bodyPr>
          <a:lstStyle/>
          <a:p>
            <a:pPr algn="ctr">
              <a:lnSpc>
                <a:spcPct val="150000"/>
              </a:lnSpc>
            </a:pPr>
            <a:r>
              <a:rPr lang="en-US" sz="1400" spc="300" dirty="0" smtClean="0">
                <a:solidFill>
                  <a:schemeClr val="bg1"/>
                </a:solidFill>
                <a:latin typeface="Gill Sans MT" panose="020B0502020104020203" pitchFamily="34" charset="0"/>
              </a:rPr>
              <a:t>SAMPLING</a:t>
            </a:r>
            <a:endParaRPr lang="en-US" sz="1400" spc="300" dirty="0">
              <a:solidFill>
                <a:schemeClr val="bg1"/>
              </a:solidFill>
              <a:latin typeface="Gill Sans MT" panose="020B0502020104020203" pitchFamily="34" charset="0"/>
            </a:endParaRPr>
          </a:p>
        </p:txBody>
      </p:sp>
      <p:sp>
        <p:nvSpPr>
          <p:cNvPr id="10" name="Rectangle 9"/>
          <p:cNvSpPr/>
          <p:nvPr/>
        </p:nvSpPr>
        <p:spPr>
          <a:xfrm>
            <a:off x="6121212" y="2011206"/>
            <a:ext cx="2543950" cy="457200"/>
          </a:xfrm>
          <a:prstGeom prst="rect">
            <a:avLst/>
          </a:prstGeom>
          <a:ln>
            <a:noFill/>
          </a:ln>
        </p:spPr>
        <p:txBody>
          <a:bodyPr wrap="square" tIns="0" bIns="0" anchor="ctr" anchorCtr="0">
            <a:noAutofit/>
          </a:bodyPr>
          <a:lstStyle/>
          <a:p>
            <a:pPr algn="ctr">
              <a:lnSpc>
                <a:spcPct val="150000"/>
              </a:lnSpc>
            </a:pPr>
            <a:r>
              <a:rPr lang="en-US" sz="1400" spc="300" dirty="0" smtClean="0">
                <a:solidFill>
                  <a:schemeClr val="bg1"/>
                </a:solidFill>
                <a:latin typeface="Gill Sans MT" panose="020B0502020104020203" pitchFamily="34" charset="0"/>
              </a:rPr>
              <a:t>BIAS</a:t>
            </a:r>
            <a:endParaRPr lang="en-US" sz="1400" spc="300" dirty="0">
              <a:solidFill>
                <a:schemeClr val="bg1"/>
              </a:solidFill>
              <a:latin typeface="Gill Sans MT" panose="020B0502020104020203" pitchFamily="34" charset="0"/>
            </a:endParaRPr>
          </a:p>
        </p:txBody>
      </p:sp>
      <p:sp>
        <p:nvSpPr>
          <p:cNvPr id="18" name="Rectangle 17"/>
          <p:cNvSpPr/>
          <p:nvPr/>
        </p:nvSpPr>
        <p:spPr>
          <a:xfrm>
            <a:off x="477590" y="2633911"/>
            <a:ext cx="2545198" cy="1554480"/>
          </a:xfrm>
          <a:prstGeom prst="rect">
            <a:avLst/>
          </a:prstGeom>
          <a:noFill/>
          <a:ln w="12700" cap="flat">
            <a:solidFill>
              <a:srgbClr val="CC435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9" name="Rectangle 18"/>
          <p:cNvSpPr/>
          <p:nvPr/>
        </p:nvSpPr>
        <p:spPr>
          <a:xfrm>
            <a:off x="3299401" y="2633911"/>
            <a:ext cx="2545198" cy="1554480"/>
          </a:xfrm>
          <a:prstGeom prst="rect">
            <a:avLst/>
          </a:prstGeom>
          <a:noFill/>
          <a:ln w="12700" cap="flat">
            <a:solidFill>
              <a:srgbClr val="87419C"/>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0" name="Rectangle 19"/>
          <p:cNvSpPr/>
          <p:nvPr/>
        </p:nvSpPr>
        <p:spPr>
          <a:xfrm>
            <a:off x="6121212" y="2633911"/>
            <a:ext cx="2545198" cy="1554480"/>
          </a:xfrm>
          <a:prstGeom prst="rect">
            <a:avLst/>
          </a:prstGeom>
          <a:noFill/>
          <a:ln w="12700" cap="flat">
            <a:solidFill>
              <a:srgbClr val="609C3D"/>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60452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Part Two</a:t>
            </a:r>
            <a:endParaRPr lang="en-US" dirty="0"/>
          </a:p>
        </p:txBody>
      </p:sp>
      <p:sp>
        <p:nvSpPr>
          <p:cNvPr id="3" name="Text Placeholder 2"/>
          <p:cNvSpPr>
            <a:spLocks noGrp="1"/>
          </p:cNvSpPr>
          <p:nvPr>
            <p:ph type="body" sz="quarter" idx="13"/>
          </p:nvPr>
        </p:nvSpPr>
        <p:spPr/>
        <p:txBody>
          <a:bodyPr/>
          <a:lstStyle/>
          <a:p>
            <a:r>
              <a:rPr lang="en-US" dirty="0" smtClean="0"/>
              <a:t>Permissible Use</a:t>
            </a:r>
            <a:endParaRPr lang="en-US" dirty="0"/>
          </a:p>
        </p:txBody>
      </p:sp>
      <p:pic>
        <p:nvPicPr>
          <p:cNvPr id="7" name="Picture 2" descr="Brick, Building, Game Asset Call, Silo, T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41374" y="2155372"/>
            <a:ext cx="1632450" cy="2369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rick, Building, Game Asset Call, Silo, T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388" y="1807029"/>
            <a:ext cx="1632450" cy="2369685"/>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3374571" y="1568479"/>
            <a:ext cx="1698172" cy="859035"/>
          </a:xfrm>
          <a:prstGeom prst="cloudCallout">
            <a:avLst>
              <a:gd name="adj1" fmla="val 52244"/>
              <a:gd name="adj2" fmla="val 4856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I wonder if they have </a:t>
            </a:r>
            <a:r>
              <a:rPr lang="en-US" sz="1400" dirty="0" err="1" smtClean="0"/>
              <a:t>wi-fi</a:t>
            </a:r>
            <a:r>
              <a:rPr lang="en-US" sz="1400" dirty="0" smtClean="0"/>
              <a:t>.</a:t>
            </a:r>
            <a:endParaRPr lang="en-US" sz="1400" dirty="0"/>
          </a:p>
        </p:txBody>
      </p:sp>
    </p:spTree>
    <p:extLst>
      <p:ext uri="{BB962C8B-B14F-4D97-AF65-F5344CB8AC3E}">
        <p14:creationId xmlns:p14="http://schemas.microsoft.com/office/powerpoint/2010/main" val="327645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45" y="0"/>
            <a:ext cx="9305869" cy="5143500"/>
          </a:xfrm>
          <a:prstGeom prst="rect">
            <a:avLst/>
          </a:prstGeom>
        </p:spPr>
      </p:pic>
      <p:sp>
        <p:nvSpPr>
          <p:cNvPr id="2" name="Title 1"/>
          <p:cNvSpPr>
            <a:spLocks noGrp="1"/>
          </p:cNvSpPr>
          <p:nvPr>
            <p:ph type="ctrTitle"/>
          </p:nvPr>
        </p:nvSpPr>
        <p:spPr>
          <a:xfrm>
            <a:off x="780643" y="-303494"/>
            <a:ext cx="7561094" cy="1638300"/>
          </a:xfrm>
        </p:spPr>
        <p:txBody>
          <a:bodyPr/>
          <a:lstStyle/>
          <a:p>
            <a:pPr algn="ctr"/>
            <a:r>
              <a:rPr lang="en-US" sz="2800" dirty="0">
                <a:solidFill>
                  <a:schemeClr val="bg1"/>
                </a:solidFill>
              </a:rPr>
              <a:t>Data is often manipulated, either for intended good or for malfeasance</a:t>
            </a:r>
          </a:p>
        </p:txBody>
      </p:sp>
      <p:sp>
        <p:nvSpPr>
          <p:cNvPr id="25" name="Rectangle 36"/>
          <p:cNvSpPr>
            <a:spLocks noChangeArrowheads="1"/>
          </p:cNvSpPr>
          <p:nvPr/>
        </p:nvSpPr>
        <p:spPr bwMode="auto">
          <a:xfrm>
            <a:off x="7464658" y="2809396"/>
            <a:ext cx="73183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defTabSz="914400"/>
            <a:endParaRPr kumimoji="0" lang="en-US" altLang="en-US" sz="1800" b="0" i="0" u="none" strike="noStrike" cap="none" normalizeH="0" baseline="0" dirty="0">
              <a:ln>
                <a:noFill/>
              </a:ln>
              <a:solidFill>
                <a:schemeClr val="bg1"/>
              </a:solidFill>
              <a:effectLst/>
              <a:latin typeface="Gill Sans MT" panose="020B0502020104020203" pitchFamily="34" charset="0"/>
            </a:endParaRPr>
          </a:p>
        </p:txBody>
      </p:sp>
      <p:sp>
        <p:nvSpPr>
          <p:cNvPr id="26" name="Rectangle 25"/>
          <p:cNvSpPr>
            <a:spLocks noChangeArrowheads="1"/>
          </p:cNvSpPr>
          <p:nvPr/>
        </p:nvSpPr>
        <p:spPr bwMode="auto">
          <a:xfrm>
            <a:off x="467373" y="1793914"/>
            <a:ext cx="139220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bg1"/>
                </a:solidFill>
                <a:effectLst/>
                <a:latin typeface="Gill Sans MT" panose="020B0502020104020203" pitchFamily="34" charset="0"/>
              </a:rPr>
              <a:t>Money laundering</a:t>
            </a:r>
            <a:endParaRPr kumimoji="0" lang="en-US" altLang="en-US" sz="1600" b="0" i="0" u="none" strike="noStrike" cap="none" normalizeH="0" baseline="0" dirty="0">
              <a:ln>
                <a:noFill/>
              </a:ln>
              <a:solidFill>
                <a:schemeClr val="bg1"/>
              </a:solidFill>
              <a:effectLst/>
              <a:latin typeface="Gill Sans MT" panose="020B0502020104020203" pitchFamily="34" charset="0"/>
            </a:endParaRPr>
          </a:p>
        </p:txBody>
      </p:sp>
      <p:sp>
        <p:nvSpPr>
          <p:cNvPr id="32" name="Rectangle 13"/>
          <p:cNvSpPr>
            <a:spLocks noChangeArrowheads="1"/>
          </p:cNvSpPr>
          <p:nvPr/>
        </p:nvSpPr>
        <p:spPr bwMode="auto">
          <a:xfrm>
            <a:off x="281649" y="2598675"/>
            <a:ext cx="182070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bg1"/>
                </a:solidFill>
                <a:effectLst/>
                <a:latin typeface="Gill Sans MT" panose="020B0502020104020203" pitchFamily="34" charset="0"/>
              </a:rPr>
              <a:t>Corporate Theft Identify</a:t>
            </a:r>
            <a:endParaRPr kumimoji="0" lang="en-US" altLang="en-US" sz="1600" b="0" i="0" u="none" strike="noStrike" cap="none" normalizeH="0" baseline="0" dirty="0">
              <a:ln>
                <a:noFill/>
              </a:ln>
              <a:solidFill>
                <a:schemeClr val="bg1"/>
              </a:solidFill>
              <a:effectLst/>
              <a:latin typeface="Gill Sans MT" panose="020B0502020104020203" pitchFamily="34" charset="0"/>
            </a:endParaRPr>
          </a:p>
        </p:txBody>
      </p:sp>
      <p:sp>
        <p:nvSpPr>
          <p:cNvPr id="34" name="Rectangle 16"/>
          <p:cNvSpPr>
            <a:spLocks noChangeArrowheads="1"/>
          </p:cNvSpPr>
          <p:nvPr/>
        </p:nvSpPr>
        <p:spPr bwMode="auto">
          <a:xfrm>
            <a:off x="774541" y="2078751"/>
            <a:ext cx="69970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bg1"/>
                </a:solidFill>
                <a:effectLst/>
                <a:latin typeface="Gill Sans MT" panose="020B0502020104020203" pitchFamily="34" charset="0"/>
              </a:rPr>
              <a:t>Bust- out</a:t>
            </a:r>
            <a:endParaRPr kumimoji="0" lang="en-US" altLang="en-US" sz="1600" b="0" i="0" u="none" strike="noStrike" cap="none" normalizeH="0" baseline="0" dirty="0">
              <a:ln>
                <a:noFill/>
              </a:ln>
              <a:solidFill>
                <a:schemeClr val="bg1"/>
              </a:solidFill>
              <a:effectLst/>
              <a:latin typeface="Gill Sans MT" panose="020B0502020104020203" pitchFamily="34" charset="0"/>
            </a:endParaRPr>
          </a:p>
        </p:txBody>
      </p:sp>
      <p:sp>
        <p:nvSpPr>
          <p:cNvPr id="35" name="Rectangle 21"/>
          <p:cNvSpPr>
            <a:spLocks noChangeArrowheads="1"/>
          </p:cNvSpPr>
          <p:nvPr/>
        </p:nvSpPr>
        <p:spPr bwMode="auto">
          <a:xfrm>
            <a:off x="574165" y="2289888"/>
            <a:ext cx="114864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a:ln>
                  <a:noFill/>
                </a:ln>
                <a:solidFill>
                  <a:schemeClr val="bg1"/>
                </a:solidFill>
                <a:effectLst/>
                <a:latin typeface="Gill Sans MT" panose="020B0502020104020203" pitchFamily="34" charset="0"/>
              </a:rPr>
              <a:t>Shell Company</a:t>
            </a:r>
            <a:endParaRPr kumimoji="0" lang="en-US" altLang="en-US" sz="1600" b="0" i="0" u="none" strike="noStrike" cap="none" normalizeH="0" baseline="0">
              <a:ln>
                <a:noFill/>
              </a:ln>
              <a:solidFill>
                <a:schemeClr val="bg1"/>
              </a:solidFill>
              <a:effectLst/>
              <a:latin typeface="Gill Sans MT" panose="020B0502020104020203" pitchFamily="34" charset="0"/>
            </a:endParaRPr>
          </a:p>
        </p:txBody>
      </p:sp>
      <p:sp>
        <p:nvSpPr>
          <p:cNvPr id="36" name="Rectangle 24"/>
          <p:cNvSpPr>
            <a:spLocks noChangeArrowheads="1"/>
          </p:cNvSpPr>
          <p:nvPr/>
        </p:nvSpPr>
        <p:spPr bwMode="auto">
          <a:xfrm>
            <a:off x="685125" y="2938656"/>
            <a:ext cx="8947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bg1"/>
                </a:solidFill>
                <a:effectLst/>
                <a:latin typeface="Gill Sans MT" panose="020B0502020104020203" pitchFamily="34" charset="0"/>
              </a:rPr>
              <a:t>Trade Rings</a:t>
            </a:r>
            <a:endParaRPr kumimoji="0" lang="en-US" altLang="en-US" sz="1600" b="0" i="0" u="none" strike="noStrike" cap="none" normalizeH="0" baseline="0" dirty="0">
              <a:ln>
                <a:noFill/>
              </a:ln>
              <a:solidFill>
                <a:schemeClr val="bg1"/>
              </a:solidFill>
              <a:effectLst/>
              <a:latin typeface="Gill Sans MT" panose="020B0502020104020203" pitchFamily="34" charset="0"/>
            </a:endParaRPr>
          </a:p>
        </p:txBody>
      </p:sp>
      <p:sp>
        <p:nvSpPr>
          <p:cNvPr id="37" name="Rectangle 25"/>
          <p:cNvSpPr>
            <a:spLocks noChangeArrowheads="1"/>
          </p:cNvSpPr>
          <p:nvPr/>
        </p:nvSpPr>
        <p:spPr bwMode="auto">
          <a:xfrm>
            <a:off x="-13032" y="1327180"/>
            <a:ext cx="229108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spc="300" normalizeH="0" baseline="0" dirty="0">
                <a:ln>
                  <a:noFill/>
                </a:ln>
                <a:solidFill>
                  <a:schemeClr val="bg1"/>
                </a:solidFill>
                <a:effectLst/>
                <a:latin typeface="Gill Sans MT" panose="020B0502020104020203" pitchFamily="34" charset="0"/>
              </a:rPr>
              <a:t>TRADITIONAL VIEW</a:t>
            </a:r>
          </a:p>
        </p:txBody>
      </p:sp>
      <p:sp>
        <p:nvSpPr>
          <p:cNvPr id="38" name="Rectangle 32"/>
          <p:cNvSpPr>
            <a:spLocks noChangeArrowheads="1"/>
          </p:cNvSpPr>
          <p:nvPr/>
        </p:nvSpPr>
        <p:spPr bwMode="auto">
          <a:xfrm>
            <a:off x="6769764" y="2506342"/>
            <a:ext cx="2523073"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spc="300" normalizeH="0" baseline="0" dirty="0">
                <a:ln>
                  <a:noFill/>
                </a:ln>
                <a:solidFill>
                  <a:schemeClr val="bg1"/>
                </a:solidFill>
                <a:effectLst/>
                <a:latin typeface="Gill Sans MT" panose="020B0502020104020203" pitchFamily="34" charset="0"/>
              </a:rPr>
              <a:t>MORE NUANCED VIEW</a:t>
            </a:r>
          </a:p>
        </p:txBody>
      </p:sp>
      <p:sp>
        <p:nvSpPr>
          <p:cNvPr id="39" name="Rectangle 35"/>
          <p:cNvSpPr>
            <a:spLocks noChangeArrowheads="1"/>
          </p:cNvSpPr>
          <p:nvPr/>
        </p:nvSpPr>
        <p:spPr bwMode="auto">
          <a:xfrm>
            <a:off x="7146041" y="2897889"/>
            <a:ext cx="167853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defTabSz="914400"/>
            <a:r>
              <a:rPr kumimoji="0" lang="en-US" altLang="en-US" sz="1600" i="1" u="none" strike="noStrike" cap="none" normalizeH="0" baseline="0" dirty="0">
                <a:ln>
                  <a:noFill/>
                </a:ln>
                <a:solidFill>
                  <a:schemeClr val="bg1"/>
                </a:solidFill>
                <a:effectLst/>
                <a:latin typeface="Gill Sans MT" panose="020B0502020104020203" pitchFamily="34" charset="0"/>
              </a:rPr>
              <a:t>Cybersecurity - </a:t>
            </a:r>
            <a:r>
              <a:rPr lang="en-US" altLang="en-US" sz="1600" i="1" dirty="0">
                <a:solidFill>
                  <a:schemeClr val="bg1"/>
                </a:solidFill>
                <a:latin typeface="Gill Sans MT" panose="020B0502020104020203" pitchFamily="34" charset="0"/>
              </a:rPr>
              <a:t>inside</a:t>
            </a:r>
            <a:r>
              <a:rPr kumimoji="0" lang="en-US" altLang="en-US" sz="1600" i="1" u="none" strike="noStrike" cap="none" normalizeH="0" baseline="0" dirty="0">
                <a:ln>
                  <a:noFill/>
                </a:ln>
                <a:solidFill>
                  <a:schemeClr val="bg1"/>
                </a:solidFill>
                <a:effectLst/>
                <a:latin typeface="Gill Sans MT" panose="020B0502020104020203" pitchFamily="34" charset="0"/>
              </a:rPr>
              <a:t> </a:t>
            </a:r>
          </a:p>
        </p:txBody>
      </p:sp>
      <p:sp>
        <p:nvSpPr>
          <p:cNvPr id="40" name="Rectangle 36"/>
          <p:cNvSpPr>
            <a:spLocks noChangeArrowheads="1"/>
          </p:cNvSpPr>
          <p:nvPr/>
        </p:nvSpPr>
        <p:spPr bwMode="auto">
          <a:xfrm>
            <a:off x="7464658" y="2809396"/>
            <a:ext cx="73183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defTabSz="914400"/>
            <a:endParaRPr kumimoji="0" lang="en-US" altLang="en-US" sz="1800" b="0" i="0" u="none" strike="noStrike" cap="none" normalizeH="0" baseline="0" dirty="0">
              <a:ln>
                <a:noFill/>
              </a:ln>
              <a:solidFill>
                <a:schemeClr val="bg1"/>
              </a:solidFill>
              <a:effectLst/>
              <a:latin typeface="Gill Sans MT" panose="020B0502020104020203" pitchFamily="34" charset="0"/>
            </a:endParaRPr>
          </a:p>
        </p:txBody>
      </p:sp>
      <p:sp>
        <p:nvSpPr>
          <p:cNvPr id="41" name="Rectangle 38"/>
          <p:cNvSpPr>
            <a:spLocks noChangeArrowheads="1"/>
          </p:cNvSpPr>
          <p:nvPr/>
        </p:nvSpPr>
        <p:spPr bwMode="auto">
          <a:xfrm>
            <a:off x="7434636" y="3071246"/>
            <a:ext cx="103714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1" u="none" strike="noStrike" cap="none" normalizeH="0" baseline="0" dirty="0">
                <a:ln>
                  <a:noFill/>
                </a:ln>
                <a:solidFill>
                  <a:schemeClr val="bg1"/>
                </a:solidFill>
                <a:effectLst/>
                <a:latin typeface="Gill Sans MT" panose="020B0502020104020203" pitchFamily="34" charset="0"/>
              </a:rPr>
              <a:t>out/outside in</a:t>
            </a:r>
          </a:p>
        </p:txBody>
      </p:sp>
      <p:sp>
        <p:nvSpPr>
          <p:cNvPr id="42" name="Rectangle 41"/>
          <p:cNvSpPr>
            <a:spLocks noChangeArrowheads="1"/>
          </p:cNvSpPr>
          <p:nvPr/>
        </p:nvSpPr>
        <p:spPr bwMode="auto">
          <a:xfrm>
            <a:off x="7329896" y="3328421"/>
            <a:ext cx="127791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1" u="none" strike="noStrike" cap="none" normalizeH="0" baseline="0" dirty="0">
                <a:ln>
                  <a:noFill/>
                </a:ln>
                <a:solidFill>
                  <a:schemeClr val="bg1"/>
                </a:solidFill>
                <a:effectLst/>
                <a:latin typeface="Gill Sans MT" panose="020B0502020104020203" pitchFamily="34" charset="0"/>
              </a:rPr>
              <a:t>Data sovereignty</a:t>
            </a:r>
          </a:p>
        </p:txBody>
      </p:sp>
      <p:sp>
        <p:nvSpPr>
          <p:cNvPr id="43" name="Rectangle 44"/>
          <p:cNvSpPr>
            <a:spLocks noChangeArrowheads="1"/>
          </p:cNvSpPr>
          <p:nvPr/>
        </p:nvSpPr>
        <p:spPr bwMode="auto">
          <a:xfrm>
            <a:off x="7381929" y="3609409"/>
            <a:ext cx="11548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1" u="none" strike="noStrike" cap="none" normalizeH="0" baseline="0">
                <a:ln>
                  <a:noFill/>
                </a:ln>
                <a:solidFill>
                  <a:schemeClr val="bg1"/>
                </a:solidFill>
                <a:effectLst/>
                <a:latin typeface="Gill Sans MT" panose="020B0502020104020203" pitchFamily="34" charset="0"/>
              </a:rPr>
              <a:t>Permissible use</a:t>
            </a:r>
          </a:p>
        </p:txBody>
      </p:sp>
      <p:sp>
        <p:nvSpPr>
          <p:cNvPr id="44" name="Rectangle 47"/>
          <p:cNvSpPr>
            <a:spLocks noChangeArrowheads="1"/>
          </p:cNvSpPr>
          <p:nvPr/>
        </p:nvSpPr>
        <p:spPr bwMode="auto">
          <a:xfrm>
            <a:off x="6989610" y="3877696"/>
            <a:ext cx="205434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1" u="none" strike="noStrike" cap="none" normalizeH="0" baseline="0" dirty="0">
                <a:ln>
                  <a:noFill/>
                </a:ln>
                <a:solidFill>
                  <a:schemeClr val="bg1"/>
                </a:solidFill>
                <a:effectLst/>
                <a:latin typeface="Gill Sans MT" panose="020B0502020104020203" pitchFamily="34" charset="0"/>
              </a:rPr>
              <a:t>Discovering prior behavior </a:t>
            </a:r>
          </a:p>
        </p:txBody>
      </p:sp>
      <p:sp>
        <p:nvSpPr>
          <p:cNvPr id="45" name="Rectangle 48"/>
          <p:cNvSpPr>
            <a:spLocks noChangeArrowheads="1"/>
          </p:cNvSpPr>
          <p:nvPr/>
        </p:nvSpPr>
        <p:spPr bwMode="auto">
          <a:xfrm>
            <a:off x="7058635" y="4074630"/>
            <a:ext cx="189635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1" u="none" strike="noStrike" cap="none" normalizeH="0" baseline="0" dirty="0">
                <a:ln>
                  <a:noFill/>
                </a:ln>
                <a:solidFill>
                  <a:schemeClr val="bg1"/>
                </a:solidFill>
                <a:effectLst/>
                <a:latin typeface="Gill Sans MT" panose="020B0502020104020203" pitchFamily="34" charset="0"/>
              </a:rPr>
              <a:t>vs. emerging behavior in </a:t>
            </a:r>
          </a:p>
        </p:txBody>
      </p:sp>
      <p:sp>
        <p:nvSpPr>
          <p:cNvPr id="46" name="Rectangle 49"/>
          <p:cNvSpPr>
            <a:spLocks noChangeArrowheads="1"/>
          </p:cNvSpPr>
          <p:nvPr/>
        </p:nvSpPr>
        <p:spPr bwMode="auto">
          <a:xfrm>
            <a:off x="6931100" y="4296695"/>
            <a:ext cx="2192652"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1" u="none" strike="noStrike" cap="none" normalizeH="0" baseline="0" dirty="0">
                <a:ln>
                  <a:noFill/>
                </a:ln>
                <a:solidFill>
                  <a:schemeClr val="bg1"/>
                </a:solidFill>
                <a:effectLst/>
                <a:latin typeface="Gill Sans MT" panose="020B0502020104020203" pitchFamily="34" charset="0"/>
              </a:rPr>
              <a:t>extremely large sets of data </a:t>
            </a:r>
          </a:p>
        </p:txBody>
      </p:sp>
      <p:cxnSp>
        <p:nvCxnSpPr>
          <p:cNvPr id="6" name="Straight Connector 5"/>
          <p:cNvCxnSpPr/>
          <p:nvPr/>
        </p:nvCxnSpPr>
        <p:spPr>
          <a:xfrm>
            <a:off x="-91745" y="1611788"/>
            <a:ext cx="2473075" cy="0"/>
          </a:xfrm>
          <a:prstGeom prst="line">
            <a:avLst/>
          </a:prstGeom>
          <a:ln w="6350" cmpd="sng">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741049" y="2777532"/>
            <a:ext cx="2473075" cy="0"/>
          </a:xfrm>
          <a:prstGeom prst="line">
            <a:avLst/>
          </a:prstGeom>
          <a:ln w="6350" cmpd="sng">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276326" y="4823976"/>
            <a:ext cx="8692807" cy="273844"/>
            <a:chOff x="276326" y="4823976"/>
            <a:chExt cx="8692807" cy="273844"/>
          </a:xfrm>
        </p:grpSpPr>
        <p:sp>
          <p:nvSpPr>
            <p:cNvPr id="23" name="TextBox 22"/>
            <p:cNvSpPr txBox="1"/>
            <p:nvPr/>
          </p:nvSpPr>
          <p:spPr>
            <a:xfrm>
              <a:off x="5643880" y="4896981"/>
              <a:ext cx="2962656" cy="184666"/>
            </a:xfrm>
            <a:prstGeom prst="rect">
              <a:avLst/>
            </a:prstGeom>
            <a:noFill/>
          </p:spPr>
          <p:txBody>
            <a:bodyPr wrap="square" rtlCol="0">
              <a:spAutoFit/>
            </a:bodyPr>
            <a:lstStyle/>
            <a:p>
              <a:pPr algn="r"/>
              <a:r>
                <a:rPr lang="en-US" sz="600" b="0" spc="300" dirty="0" smtClean="0">
                  <a:solidFill>
                    <a:srgbClr val="FFFFFF"/>
                  </a:solidFill>
                  <a:latin typeface="Gill Sans MT" panose="020B0502020104020203" pitchFamily="34" charset="0"/>
                </a:rPr>
                <a:t>THE SECRET EMOTIONAL LIFE OF DATA</a:t>
              </a:r>
              <a:endParaRPr lang="en-US" sz="600" b="0" spc="300" dirty="0">
                <a:solidFill>
                  <a:srgbClr val="FFFFFF"/>
                </a:solidFill>
              </a:endParaRPr>
            </a:p>
          </p:txBody>
        </p:sp>
        <p:sp>
          <p:nvSpPr>
            <p:cNvPr id="24" name="TextBox 23"/>
            <p:cNvSpPr txBox="1"/>
            <p:nvPr/>
          </p:nvSpPr>
          <p:spPr>
            <a:xfrm>
              <a:off x="1164336" y="4862298"/>
              <a:ext cx="804672" cy="215444"/>
            </a:xfrm>
            <a:prstGeom prst="rect">
              <a:avLst/>
            </a:prstGeom>
            <a:noFill/>
          </p:spPr>
          <p:txBody>
            <a:bodyPr wrap="square" rtlCol="0">
              <a:spAutoFit/>
            </a:bodyPr>
            <a:lstStyle/>
            <a:p>
              <a:pPr algn="l"/>
              <a:r>
                <a:rPr lang="en-US" sz="800" b="0" spc="0" dirty="0" smtClean="0">
                  <a:solidFill>
                    <a:srgbClr val="FFFFFF"/>
                  </a:solidFill>
                  <a:latin typeface="Gill Sans MT" panose="020B0502020104020203" pitchFamily="34" charset="0"/>
                </a:rPr>
                <a:t>@Sciffignano1</a:t>
              </a:r>
            </a:p>
          </p:txBody>
        </p:sp>
        <p:cxnSp>
          <p:nvCxnSpPr>
            <p:cNvPr id="27" name="Straight Connector 26"/>
            <p:cNvCxnSpPr/>
            <p:nvPr/>
          </p:nvCxnSpPr>
          <p:spPr>
            <a:xfrm>
              <a:off x="276326" y="4828977"/>
              <a:ext cx="8582049"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8" name="Picture 27" descr="DB_WORDMARK_RGB.png"/>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6326" y="4913408"/>
              <a:ext cx="807722" cy="118493"/>
            </a:xfrm>
            <a:prstGeom prst="rect">
              <a:avLst/>
            </a:prstGeom>
          </p:spPr>
        </p:pic>
        <p:cxnSp>
          <p:nvCxnSpPr>
            <p:cNvPr id="29" name="Straight Connector 28"/>
            <p:cNvCxnSpPr/>
            <p:nvPr/>
          </p:nvCxnSpPr>
          <p:spPr>
            <a:xfrm>
              <a:off x="8656444" y="4892740"/>
              <a:ext cx="0" cy="143464"/>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0" name="Slide Number Placeholder 5"/>
            <p:cNvSpPr txBox="1">
              <a:spLocks/>
            </p:cNvSpPr>
            <p:nvPr/>
          </p:nvSpPr>
          <p:spPr>
            <a:xfrm>
              <a:off x="8626233" y="4823976"/>
              <a:ext cx="3429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C0E0194-FA1D-C446-81F7-2E51384049D7}" type="slidenum">
                <a:rPr lang="en-US" sz="600" smtClean="0">
                  <a:solidFill>
                    <a:srgbClr val="FFFFFF"/>
                  </a:solidFill>
                  <a:latin typeface="Gill Sans MT"/>
                  <a:cs typeface="Gill Sans MT"/>
                </a:rPr>
                <a:pPr/>
                <a:t>13</a:t>
              </a:fld>
              <a:endParaRPr lang="en-US" sz="600" dirty="0">
                <a:solidFill>
                  <a:srgbClr val="FFFFFF"/>
                </a:solidFill>
                <a:latin typeface="Gill Sans MT"/>
                <a:cs typeface="Gill Sans MT"/>
              </a:endParaRPr>
            </a:p>
          </p:txBody>
        </p:sp>
        <p:cxnSp>
          <p:nvCxnSpPr>
            <p:cNvPr id="31" name="Straight Connector 30"/>
            <p:cNvCxnSpPr/>
            <p:nvPr/>
          </p:nvCxnSpPr>
          <p:spPr>
            <a:xfrm>
              <a:off x="1158364" y="4892740"/>
              <a:ext cx="0" cy="143464"/>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5843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018" r="1018"/>
          <a:stretch/>
        </p:blipFill>
        <p:spPr>
          <a:xfrm>
            <a:off x="0" y="3096"/>
            <a:ext cx="9144000" cy="5159080"/>
          </a:xfrm>
          <a:prstGeom prst="rect">
            <a:avLst/>
          </a:prstGeom>
        </p:spPr>
      </p:pic>
      <p:sp>
        <p:nvSpPr>
          <p:cNvPr id="3" name="Title 2"/>
          <p:cNvSpPr>
            <a:spLocks noGrp="1"/>
          </p:cNvSpPr>
          <p:nvPr>
            <p:ph type="ctrTitle"/>
          </p:nvPr>
        </p:nvSpPr>
        <p:spPr>
          <a:xfrm>
            <a:off x="293920" y="22236"/>
            <a:ext cx="8564336" cy="1638300"/>
          </a:xfrm>
        </p:spPr>
        <p:txBody>
          <a:bodyPr/>
          <a:lstStyle/>
          <a:p>
            <a:r>
              <a:rPr lang="en-US" sz="2800" dirty="0" smtClean="0"/>
              <a:t>The </a:t>
            </a:r>
            <a:r>
              <a:rPr lang="en-US" sz="2800" dirty="0" smtClean="0"/>
              <a:t>legislative landscape is constantly evolving</a:t>
            </a:r>
            <a:endParaRPr lang="en-US" sz="2800" dirty="0"/>
          </a:p>
        </p:txBody>
      </p:sp>
      <p:sp>
        <p:nvSpPr>
          <p:cNvPr id="5" name="Rectangle 4"/>
          <p:cNvSpPr/>
          <p:nvPr/>
        </p:nvSpPr>
        <p:spPr>
          <a:xfrm>
            <a:off x="680187" y="2031274"/>
            <a:ext cx="1354858" cy="369332"/>
          </a:xfrm>
          <a:prstGeom prst="rect">
            <a:avLst/>
          </a:prstGeom>
        </p:spPr>
        <p:txBody>
          <a:bodyPr wrap="none">
            <a:spAutoFit/>
          </a:bodyPr>
          <a:lstStyle/>
          <a:p>
            <a:pPr algn="ctr"/>
            <a:r>
              <a:rPr lang="en-US" dirty="0" smtClean="0">
                <a:solidFill>
                  <a:schemeClr val="bg1"/>
                </a:solidFill>
                <a:latin typeface="Gill Sans MT" panose="020B0502020104020203" pitchFamily="34" charset="0"/>
              </a:rPr>
              <a:t>Data Privacy</a:t>
            </a:r>
            <a:endParaRPr lang="en-US" dirty="0">
              <a:solidFill>
                <a:schemeClr val="bg1"/>
              </a:solidFill>
              <a:latin typeface="Gill Sans MT" panose="020B0502020104020203" pitchFamily="34" charset="0"/>
            </a:endParaRPr>
          </a:p>
        </p:txBody>
      </p:sp>
      <p:sp>
        <p:nvSpPr>
          <p:cNvPr id="8" name="Rectangle 7"/>
          <p:cNvSpPr/>
          <p:nvPr/>
        </p:nvSpPr>
        <p:spPr>
          <a:xfrm>
            <a:off x="1730418" y="3168349"/>
            <a:ext cx="1172757" cy="369332"/>
          </a:xfrm>
          <a:prstGeom prst="rect">
            <a:avLst/>
          </a:prstGeom>
        </p:spPr>
        <p:txBody>
          <a:bodyPr wrap="none">
            <a:spAutoFit/>
          </a:bodyPr>
          <a:lstStyle/>
          <a:p>
            <a:pPr algn="ctr"/>
            <a:r>
              <a:rPr lang="en-US" dirty="0" smtClean="0">
                <a:solidFill>
                  <a:schemeClr val="bg1"/>
                </a:solidFill>
                <a:latin typeface="Gill Sans MT" panose="020B0502020104020203" pitchFamily="34" charset="0"/>
              </a:rPr>
              <a:t>Protection</a:t>
            </a:r>
            <a:endParaRPr lang="en-US" dirty="0">
              <a:solidFill>
                <a:schemeClr val="bg1"/>
              </a:solidFill>
              <a:latin typeface="Gill Sans MT" panose="020B0502020104020203" pitchFamily="34" charset="0"/>
            </a:endParaRPr>
          </a:p>
        </p:txBody>
      </p:sp>
      <p:sp>
        <p:nvSpPr>
          <p:cNvPr id="11" name="Rectangle 10"/>
          <p:cNvSpPr/>
          <p:nvPr/>
        </p:nvSpPr>
        <p:spPr>
          <a:xfrm>
            <a:off x="271844" y="3613137"/>
            <a:ext cx="1993046" cy="369332"/>
          </a:xfrm>
          <a:prstGeom prst="rect">
            <a:avLst/>
          </a:prstGeom>
        </p:spPr>
        <p:txBody>
          <a:bodyPr wrap="none">
            <a:spAutoFit/>
          </a:bodyPr>
          <a:lstStyle/>
          <a:p>
            <a:pPr algn="ctr"/>
            <a:r>
              <a:rPr lang="en-US" dirty="0" smtClean="0">
                <a:solidFill>
                  <a:schemeClr val="bg1"/>
                </a:solidFill>
                <a:latin typeface="Gill Sans MT" panose="020B0502020104020203" pitchFamily="34" charset="0"/>
              </a:rPr>
              <a:t>Expressed Consent</a:t>
            </a:r>
            <a:endParaRPr lang="en-US" dirty="0">
              <a:solidFill>
                <a:schemeClr val="bg1"/>
              </a:solidFill>
              <a:latin typeface="Gill Sans MT" panose="020B0502020104020203" pitchFamily="34" charset="0"/>
            </a:endParaRPr>
          </a:p>
        </p:txBody>
      </p:sp>
      <p:sp>
        <p:nvSpPr>
          <p:cNvPr id="12" name="Rectangle 11"/>
          <p:cNvSpPr/>
          <p:nvPr/>
        </p:nvSpPr>
        <p:spPr>
          <a:xfrm>
            <a:off x="1320152" y="4190420"/>
            <a:ext cx="1737976" cy="369332"/>
          </a:xfrm>
          <a:prstGeom prst="rect">
            <a:avLst/>
          </a:prstGeom>
        </p:spPr>
        <p:txBody>
          <a:bodyPr wrap="none">
            <a:spAutoFit/>
          </a:bodyPr>
          <a:lstStyle/>
          <a:p>
            <a:pPr algn="ctr"/>
            <a:r>
              <a:rPr lang="en-US" dirty="0" smtClean="0">
                <a:solidFill>
                  <a:schemeClr val="bg1"/>
                </a:solidFill>
                <a:latin typeface="Gill Sans MT" panose="020B0502020104020203" pitchFamily="34" charset="0"/>
              </a:rPr>
              <a:t>Data localization</a:t>
            </a:r>
            <a:endParaRPr lang="en-US" dirty="0">
              <a:solidFill>
                <a:schemeClr val="bg1"/>
              </a:solidFill>
              <a:latin typeface="Gill Sans MT" panose="020B0502020104020203" pitchFamily="34" charset="0"/>
            </a:endParaRPr>
          </a:p>
        </p:txBody>
      </p:sp>
      <p:sp>
        <p:nvSpPr>
          <p:cNvPr id="13" name="Rectangle 12"/>
          <p:cNvSpPr/>
          <p:nvPr/>
        </p:nvSpPr>
        <p:spPr>
          <a:xfrm>
            <a:off x="5356832" y="2554826"/>
            <a:ext cx="3441483" cy="369332"/>
          </a:xfrm>
          <a:prstGeom prst="rect">
            <a:avLst/>
          </a:prstGeom>
        </p:spPr>
        <p:txBody>
          <a:bodyPr wrap="square">
            <a:spAutoFit/>
          </a:bodyPr>
          <a:lstStyle/>
          <a:p>
            <a:pPr algn="r"/>
            <a:r>
              <a:rPr lang="en-US" dirty="0" smtClean="0">
                <a:solidFill>
                  <a:schemeClr val="bg1"/>
                </a:solidFill>
                <a:latin typeface="Gill Sans MT" panose="020B0502020104020203" pitchFamily="34" charset="0"/>
              </a:rPr>
              <a:t>Transferring data across borders</a:t>
            </a:r>
            <a:endParaRPr lang="en-US" dirty="0">
              <a:solidFill>
                <a:schemeClr val="bg1"/>
              </a:solidFill>
              <a:latin typeface="Gill Sans MT" panose="020B0502020104020203" pitchFamily="34" charset="0"/>
            </a:endParaRPr>
          </a:p>
        </p:txBody>
      </p:sp>
      <p:sp>
        <p:nvSpPr>
          <p:cNvPr id="14" name="Rectangle 13"/>
          <p:cNvSpPr/>
          <p:nvPr/>
        </p:nvSpPr>
        <p:spPr>
          <a:xfrm>
            <a:off x="6041073" y="3201157"/>
            <a:ext cx="1946110" cy="369332"/>
          </a:xfrm>
          <a:prstGeom prst="rect">
            <a:avLst/>
          </a:prstGeom>
        </p:spPr>
        <p:txBody>
          <a:bodyPr wrap="none">
            <a:spAutoFit/>
          </a:bodyPr>
          <a:lstStyle/>
          <a:p>
            <a:pPr algn="ctr"/>
            <a:r>
              <a:rPr lang="en-US" dirty="0" smtClean="0">
                <a:solidFill>
                  <a:schemeClr val="bg1"/>
                </a:solidFill>
                <a:latin typeface="Gill Sans MT" panose="020B0502020104020203" pitchFamily="34" charset="0"/>
              </a:rPr>
              <a:t>Predictive analytics</a:t>
            </a:r>
            <a:endParaRPr lang="en-US" dirty="0">
              <a:solidFill>
                <a:schemeClr val="bg1"/>
              </a:solidFill>
              <a:latin typeface="Gill Sans MT" panose="020B0502020104020203" pitchFamily="34" charset="0"/>
            </a:endParaRPr>
          </a:p>
        </p:txBody>
      </p:sp>
      <p:sp>
        <p:nvSpPr>
          <p:cNvPr id="15" name="Rectangle 14"/>
          <p:cNvSpPr/>
          <p:nvPr/>
        </p:nvSpPr>
        <p:spPr>
          <a:xfrm>
            <a:off x="5725520" y="3766477"/>
            <a:ext cx="2821540" cy="646331"/>
          </a:xfrm>
          <a:prstGeom prst="rect">
            <a:avLst/>
          </a:prstGeom>
        </p:spPr>
        <p:txBody>
          <a:bodyPr wrap="square">
            <a:spAutoFit/>
          </a:bodyPr>
          <a:lstStyle/>
          <a:p>
            <a:pPr algn="r"/>
            <a:r>
              <a:rPr lang="en-US" dirty="0" smtClean="0">
                <a:solidFill>
                  <a:schemeClr val="bg1"/>
                </a:solidFill>
                <a:latin typeface="Gill Sans MT" panose="020B0502020104020203" pitchFamily="34" charset="0"/>
              </a:rPr>
              <a:t>Compliance with industry standards and best practices</a:t>
            </a:r>
            <a:endParaRPr lang="en-US" dirty="0">
              <a:solidFill>
                <a:schemeClr val="bg1"/>
              </a:solidFill>
              <a:latin typeface="Gill Sans MT" panose="020B0502020104020203" pitchFamily="34" charset="0"/>
            </a:endParaRPr>
          </a:p>
        </p:txBody>
      </p:sp>
      <p:grpSp>
        <p:nvGrpSpPr>
          <p:cNvPr id="16" name="Group 15"/>
          <p:cNvGrpSpPr/>
          <p:nvPr/>
        </p:nvGrpSpPr>
        <p:grpSpPr>
          <a:xfrm>
            <a:off x="276326" y="4823976"/>
            <a:ext cx="8692807" cy="273844"/>
            <a:chOff x="276326" y="4823976"/>
            <a:chExt cx="8692807" cy="273844"/>
          </a:xfrm>
        </p:grpSpPr>
        <p:sp>
          <p:nvSpPr>
            <p:cNvPr id="17" name="TextBox 16"/>
            <p:cNvSpPr txBox="1"/>
            <p:nvPr/>
          </p:nvSpPr>
          <p:spPr>
            <a:xfrm>
              <a:off x="5643880" y="4896981"/>
              <a:ext cx="2962656" cy="184666"/>
            </a:xfrm>
            <a:prstGeom prst="rect">
              <a:avLst/>
            </a:prstGeom>
            <a:noFill/>
          </p:spPr>
          <p:txBody>
            <a:bodyPr wrap="square" rtlCol="0">
              <a:spAutoFit/>
            </a:bodyPr>
            <a:lstStyle/>
            <a:p>
              <a:pPr algn="r"/>
              <a:r>
                <a:rPr lang="en-US" sz="600" b="0" spc="300" dirty="0" smtClean="0">
                  <a:solidFill>
                    <a:srgbClr val="FFFFFF"/>
                  </a:solidFill>
                  <a:latin typeface="Gill Sans MT" panose="020B0502020104020203" pitchFamily="34" charset="0"/>
                </a:rPr>
                <a:t>THE SECRET EMOTIONAL LIFE OF DATA</a:t>
              </a:r>
              <a:endParaRPr lang="en-US" sz="600" b="0" spc="300" dirty="0">
                <a:solidFill>
                  <a:srgbClr val="FFFFFF"/>
                </a:solidFill>
              </a:endParaRPr>
            </a:p>
          </p:txBody>
        </p:sp>
        <p:sp>
          <p:nvSpPr>
            <p:cNvPr id="18" name="TextBox 17"/>
            <p:cNvSpPr txBox="1"/>
            <p:nvPr/>
          </p:nvSpPr>
          <p:spPr>
            <a:xfrm>
              <a:off x="1164336" y="4862298"/>
              <a:ext cx="804672" cy="215444"/>
            </a:xfrm>
            <a:prstGeom prst="rect">
              <a:avLst/>
            </a:prstGeom>
            <a:noFill/>
          </p:spPr>
          <p:txBody>
            <a:bodyPr wrap="square" rtlCol="0">
              <a:spAutoFit/>
            </a:bodyPr>
            <a:lstStyle/>
            <a:p>
              <a:pPr algn="l"/>
              <a:r>
                <a:rPr lang="en-US" sz="800" b="0" spc="0" dirty="0" smtClean="0">
                  <a:solidFill>
                    <a:srgbClr val="FFFFFF"/>
                  </a:solidFill>
                  <a:latin typeface="Gill Sans MT" panose="020B0502020104020203" pitchFamily="34" charset="0"/>
                </a:rPr>
                <a:t>@Sciffignano1</a:t>
              </a:r>
            </a:p>
          </p:txBody>
        </p:sp>
        <p:cxnSp>
          <p:nvCxnSpPr>
            <p:cNvPr id="19" name="Straight Connector 18"/>
            <p:cNvCxnSpPr/>
            <p:nvPr/>
          </p:nvCxnSpPr>
          <p:spPr>
            <a:xfrm>
              <a:off x="276326" y="4828977"/>
              <a:ext cx="8582049"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0" name="Picture 19" descr="DB_WORDMARK_RGB.png"/>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6326" y="4913408"/>
              <a:ext cx="807722" cy="118493"/>
            </a:xfrm>
            <a:prstGeom prst="rect">
              <a:avLst/>
            </a:prstGeom>
          </p:spPr>
        </p:pic>
        <p:cxnSp>
          <p:nvCxnSpPr>
            <p:cNvPr id="21" name="Straight Connector 20"/>
            <p:cNvCxnSpPr/>
            <p:nvPr/>
          </p:nvCxnSpPr>
          <p:spPr>
            <a:xfrm>
              <a:off x="8656444" y="4892740"/>
              <a:ext cx="0" cy="143464"/>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2" name="Slide Number Placeholder 5"/>
            <p:cNvSpPr txBox="1">
              <a:spLocks/>
            </p:cNvSpPr>
            <p:nvPr/>
          </p:nvSpPr>
          <p:spPr>
            <a:xfrm>
              <a:off x="8626233" y="4823976"/>
              <a:ext cx="3429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C0E0194-FA1D-C446-81F7-2E51384049D7}" type="slidenum">
                <a:rPr lang="en-US" sz="600" smtClean="0">
                  <a:solidFill>
                    <a:srgbClr val="FFFFFF"/>
                  </a:solidFill>
                  <a:latin typeface="Gill Sans MT"/>
                  <a:cs typeface="Gill Sans MT"/>
                </a:rPr>
                <a:pPr/>
                <a:t>14</a:t>
              </a:fld>
              <a:endParaRPr lang="en-US" sz="600" dirty="0">
                <a:solidFill>
                  <a:srgbClr val="FFFFFF"/>
                </a:solidFill>
                <a:latin typeface="Gill Sans MT"/>
                <a:cs typeface="Gill Sans MT"/>
              </a:endParaRPr>
            </a:p>
          </p:txBody>
        </p:sp>
        <p:cxnSp>
          <p:nvCxnSpPr>
            <p:cNvPr id="23" name="Straight Connector 22"/>
            <p:cNvCxnSpPr/>
            <p:nvPr/>
          </p:nvCxnSpPr>
          <p:spPr>
            <a:xfrm>
              <a:off x="1158364" y="4892740"/>
              <a:ext cx="0" cy="143464"/>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
        <p:nvSpPr>
          <p:cNvPr id="24" name="Rectangle 23"/>
          <p:cNvSpPr/>
          <p:nvPr/>
        </p:nvSpPr>
        <p:spPr>
          <a:xfrm>
            <a:off x="6289659" y="2056422"/>
            <a:ext cx="1753750" cy="369332"/>
          </a:xfrm>
          <a:prstGeom prst="rect">
            <a:avLst/>
          </a:prstGeom>
        </p:spPr>
        <p:txBody>
          <a:bodyPr wrap="none">
            <a:spAutoFit/>
          </a:bodyPr>
          <a:lstStyle/>
          <a:p>
            <a:pPr algn="ctr"/>
            <a:r>
              <a:rPr lang="en-US" dirty="0" smtClean="0">
                <a:solidFill>
                  <a:schemeClr val="bg1"/>
                </a:solidFill>
                <a:latin typeface="Gill Sans MT" panose="020B0502020104020203" pitchFamily="34" charset="0"/>
              </a:rPr>
              <a:t>Data sovereignty</a:t>
            </a:r>
            <a:endParaRPr lang="en-US" dirty="0">
              <a:solidFill>
                <a:schemeClr val="bg1"/>
              </a:solidFill>
              <a:latin typeface="Gill Sans MT" panose="020B0502020104020203" pitchFamily="34" charset="0"/>
            </a:endParaRPr>
          </a:p>
        </p:txBody>
      </p:sp>
      <p:sp>
        <p:nvSpPr>
          <p:cNvPr id="25" name="Rectangle 24"/>
          <p:cNvSpPr/>
          <p:nvPr/>
        </p:nvSpPr>
        <p:spPr>
          <a:xfrm>
            <a:off x="1840641" y="2496743"/>
            <a:ext cx="1502335" cy="369332"/>
          </a:xfrm>
          <a:prstGeom prst="rect">
            <a:avLst/>
          </a:prstGeom>
        </p:spPr>
        <p:txBody>
          <a:bodyPr wrap="none">
            <a:spAutoFit/>
          </a:bodyPr>
          <a:lstStyle/>
          <a:p>
            <a:pPr algn="ctr"/>
            <a:r>
              <a:rPr lang="en-US" dirty="0" smtClean="0">
                <a:solidFill>
                  <a:schemeClr val="bg1"/>
                </a:solidFill>
                <a:latin typeface="Gill Sans MT" panose="020B0502020104020203" pitchFamily="34" charset="0"/>
              </a:rPr>
              <a:t>Cybersecurity</a:t>
            </a:r>
            <a:endParaRPr lang="en-US"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59241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013" y="1588584"/>
            <a:ext cx="2251702" cy="1583228"/>
          </a:xfrm>
          <a:prstGeom prst="rect">
            <a:avLst/>
          </a:prstGeom>
          <a:noFill/>
          <a:ln>
            <a:noFill/>
          </a:ln>
          <a:effectLst/>
          <a:scene3d>
            <a:camera prst="orthographicFront"/>
            <a:lightRig rig="threePt" dir="t"/>
          </a:scene3d>
          <a:sp3d>
            <a:bevelT/>
          </a:sp3d>
        </p:spPr>
      </p:pic>
      <p:sp>
        <p:nvSpPr>
          <p:cNvPr id="13" name="Title 1"/>
          <p:cNvSpPr txBox="1">
            <a:spLocks/>
          </p:cNvSpPr>
          <p:nvPr/>
        </p:nvSpPr>
        <p:spPr>
          <a:xfrm>
            <a:off x="63047" y="-102837"/>
            <a:ext cx="7127453" cy="857250"/>
          </a:xfrm>
          <a:prstGeom prst="rect">
            <a:avLst/>
          </a:prstGeom>
          <a:noFill/>
          <a:ln>
            <a:noFill/>
          </a:ln>
        </p:spPr>
        <p:txBody>
          <a:bodyPr vert="horz" lIns="91440" tIns="45720" rIns="91440" bIns="45720" rtlCol="0" anchor="b" anchorCtr="0">
            <a:noAutofit/>
          </a:bodyPr>
          <a:lstStyle>
            <a:lvl1pPr algn="ctr" defTabSz="309563">
              <a:defRPr sz="4200">
                <a:latin typeface="+mn-lt"/>
                <a:ea typeface="+mn-ea"/>
                <a:cs typeface="+mn-cs"/>
                <a:sym typeface="Helvetica Light"/>
              </a:defRPr>
            </a:lvl1pPr>
            <a:lvl2pPr indent="85725" algn="ctr" defTabSz="309563">
              <a:defRPr sz="4200">
                <a:latin typeface="+mn-lt"/>
                <a:ea typeface="+mn-ea"/>
                <a:cs typeface="+mn-cs"/>
                <a:sym typeface="Helvetica Light"/>
              </a:defRPr>
            </a:lvl2pPr>
            <a:lvl3pPr indent="171450" algn="ctr" defTabSz="309563">
              <a:defRPr sz="4200">
                <a:latin typeface="+mn-lt"/>
                <a:ea typeface="+mn-ea"/>
                <a:cs typeface="+mn-cs"/>
                <a:sym typeface="Helvetica Light"/>
              </a:defRPr>
            </a:lvl3pPr>
            <a:lvl4pPr indent="257175" algn="ctr" defTabSz="309563">
              <a:defRPr sz="4200">
                <a:latin typeface="+mn-lt"/>
                <a:ea typeface="+mn-ea"/>
                <a:cs typeface="+mn-cs"/>
                <a:sym typeface="Helvetica Light"/>
              </a:defRPr>
            </a:lvl4pPr>
            <a:lvl5pPr indent="342900" algn="ctr" defTabSz="309563">
              <a:defRPr sz="4200">
                <a:latin typeface="+mn-lt"/>
                <a:ea typeface="+mn-ea"/>
                <a:cs typeface="+mn-cs"/>
                <a:sym typeface="Helvetica Light"/>
              </a:defRPr>
            </a:lvl5pPr>
            <a:lvl6pPr indent="428625" algn="ctr" defTabSz="309563">
              <a:defRPr sz="4200">
                <a:latin typeface="+mn-lt"/>
                <a:ea typeface="+mn-ea"/>
                <a:cs typeface="+mn-cs"/>
                <a:sym typeface="Helvetica Light"/>
              </a:defRPr>
            </a:lvl6pPr>
            <a:lvl7pPr indent="514350" algn="ctr" defTabSz="309563">
              <a:defRPr sz="4200">
                <a:latin typeface="+mn-lt"/>
                <a:ea typeface="+mn-ea"/>
                <a:cs typeface="+mn-cs"/>
                <a:sym typeface="Helvetica Light"/>
              </a:defRPr>
            </a:lvl7pPr>
            <a:lvl8pPr indent="600075" algn="ctr" defTabSz="309563">
              <a:defRPr sz="4200">
                <a:latin typeface="+mn-lt"/>
                <a:ea typeface="+mn-ea"/>
                <a:cs typeface="+mn-cs"/>
                <a:sym typeface="Helvetica Light"/>
              </a:defRPr>
            </a:lvl8pPr>
            <a:lvl9pPr indent="685800" algn="ctr" defTabSz="309563">
              <a:defRPr sz="4200">
                <a:latin typeface="+mn-lt"/>
                <a:ea typeface="+mn-ea"/>
                <a:cs typeface="+mn-cs"/>
                <a:sym typeface="Helvetica Light"/>
              </a:defRPr>
            </a:lvl9pPr>
          </a:lstStyle>
          <a:p>
            <a:pPr>
              <a:spcBef>
                <a:spcPts val="180"/>
              </a:spcBef>
              <a:spcAft>
                <a:spcPts val="600"/>
              </a:spcAft>
              <a:buClr>
                <a:schemeClr val="dk1"/>
              </a:buClr>
              <a:buFont typeface="Arial"/>
              <a:buNone/>
            </a:pPr>
            <a:r>
              <a:rPr lang="en-US" sz="2100" kern="0" dirty="0" smtClean="0">
                <a:solidFill>
                  <a:srgbClr val="3095B4"/>
                </a:solidFill>
                <a:latin typeface="Gill Sans MT"/>
                <a:cs typeface="Arial" panose="020B0604020202020204" pitchFamily="34" charset="0"/>
              </a:rPr>
              <a:t>The </a:t>
            </a:r>
            <a:r>
              <a:rPr lang="en-US" sz="2100" kern="0" dirty="0" smtClean="0">
                <a:solidFill>
                  <a:srgbClr val="3095B4"/>
                </a:solidFill>
                <a:latin typeface="Gill Sans MT"/>
                <a:cs typeface="Arial" panose="020B0604020202020204" pitchFamily="34" charset="0"/>
              </a:rPr>
              <a:t>Dark Room – The illusion of the “Best Place”</a:t>
            </a:r>
            <a:endParaRPr lang="en-US" sz="2100" kern="0" dirty="0">
              <a:solidFill>
                <a:srgbClr val="3095B4"/>
              </a:solidFill>
              <a:latin typeface="Gill Sans MT"/>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878" y="1426806"/>
            <a:ext cx="1759634" cy="2639451"/>
          </a:xfrm>
          <a:prstGeom prst="rect">
            <a:avLst/>
          </a:prstGeom>
        </p:spPr>
      </p:pic>
      <p:sp>
        <p:nvSpPr>
          <p:cNvPr id="5" name="TextBox 4"/>
          <p:cNvSpPr txBox="1"/>
          <p:nvPr/>
        </p:nvSpPr>
        <p:spPr>
          <a:xfrm>
            <a:off x="1386102" y="3164727"/>
            <a:ext cx="1561514"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sym typeface="Helvetica Light"/>
              </a:rPr>
              <a:t>All of the experts</a:t>
            </a:r>
          </a:p>
          <a:p>
            <a:pPr marL="0" marR="0" indent="0" algn="ctr" defTabSz="825500" rtl="0" fontAlgn="auto" latinLnBrk="1" hangingPunct="0">
              <a:lnSpc>
                <a:spcPct val="100000"/>
              </a:lnSpc>
              <a:spcBef>
                <a:spcPts val="0"/>
              </a:spcBef>
              <a:spcAft>
                <a:spcPts val="0"/>
              </a:spcAft>
              <a:buClrTx/>
              <a:buSzTx/>
              <a:buFontTx/>
              <a:buNone/>
              <a:tabLst/>
            </a:pPr>
            <a:r>
              <a:rPr lang="en-US" sz="1200" dirty="0" smtClean="0">
                <a:solidFill>
                  <a:srgbClr val="000000"/>
                </a:solidFill>
                <a:sym typeface="Helvetica Light"/>
              </a:rPr>
              <a:t>All of the knowledge</a:t>
            </a:r>
          </a:p>
          <a:p>
            <a:pPr marL="0" marR="0" indent="0" algn="ctr" defTabSz="8255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sym typeface="Helvetica Light"/>
              </a:rPr>
              <a:t>Captured learnings</a:t>
            </a:r>
          </a:p>
          <a:p>
            <a:pPr marL="0" marR="0" indent="0" algn="ctr" defTabSz="825500" rtl="0" fontAlgn="auto" latinLnBrk="1" hangingPunct="0">
              <a:lnSpc>
                <a:spcPct val="100000"/>
              </a:lnSpc>
              <a:spcBef>
                <a:spcPts val="0"/>
              </a:spcBef>
              <a:spcAft>
                <a:spcPts val="0"/>
              </a:spcAft>
              <a:buClrTx/>
              <a:buSzTx/>
              <a:buFontTx/>
              <a:buNone/>
              <a:tabLst/>
            </a:pPr>
            <a:r>
              <a:rPr lang="en-US" sz="1200" dirty="0" smtClean="0">
                <a:solidFill>
                  <a:srgbClr val="000000"/>
                </a:solidFill>
                <a:sym typeface="Helvetica Light"/>
              </a:rPr>
              <a:t>Best practices</a:t>
            </a:r>
            <a:endParaRPr kumimoji="0" lang="en-US" sz="1200" b="0" i="0" u="none" strike="noStrike" cap="none" spc="0" normalizeH="0" baseline="0" dirty="0">
              <a:ln>
                <a:noFill/>
              </a:ln>
              <a:solidFill>
                <a:srgbClr val="000000"/>
              </a:solidFill>
              <a:effectLst/>
              <a:uFillTx/>
              <a:sym typeface="Helvetica Light"/>
            </a:endParaRPr>
          </a:p>
        </p:txBody>
      </p:sp>
      <p:sp>
        <p:nvSpPr>
          <p:cNvPr id="3" name="TextBox 2"/>
          <p:cNvSpPr txBox="1"/>
          <p:nvPr/>
        </p:nvSpPr>
        <p:spPr>
          <a:xfrm>
            <a:off x="6346371" y="1426806"/>
            <a:ext cx="2220686" cy="2554545"/>
          </a:xfrm>
          <a:prstGeom prst="rect">
            <a:avLst/>
          </a:prstGeom>
          <a:noFill/>
        </p:spPr>
        <p:txBody>
          <a:bodyPr wrap="square" rtlCol="0">
            <a:spAutoFit/>
          </a:bodyPr>
          <a:lstStyle/>
          <a:p>
            <a:r>
              <a:rPr lang="en-US" sz="1600" dirty="0" smtClean="0"/>
              <a:t>Related Issues</a:t>
            </a:r>
          </a:p>
          <a:p>
            <a:pPr marL="285750" indent="-285750">
              <a:buFont typeface="Arial" panose="020B0604020202020204" pitchFamily="34" charset="0"/>
              <a:buChar char="•"/>
            </a:pPr>
            <a:r>
              <a:rPr lang="en-US" sz="1600" dirty="0" smtClean="0"/>
              <a:t>Public information</a:t>
            </a:r>
          </a:p>
          <a:p>
            <a:pPr marL="285750" indent="-285750">
              <a:buFont typeface="Arial" panose="020B0604020202020204" pitchFamily="34" charset="0"/>
              <a:buChar char="•"/>
            </a:pPr>
            <a:r>
              <a:rPr lang="en-US" sz="1600" dirty="0" smtClean="0"/>
              <a:t>Open Data</a:t>
            </a:r>
          </a:p>
          <a:p>
            <a:pPr marL="285750" indent="-285750">
              <a:buFont typeface="Arial" panose="020B0604020202020204" pitchFamily="34" charset="0"/>
              <a:buChar char="•"/>
            </a:pPr>
            <a:r>
              <a:rPr lang="en-US" sz="1600" dirty="0" smtClean="0"/>
              <a:t>Proprietary value proposition</a:t>
            </a:r>
          </a:p>
          <a:p>
            <a:pPr marL="285750" indent="-285750">
              <a:buFont typeface="Arial" panose="020B0604020202020204" pitchFamily="34" charset="0"/>
              <a:buChar char="•"/>
            </a:pPr>
            <a:r>
              <a:rPr lang="en-US" sz="1600" dirty="0" smtClean="0"/>
              <a:t>Data at rest vs. Data in motion</a:t>
            </a:r>
          </a:p>
          <a:p>
            <a:pPr marL="285750" indent="-285750">
              <a:buFont typeface="Arial" panose="020B0604020202020204" pitchFamily="34" charset="0"/>
              <a:buChar char="•"/>
            </a:pPr>
            <a:r>
              <a:rPr lang="en-US" sz="1600" dirty="0" smtClean="0"/>
              <a:t>Discoverable “unstructured content”</a:t>
            </a:r>
            <a:endParaRPr lang="en-US" sz="1600" dirty="0"/>
          </a:p>
        </p:txBody>
      </p:sp>
    </p:spTree>
    <p:extLst>
      <p:ext uri="{BB962C8B-B14F-4D97-AF65-F5344CB8AC3E}">
        <p14:creationId xmlns:p14="http://schemas.microsoft.com/office/powerpoint/2010/main" val="42470122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Part Three</a:t>
            </a:r>
            <a:endParaRPr lang="en-US" dirty="0"/>
          </a:p>
        </p:txBody>
      </p:sp>
      <p:sp>
        <p:nvSpPr>
          <p:cNvPr id="3" name="Text Placeholder 2"/>
          <p:cNvSpPr>
            <a:spLocks noGrp="1"/>
          </p:cNvSpPr>
          <p:nvPr>
            <p:ph type="body" sz="quarter" idx="13"/>
          </p:nvPr>
        </p:nvSpPr>
        <p:spPr/>
        <p:txBody>
          <a:bodyPr/>
          <a:lstStyle/>
          <a:p>
            <a:r>
              <a:rPr lang="en-US" dirty="0" smtClean="0"/>
              <a:t>Problem Formulation</a:t>
            </a:r>
            <a:endParaRPr lang="en-US" dirty="0"/>
          </a:p>
        </p:txBody>
      </p:sp>
      <p:pic>
        <p:nvPicPr>
          <p:cNvPr id="3074" name="Picture 2" descr="http://ruthiedean.com/wp-content/uploads/2011/09/recalculatin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260" y="1612882"/>
            <a:ext cx="3731124" cy="3109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49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40891" y="1173367"/>
            <a:ext cx="4908052" cy="1765233"/>
          </a:xfrm>
        </p:spPr>
        <p:txBody>
          <a:bodyPr/>
          <a:lstStyle/>
          <a:p>
            <a:endParaRPr lang="en-US" dirty="0"/>
          </a:p>
          <a:p>
            <a:r>
              <a:rPr lang="en-US" b="1" dirty="0"/>
              <a:t>Relentlessly Curious </a:t>
            </a:r>
            <a:endParaRPr lang="en-US" dirty="0"/>
          </a:p>
          <a:p>
            <a:r>
              <a:rPr lang="en-US" dirty="0"/>
              <a:t>We embrace the change in the world around us. We know it brings new problems to solve, </a:t>
            </a:r>
          </a:p>
          <a:p>
            <a:r>
              <a:rPr lang="en-US" dirty="0"/>
              <a:t>new things to learn, and new ways to grow </a:t>
            </a:r>
          </a:p>
        </p:txBody>
      </p:sp>
      <p:pic>
        <p:nvPicPr>
          <p:cNvPr id="3" name="Picture 2"/>
          <p:cNvPicPr>
            <a:picLocks noChangeAspect="1"/>
          </p:cNvPicPr>
          <p:nvPr/>
        </p:nvPicPr>
        <p:blipFill>
          <a:blip r:embed="rId2"/>
          <a:stretch>
            <a:fillRect/>
          </a:stretch>
        </p:blipFill>
        <p:spPr>
          <a:xfrm>
            <a:off x="5776912" y="573540"/>
            <a:ext cx="2409825" cy="4257675"/>
          </a:xfrm>
          <a:prstGeom prst="rect">
            <a:avLst/>
          </a:prstGeom>
        </p:spPr>
      </p:pic>
    </p:spTree>
    <p:extLst>
      <p:ext uri="{BB962C8B-B14F-4D97-AF65-F5344CB8AC3E}">
        <p14:creationId xmlns:p14="http://schemas.microsoft.com/office/powerpoint/2010/main" val="33450656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6281236" y="1224991"/>
            <a:ext cx="837116" cy="858242"/>
          </a:xfrm>
          <a:custGeom>
            <a:avLst/>
            <a:gdLst>
              <a:gd name="connsiteX0" fmla="*/ 0 w 1144322"/>
              <a:gd name="connsiteY0" fmla="*/ 558077 h 1116153"/>
              <a:gd name="connsiteX1" fmla="*/ 279038 w 1144322"/>
              <a:gd name="connsiteY1" fmla="*/ 0 h 1116153"/>
              <a:gd name="connsiteX2" fmla="*/ 865284 w 1144322"/>
              <a:gd name="connsiteY2" fmla="*/ 0 h 1116153"/>
              <a:gd name="connsiteX3" fmla="*/ 1144322 w 1144322"/>
              <a:gd name="connsiteY3" fmla="*/ 558077 h 1116153"/>
              <a:gd name="connsiteX4" fmla="*/ 865284 w 1144322"/>
              <a:gd name="connsiteY4" fmla="*/ 1116153 h 1116153"/>
              <a:gd name="connsiteX5" fmla="*/ 279038 w 1144322"/>
              <a:gd name="connsiteY5" fmla="*/ 1116153 h 1116153"/>
              <a:gd name="connsiteX6" fmla="*/ 0 w 1144322"/>
              <a:gd name="connsiteY6" fmla="*/ 558077 h 111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322" h="1116153">
                <a:moveTo>
                  <a:pt x="572160" y="0"/>
                </a:moveTo>
                <a:lnTo>
                  <a:pt x="1144321" y="272169"/>
                </a:lnTo>
                <a:lnTo>
                  <a:pt x="1144321" y="843984"/>
                </a:lnTo>
                <a:lnTo>
                  <a:pt x="572160" y="1116153"/>
                </a:lnTo>
                <a:lnTo>
                  <a:pt x="1" y="843984"/>
                </a:lnTo>
                <a:lnTo>
                  <a:pt x="1" y="272169"/>
                </a:lnTo>
                <a:lnTo>
                  <a:pt x="572160" y="0"/>
                </a:lnTo>
                <a:close/>
              </a:path>
            </a:pathLst>
          </a:custGeom>
          <a:solidFill>
            <a:srgbClr val="FFFF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166377" tIns="169856" rIns="166378" bIns="169855" numCol="1" spcCol="1270" anchor="ctr" anchorCtr="0">
            <a:noAutofit/>
          </a:bodyPr>
          <a:lstStyle/>
          <a:p>
            <a:pPr algn="ctr" defTabSz="333375">
              <a:lnSpc>
                <a:spcPct val="90000"/>
              </a:lnSpc>
              <a:spcBef>
                <a:spcPct val="0"/>
              </a:spcBef>
              <a:spcAft>
                <a:spcPct val="35000"/>
              </a:spcAft>
            </a:pPr>
            <a:r>
              <a:rPr lang="en-US" sz="750" b="1" dirty="0">
                <a:solidFill>
                  <a:schemeClr val="tx1"/>
                </a:solidFill>
              </a:rPr>
              <a:t>Prolonged Economic Uncertainty</a:t>
            </a:r>
          </a:p>
        </p:txBody>
      </p:sp>
      <p:sp>
        <p:nvSpPr>
          <p:cNvPr id="15" name="Freeform 14"/>
          <p:cNvSpPr/>
          <p:nvPr/>
        </p:nvSpPr>
        <p:spPr>
          <a:xfrm>
            <a:off x="5346725" y="1222826"/>
            <a:ext cx="877481" cy="858242"/>
          </a:xfrm>
          <a:custGeom>
            <a:avLst/>
            <a:gdLst>
              <a:gd name="connsiteX0" fmla="*/ 0 w 1144322"/>
              <a:gd name="connsiteY0" fmla="*/ 584987 h 1169973"/>
              <a:gd name="connsiteX1" fmla="*/ 286081 w 1144322"/>
              <a:gd name="connsiteY1" fmla="*/ 0 h 1169973"/>
              <a:gd name="connsiteX2" fmla="*/ 858242 w 1144322"/>
              <a:gd name="connsiteY2" fmla="*/ 0 h 1169973"/>
              <a:gd name="connsiteX3" fmla="*/ 1144322 w 1144322"/>
              <a:gd name="connsiteY3" fmla="*/ 584987 h 1169973"/>
              <a:gd name="connsiteX4" fmla="*/ 858242 w 1144322"/>
              <a:gd name="connsiteY4" fmla="*/ 1169973 h 1169973"/>
              <a:gd name="connsiteX5" fmla="*/ 286081 w 1144322"/>
              <a:gd name="connsiteY5" fmla="*/ 1169973 h 1169973"/>
              <a:gd name="connsiteX6" fmla="*/ 0 w 1144322"/>
              <a:gd name="connsiteY6" fmla="*/ 584987 h 116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322" h="1169973">
                <a:moveTo>
                  <a:pt x="572161" y="1"/>
                </a:moveTo>
                <a:lnTo>
                  <a:pt x="1144322" y="292494"/>
                </a:lnTo>
                <a:lnTo>
                  <a:pt x="1144322" y="877480"/>
                </a:lnTo>
                <a:lnTo>
                  <a:pt x="572161" y="1169972"/>
                </a:lnTo>
                <a:lnTo>
                  <a:pt x="0" y="877480"/>
                </a:lnTo>
                <a:lnTo>
                  <a:pt x="0" y="292494"/>
                </a:lnTo>
                <a:lnTo>
                  <a:pt x="572161" y="1"/>
                </a:lnTo>
                <a:close/>
              </a:path>
            </a:pathLst>
          </a:custGeom>
          <a:solidFill>
            <a:srgbClr val="73AF55"/>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146247" tIns="143041" rIns="146247" bIns="143040" numCol="1" spcCol="1270" anchor="ctr" anchorCtr="0">
            <a:noAutofit/>
          </a:bodyPr>
          <a:lstStyle/>
          <a:p>
            <a:pPr algn="ctr" defTabSz="366713">
              <a:lnSpc>
                <a:spcPct val="90000"/>
              </a:lnSpc>
              <a:spcBef>
                <a:spcPct val="0"/>
              </a:spcBef>
              <a:spcAft>
                <a:spcPct val="35000"/>
              </a:spcAft>
            </a:pPr>
            <a:r>
              <a:rPr lang="en-US" sz="825" b="1" dirty="0">
                <a:solidFill>
                  <a:schemeClr val="tx1"/>
                </a:solidFill>
              </a:rPr>
              <a:t>Globalization</a:t>
            </a:r>
            <a:endParaRPr lang="en-US" sz="825" b="1" dirty="0">
              <a:solidFill>
                <a:schemeClr val="tx1"/>
              </a:solidFill>
            </a:endParaRPr>
          </a:p>
        </p:txBody>
      </p:sp>
      <p:sp>
        <p:nvSpPr>
          <p:cNvPr id="16" name="Freeform 15"/>
          <p:cNvSpPr/>
          <p:nvPr/>
        </p:nvSpPr>
        <p:spPr>
          <a:xfrm>
            <a:off x="5896325" y="1953466"/>
            <a:ext cx="746670" cy="858242"/>
          </a:xfrm>
          <a:custGeom>
            <a:avLst/>
            <a:gdLst>
              <a:gd name="connsiteX0" fmla="*/ 0 w 1144322"/>
              <a:gd name="connsiteY0" fmla="*/ 497780 h 995560"/>
              <a:gd name="connsiteX1" fmla="*/ 248890 w 1144322"/>
              <a:gd name="connsiteY1" fmla="*/ 0 h 995560"/>
              <a:gd name="connsiteX2" fmla="*/ 895432 w 1144322"/>
              <a:gd name="connsiteY2" fmla="*/ 0 h 995560"/>
              <a:gd name="connsiteX3" fmla="*/ 1144322 w 1144322"/>
              <a:gd name="connsiteY3" fmla="*/ 497780 h 995560"/>
              <a:gd name="connsiteX4" fmla="*/ 895432 w 1144322"/>
              <a:gd name="connsiteY4" fmla="*/ 995560 h 995560"/>
              <a:gd name="connsiteX5" fmla="*/ 248890 w 1144322"/>
              <a:gd name="connsiteY5" fmla="*/ 995560 h 995560"/>
              <a:gd name="connsiteX6" fmla="*/ 0 w 1144322"/>
              <a:gd name="connsiteY6" fmla="*/ 497780 h 99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322" h="995560">
                <a:moveTo>
                  <a:pt x="572161" y="0"/>
                </a:moveTo>
                <a:lnTo>
                  <a:pt x="1144322" y="216534"/>
                </a:lnTo>
                <a:lnTo>
                  <a:pt x="1144322" y="779026"/>
                </a:lnTo>
                <a:lnTo>
                  <a:pt x="572161" y="995560"/>
                </a:lnTo>
                <a:lnTo>
                  <a:pt x="0" y="779026"/>
                </a:lnTo>
                <a:lnTo>
                  <a:pt x="0" y="216534"/>
                </a:lnTo>
                <a:lnTo>
                  <a:pt x="572161" y="0"/>
                </a:lnTo>
                <a:close/>
              </a:path>
            </a:pathLst>
          </a:custGeom>
          <a:solidFill>
            <a:srgbClr val="73AF55"/>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167791" tIns="185179" rIns="167791" bIns="185177" numCol="1" spcCol="1270" anchor="ctr" anchorCtr="0">
            <a:noAutofit/>
          </a:bodyPr>
          <a:lstStyle/>
          <a:p>
            <a:pPr algn="ctr" defTabSz="600075">
              <a:lnSpc>
                <a:spcPct val="90000"/>
              </a:lnSpc>
              <a:spcBef>
                <a:spcPct val="0"/>
              </a:spcBef>
              <a:spcAft>
                <a:spcPct val="35000"/>
              </a:spcAft>
            </a:pPr>
            <a:r>
              <a:rPr lang="en-US" sz="1350" b="1" dirty="0">
                <a:solidFill>
                  <a:schemeClr val="tx1"/>
                </a:solidFill>
              </a:rPr>
              <a:t>“Big Data”</a:t>
            </a:r>
            <a:endParaRPr lang="en-US" sz="1350" b="1" dirty="0">
              <a:solidFill>
                <a:schemeClr val="tx1"/>
              </a:solidFill>
            </a:endParaRPr>
          </a:p>
        </p:txBody>
      </p:sp>
      <p:sp>
        <p:nvSpPr>
          <p:cNvPr id="18" name="Freeform 17"/>
          <p:cNvSpPr/>
          <p:nvPr/>
        </p:nvSpPr>
        <p:spPr>
          <a:xfrm>
            <a:off x="6709900" y="1953466"/>
            <a:ext cx="783101" cy="858242"/>
          </a:xfrm>
          <a:custGeom>
            <a:avLst/>
            <a:gdLst>
              <a:gd name="connsiteX0" fmla="*/ 0 w 1144322"/>
              <a:gd name="connsiteY0" fmla="*/ 522067 h 1044134"/>
              <a:gd name="connsiteX1" fmla="*/ 261034 w 1144322"/>
              <a:gd name="connsiteY1" fmla="*/ 0 h 1044134"/>
              <a:gd name="connsiteX2" fmla="*/ 883289 w 1144322"/>
              <a:gd name="connsiteY2" fmla="*/ 0 h 1044134"/>
              <a:gd name="connsiteX3" fmla="*/ 1144322 w 1144322"/>
              <a:gd name="connsiteY3" fmla="*/ 522067 h 1044134"/>
              <a:gd name="connsiteX4" fmla="*/ 883289 w 1144322"/>
              <a:gd name="connsiteY4" fmla="*/ 1044134 h 1044134"/>
              <a:gd name="connsiteX5" fmla="*/ 261034 w 1144322"/>
              <a:gd name="connsiteY5" fmla="*/ 1044134 h 1044134"/>
              <a:gd name="connsiteX6" fmla="*/ 0 w 1144322"/>
              <a:gd name="connsiteY6" fmla="*/ 522067 h 104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322" h="1044134">
                <a:moveTo>
                  <a:pt x="572161" y="0"/>
                </a:moveTo>
                <a:lnTo>
                  <a:pt x="1144322" y="238180"/>
                </a:lnTo>
                <a:lnTo>
                  <a:pt x="1144322" y="805955"/>
                </a:lnTo>
                <a:lnTo>
                  <a:pt x="572161" y="1044134"/>
                </a:lnTo>
                <a:lnTo>
                  <a:pt x="0" y="805955"/>
                </a:lnTo>
                <a:lnTo>
                  <a:pt x="0" y="238180"/>
                </a:lnTo>
                <a:lnTo>
                  <a:pt x="572161" y="0"/>
                </a:lnTo>
                <a:close/>
              </a:path>
            </a:pathLst>
          </a:custGeom>
          <a:solidFill>
            <a:srgbClr val="FF00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124803" tIns="136778" rIns="124803" bIns="136778" numCol="1" spcCol="1270" anchor="ctr" anchorCtr="0">
            <a:noAutofit/>
          </a:bodyPr>
          <a:lstStyle/>
          <a:p>
            <a:pPr algn="ctr" defTabSz="400050">
              <a:lnSpc>
                <a:spcPct val="90000"/>
              </a:lnSpc>
              <a:spcBef>
                <a:spcPct val="0"/>
              </a:spcBef>
              <a:spcAft>
                <a:spcPct val="35000"/>
              </a:spcAft>
            </a:pPr>
            <a:r>
              <a:rPr lang="en-US" sz="900" b="1" dirty="0">
                <a:solidFill>
                  <a:schemeClr val="tx1"/>
                </a:solidFill>
              </a:rPr>
              <a:t>Regulatory Changes</a:t>
            </a:r>
            <a:endParaRPr lang="en-US" sz="900" b="1" dirty="0">
              <a:solidFill>
                <a:schemeClr val="tx1"/>
              </a:solidFill>
            </a:endParaRPr>
          </a:p>
        </p:txBody>
      </p:sp>
      <p:sp>
        <p:nvSpPr>
          <p:cNvPr id="19" name="Freeform 18"/>
          <p:cNvSpPr/>
          <p:nvPr/>
        </p:nvSpPr>
        <p:spPr>
          <a:xfrm>
            <a:off x="6326459" y="2681942"/>
            <a:ext cx="746670" cy="858242"/>
          </a:xfrm>
          <a:custGeom>
            <a:avLst/>
            <a:gdLst>
              <a:gd name="connsiteX0" fmla="*/ 0 w 1144322"/>
              <a:gd name="connsiteY0" fmla="*/ 497780 h 995560"/>
              <a:gd name="connsiteX1" fmla="*/ 248890 w 1144322"/>
              <a:gd name="connsiteY1" fmla="*/ 0 h 995560"/>
              <a:gd name="connsiteX2" fmla="*/ 895432 w 1144322"/>
              <a:gd name="connsiteY2" fmla="*/ 0 h 995560"/>
              <a:gd name="connsiteX3" fmla="*/ 1144322 w 1144322"/>
              <a:gd name="connsiteY3" fmla="*/ 497780 h 995560"/>
              <a:gd name="connsiteX4" fmla="*/ 895432 w 1144322"/>
              <a:gd name="connsiteY4" fmla="*/ 995560 h 995560"/>
              <a:gd name="connsiteX5" fmla="*/ 248890 w 1144322"/>
              <a:gd name="connsiteY5" fmla="*/ 995560 h 995560"/>
              <a:gd name="connsiteX6" fmla="*/ 0 w 1144322"/>
              <a:gd name="connsiteY6" fmla="*/ 497780 h 99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322" h="995560">
                <a:moveTo>
                  <a:pt x="572161" y="0"/>
                </a:moveTo>
                <a:lnTo>
                  <a:pt x="1144322" y="216534"/>
                </a:lnTo>
                <a:lnTo>
                  <a:pt x="1144322" y="779026"/>
                </a:lnTo>
                <a:lnTo>
                  <a:pt x="572161" y="995560"/>
                </a:lnTo>
                <a:lnTo>
                  <a:pt x="0" y="779026"/>
                </a:lnTo>
                <a:lnTo>
                  <a:pt x="0" y="216534"/>
                </a:lnTo>
                <a:lnTo>
                  <a:pt x="572161" y="0"/>
                </a:lnTo>
                <a:close/>
              </a:path>
            </a:pathLst>
          </a:custGeom>
          <a:solidFill>
            <a:srgbClr val="FFFF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142073" tIns="159461" rIns="142073" bIns="159459" numCol="1" spcCol="1270" anchor="ctr" anchorCtr="0">
            <a:noAutofit/>
          </a:bodyPr>
          <a:lstStyle/>
          <a:p>
            <a:pPr algn="ctr" defTabSz="300038">
              <a:lnSpc>
                <a:spcPct val="90000"/>
              </a:lnSpc>
              <a:spcBef>
                <a:spcPct val="0"/>
              </a:spcBef>
              <a:spcAft>
                <a:spcPct val="35000"/>
              </a:spcAft>
            </a:pPr>
            <a:r>
              <a:rPr lang="en-US" sz="675" b="1" dirty="0">
                <a:solidFill>
                  <a:schemeClr val="tx1"/>
                </a:solidFill>
              </a:rPr>
              <a:t>Disruptive Evolution (Mobile, Social, Cloud, Analytic)</a:t>
            </a:r>
            <a:endParaRPr lang="en-US" sz="675" b="1" dirty="0">
              <a:solidFill>
                <a:schemeClr val="tx1"/>
              </a:solidFill>
            </a:endParaRPr>
          </a:p>
        </p:txBody>
      </p:sp>
      <p:sp>
        <p:nvSpPr>
          <p:cNvPr id="21" name="Freeform 20"/>
          <p:cNvSpPr/>
          <p:nvPr/>
        </p:nvSpPr>
        <p:spPr>
          <a:xfrm>
            <a:off x="5461000" y="2681942"/>
            <a:ext cx="864779" cy="858242"/>
          </a:xfrm>
          <a:custGeom>
            <a:avLst/>
            <a:gdLst>
              <a:gd name="connsiteX0" fmla="*/ 0 w 1144322"/>
              <a:gd name="connsiteY0" fmla="*/ 576519 h 1153038"/>
              <a:gd name="connsiteX1" fmla="*/ 286081 w 1144322"/>
              <a:gd name="connsiteY1" fmla="*/ 0 h 1153038"/>
              <a:gd name="connsiteX2" fmla="*/ 858242 w 1144322"/>
              <a:gd name="connsiteY2" fmla="*/ 0 h 1153038"/>
              <a:gd name="connsiteX3" fmla="*/ 1144322 w 1144322"/>
              <a:gd name="connsiteY3" fmla="*/ 576519 h 1153038"/>
              <a:gd name="connsiteX4" fmla="*/ 858242 w 1144322"/>
              <a:gd name="connsiteY4" fmla="*/ 1153038 h 1153038"/>
              <a:gd name="connsiteX5" fmla="*/ 286081 w 1144322"/>
              <a:gd name="connsiteY5" fmla="*/ 1153038 h 1153038"/>
              <a:gd name="connsiteX6" fmla="*/ 0 w 1144322"/>
              <a:gd name="connsiteY6" fmla="*/ 576519 h 115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322" h="1153038">
                <a:moveTo>
                  <a:pt x="572161" y="0"/>
                </a:moveTo>
                <a:lnTo>
                  <a:pt x="1144322" y="288260"/>
                </a:lnTo>
                <a:lnTo>
                  <a:pt x="1144322" y="864779"/>
                </a:lnTo>
                <a:lnTo>
                  <a:pt x="572161" y="1153038"/>
                </a:lnTo>
                <a:lnTo>
                  <a:pt x="0" y="864779"/>
                </a:lnTo>
                <a:lnTo>
                  <a:pt x="0" y="288260"/>
                </a:lnTo>
                <a:lnTo>
                  <a:pt x="572161" y="0"/>
                </a:lnTo>
                <a:close/>
              </a:path>
            </a:pathLst>
          </a:custGeom>
          <a:solidFill>
            <a:srgbClr val="73AF55"/>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144130" tIns="143040" rIns="144130" bIns="143040" numCol="1" spcCol="1270" anchor="ctr" anchorCtr="0">
            <a:noAutofit/>
          </a:bodyPr>
          <a:lstStyle/>
          <a:p>
            <a:pPr algn="ctr" defTabSz="300038">
              <a:lnSpc>
                <a:spcPct val="90000"/>
              </a:lnSpc>
              <a:spcBef>
                <a:spcPct val="0"/>
              </a:spcBef>
              <a:spcAft>
                <a:spcPct val="35000"/>
              </a:spcAft>
            </a:pPr>
            <a:r>
              <a:rPr lang="en-US" sz="675" b="1" dirty="0">
                <a:solidFill>
                  <a:schemeClr val="tx1"/>
                </a:solidFill>
              </a:rPr>
              <a:t>Unprecedented</a:t>
            </a:r>
          </a:p>
          <a:p>
            <a:pPr algn="ctr" defTabSz="300038">
              <a:lnSpc>
                <a:spcPct val="90000"/>
              </a:lnSpc>
              <a:spcBef>
                <a:spcPct val="0"/>
              </a:spcBef>
              <a:spcAft>
                <a:spcPct val="35000"/>
              </a:spcAft>
            </a:pPr>
            <a:r>
              <a:rPr lang="en-US" sz="675" b="1" dirty="0">
                <a:solidFill>
                  <a:schemeClr val="tx1"/>
                </a:solidFill>
              </a:rPr>
              <a:t>Business Relationships</a:t>
            </a:r>
            <a:endParaRPr lang="en-US" sz="675" b="1" dirty="0">
              <a:solidFill>
                <a:schemeClr val="tx1"/>
              </a:solidFill>
            </a:endParaRPr>
          </a:p>
        </p:txBody>
      </p:sp>
      <p:sp>
        <p:nvSpPr>
          <p:cNvPr id="24" name="Freeform 23"/>
          <p:cNvSpPr/>
          <p:nvPr/>
        </p:nvSpPr>
        <p:spPr>
          <a:xfrm>
            <a:off x="5089816" y="1975325"/>
            <a:ext cx="746670" cy="858242"/>
          </a:xfrm>
          <a:custGeom>
            <a:avLst/>
            <a:gdLst>
              <a:gd name="connsiteX0" fmla="*/ 0 w 1144322"/>
              <a:gd name="connsiteY0" fmla="*/ 497780 h 995560"/>
              <a:gd name="connsiteX1" fmla="*/ 248890 w 1144322"/>
              <a:gd name="connsiteY1" fmla="*/ 0 h 995560"/>
              <a:gd name="connsiteX2" fmla="*/ 895432 w 1144322"/>
              <a:gd name="connsiteY2" fmla="*/ 0 h 995560"/>
              <a:gd name="connsiteX3" fmla="*/ 1144322 w 1144322"/>
              <a:gd name="connsiteY3" fmla="*/ 497780 h 995560"/>
              <a:gd name="connsiteX4" fmla="*/ 895432 w 1144322"/>
              <a:gd name="connsiteY4" fmla="*/ 995560 h 995560"/>
              <a:gd name="connsiteX5" fmla="*/ 248890 w 1144322"/>
              <a:gd name="connsiteY5" fmla="*/ 995560 h 995560"/>
              <a:gd name="connsiteX6" fmla="*/ 0 w 1144322"/>
              <a:gd name="connsiteY6" fmla="*/ 497780 h 99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322" h="995560">
                <a:moveTo>
                  <a:pt x="572161" y="0"/>
                </a:moveTo>
                <a:lnTo>
                  <a:pt x="1144322" y="216534"/>
                </a:lnTo>
                <a:lnTo>
                  <a:pt x="1144322" y="779026"/>
                </a:lnTo>
                <a:lnTo>
                  <a:pt x="572161" y="995560"/>
                </a:lnTo>
                <a:lnTo>
                  <a:pt x="0" y="779026"/>
                </a:lnTo>
                <a:lnTo>
                  <a:pt x="0" y="216534"/>
                </a:lnTo>
                <a:lnTo>
                  <a:pt x="572161" y="0"/>
                </a:lnTo>
                <a:close/>
              </a:path>
            </a:pathLst>
          </a:custGeom>
          <a:solidFill>
            <a:srgbClr val="FF00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116356" tIns="133744" rIns="116356" bIns="133742" numCol="1" spcCol="1270" anchor="ctr" anchorCtr="0">
            <a:noAutofit/>
          </a:bodyPr>
          <a:lstStyle/>
          <a:p>
            <a:pPr algn="ctr" defTabSz="333375">
              <a:lnSpc>
                <a:spcPct val="90000"/>
              </a:lnSpc>
              <a:spcBef>
                <a:spcPct val="0"/>
              </a:spcBef>
              <a:spcAft>
                <a:spcPct val="35000"/>
              </a:spcAft>
            </a:pPr>
            <a:r>
              <a:rPr lang="en-US" sz="750" b="1" dirty="0">
                <a:solidFill>
                  <a:schemeClr val="tx1"/>
                </a:solidFill>
              </a:rPr>
              <a:t>New types of Malfeasance</a:t>
            </a:r>
            <a:endParaRPr lang="en-US" sz="750" b="1" dirty="0">
              <a:solidFill>
                <a:schemeClr val="tx1"/>
              </a:solidFill>
            </a:endParaRPr>
          </a:p>
        </p:txBody>
      </p:sp>
      <p:sp>
        <p:nvSpPr>
          <p:cNvPr id="26" name="Text Placeholder 2"/>
          <p:cNvSpPr>
            <a:spLocks noGrp="1"/>
          </p:cNvSpPr>
          <p:nvPr>
            <p:ph type="body" sz="quarter" idx="13"/>
          </p:nvPr>
        </p:nvSpPr>
        <p:spPr>
          <a:xfrm>
            <a:off x="5461001" y="789631"/>
            <a:ext cx="2248396" cy="480510"/>
          </a:xfrm>
        </p:spPr>
        <p:txBody>
          <a:bodyPr/>
          <a:lstStyle/>
          <a:p>
            <a:r>
              <a:rPr lang="en-US" sz="1350" b="1" dirty="0">
                <a:cs typeface="Arial" panose="020B0604020202020204" pitchFamily="34" charset="0"/>
              </a:rPr>
              <a:t>H(n) Hypotheses…</a:t>
            </a:r>
            <a:endParaRPr lang="en-US" sz="1350" b="1" dirty="0"/>
          </a:p>
        </p:txBody>
      </p:sp>
      <p:sp>
        <p:nvSpPr>
          <p:cNvPr id="27" name="Text Placeholder 2"/>
          <p:cNvSpPr>
            <a:spLocks noGrp="1"/>
          </p:cNvSpPr>
          <p:nvPr>
            <p:ph type="body" sz="quarter" idx="13"/>
          </p:nvPr>
        </p:nvSpPr>
        <p:spPr>
          <a:xfrm>
            <a:off x="1276101" y="1002566"/>
            <a:ext cx="2248396" cy="480510"/>
          </a:xfrm>
        </p:spPr>
        <p:txBody>
          <a:bodyPr/>
          <a:lstStyle/>
          <a:p>
            <a:r>
              <a:rPr lang="en-US" sz="1350" b="1" dirty="0">
                <a:cs typeface="Arial" panose="020B0604020202020204" pitchFamily="34" charset="0"/>
              </a:rPr>
              <a:t>Observations: </a:t>
            </a:r>
          </a:p>
          <a:p>
            <a:endParaRPr lang="en-US" sz="1350" dirty="0"/>
          </a:p>
        </p:txBody>
      </p:sp>
      <p:sp>
        <p:nvSpPr>
          <p:cNvPr id="29" name="TextBox 28"/>
          <p:cNvSpPr txBox="1"/>
          <p:nvPr/>
        </p:nvSpPr>
        <p:spPr>
          <a:xfrm>
            <a:off x="3329397" y="2221398"/>
            <a:ext cx="1524000" cy="646331"/>
          </a:xfrm>
          <a:prstGeom prst="rect">
            <a:avLst/>
          </a:prstGeom>
          <a:noFill/>
        </p:spPr>
        <p:txBody>
          <a:bodyPr>
            <a:spAutoFit/>
          </a:bodyPr>
          <a:lstStyle/>
          <a:p>
            <a:pPr>
              <a:defRPr/>
            </a:pPr>
            <a:r>
              <a:rPr lang="en-US" sz="900" dirty="0">
                <a:solidFill>
                  <a:schemeClr val="bg1">
                    <a:lumMod val="50000"/>
                  </a:schemeClr>
                </a:solidFill>
                <a:latin typeface="Arial"/>
                <a:ea typeface="MS PGothic" panose="020B0600070205080204" pitchFamily="34" charset="-128"/>
                <a:cs typeface="Arial"/>
              </a:rPr>
              <a:t>More than 80% </a:t>
            </a:r>
            <a:r>
              <a:rPr lang="en-US" sz="900" dirty="0">
                <a:solidFill>
                  <a:schemeClr val="bg1">
                    <a:lumMod val="50000"/>
                  </a:schemeClr>
                </a:solidFill>
                <a:latin typeface="Arial"/>
                <a:ea typeface="MS PGothic" panose="020B0600070205080204" pitchFamily="34" charset="-128"/>
                <a:cs typeface="Arial"/>
              </a:rPr>
              <a:t>of </a:t>
            </a:r>
            <a:r>
              <a:rPr lang="en-US" sz="900" dirty="0">
                <a:solidFill>
                  <a:schemeClr val="bg1">
                    <a:lumMod val="50000"/>
                  </a:schemeClr>
                </a:solidFill>
                <a:latin typeface="Arial"/>
                <a:ea typeface="MS PGothic" panose="020B0600070205080204" pitchFamily="34" charset="-128"/>
                <a:cs typeface="Arial"/>
              </a:rPr>
              <a:t>all information is </a:t>
            </a:r>
            <a:r>
              <a:rPr lang="en-US" sz="900" b="1" dirty="0">
                <a:solidFill>
                  <a:schemeClr val="accent5"/>
                </a:solidFill>
                <a:latin typeface="Arial"/>
                <a:ea typeface="MS PGothic" panose="020B0600070205080204" pitchFamily="34" charset="-128"/>
                <a:cs typeface="Arial"/>
              </a:rPr>
              <a:t>unstructured </a:t>
            </a:r>
            <a:r>
              <a:rPr lang="en-US" sz="900" b="1" dirty="0">
                <a:solidFill>
                  <a:schemeClr val="accent5"/>
                </a:solidFill>
                <a:latin typeface="Arial"/>
                <a:ea typeface="MS PGothic" panose="020B0600070205080204" pitchFamily="34" charset="-128"/>
                <a:cs typeface="Arial"/>
              </a:rPr>
              <a:t>data. </a:t>
            </a:r>
            <a:r>
              <a:rPr lang="en-US" sz="900" dirty="0">
                <a:solidFill>
                  <a:prstClr val="white">
                    <a:lumMod val="50000"/>
                  </a:prstClr>
                </a:solidFill>
                <a:latin typeface="Arial"/>
                <a:cs typeface="Arial"/>
              </a:rPr>
              <a:t>Much </a:t>
            </a:r>
            <a:r>
              <a:rPr lang="en-US" sz="900" dirty="0">
                <a:solidFill>
                  <a:prstClr val="white">
                    <a:lumMod val="50000"/>
                  </a:prstClr>
                </a:solidFill>
                <a:latin typeface="Arial"/>
                <a:cs typeface="Arial"/>
              </a:rPr>
              <a:t>is </a:t>
            </a:r>
            <a:r>
              <a:rPr lang="en-US" sz="900" dirty="0">
                <a:solidFill>
                  <a:prstClr val="white">
                    <a:lumMod val="50000"/>
                  </a:prstClr>
                </a:solidFill>
                <a:latin typeface="Arial"/>
                <a:cs typeface="Arial"/>
              </a:rPr>
              <a:t>ignored or discarded.</a:t>
            </a:r>
          </a:p>
        </p:txBody>
      </p:sp>
      <p:sp>
        <p:nvSpPr>
          <p:cNvPr id="30" name="TextBox 29"/>
          <p:cNvSpPr txBox="1"/>
          <p:nvPr/>
        </p:nvSpPr>
        <p:spPr>
          <a:xfrm>
            <a:off x="1246049" y="2301169"/>
            <a:ext cx="1477565" cy="784830"/>
          </a:xfrm>
          <a:prstGeom prst="rect">
            <a:avLst/>
          </a:prstGeom>
          <a:noFill/>
        </p:spPr>
        <p:txBody>
          <a:bodyPr wrap="square">
            <a:spAutoFit/>
          </a:bodyPr>
          <a:lstStyle/>
          <a:p>
            <a:pPr eaLnBrk="1" hangingPunct="1">
              <a:defRPr/>
            </a:pPr>
            <a:r>
              <a:rPr lang="en-US" sz="900" b="1" dirty="0">
                <a:solidFill>
                  <a:schemeClr val="accent5"/>
                </a:solidFill>
                <a:latin typeface="Arial"/>
                <a:ea typeface="MS PGothic" panose="020B0600070205080204" pitchFamily="34" charset="-128"/>
                <a:cs typeface="Arial"/>
              </a:rPr>
              <a:t>A business’ geographic location</a:t>
            </a:r>
            <a:r>
              <a:rPr lang="en-US" sz="900" dirty="0">
                <a:solidFill>
                  <a:schemeClr val="accent5"/>
                </a:solidFill>
                <a:latin typeface="Arial"/>
                <a:ea typeface="MS PGothic" panose="020B0600070205080204" pitchFamily="34" charset="-128"/>
                <a:cs typeface="Arial"/>
              </a:rPr>
              <a:t>,</a:t>
            </a:r>
            <a:r>
              <a:rPr lang="en-US" sz="900" dirty="0">
                <a:solidFill>
                  <a:schemeClr val="bg1">
                    <a:lumMod val="50000"/>
                  </a:schemeClr>
                </a:solidFill>
                <a:latin typeface="Arial"/>
                <a:ea typeface="MS PGothic" panose="020B0600070205080204" pitchFamily="34" charset="-128"/>
                <a:cs typeface="Arial"/>
              </a:rPr>
              <a:t> structure, </a:t>
            </a:r>
            <a:br>
              <a:rPr lang="en-US" sz="900" dirty="0">
                <a:solidFill>
                  <a:schemeClr val="bg1">
                    <a:lumMod val="50000"/>
                  </a:schemeClr>
                </a:solidFill>
                <a:latin typeface="Arial"/>
                <a:ea typeface="MS PGothic" panose="020B0600070205080204" pitchFamily="34" charset="-128"/>
                <a:cs typeface="Arial"/>
              </a:rPr>
            </a:br>
            <a:r>
              <a:rPr lang="en-US" sz="900" dirty="0">
                <a:solidFill>
                  <a:schemeClr val="bg1">
                    <a:lumMod val="50000"/>
                  </a:schemeClr>
                </a:solidFill>
                <a:latin typeface="Arial"/>
                <a:ea typeface="MS PGothic" panose="020B0600070205080204" pitchFamily="34" charset="-128"/>
                <a:cs typeface="Arial"/>
              </a:rPr>
              <a:t>and physical customer interaction are </a:t>
            </a:r>
            <a:br>
              <a:rPr lang="en-US" sz="900" dirty="0">
                <a:solidFill>
                  <a:schemeClr val="bg1">
                    <a:lumMod val="50000"/>
                  </a:schemeClr>
                </a:solidFill>
                <a:latin typeface="Arial"/>
                <a:ea typeface="MS PGothic" panose="020B0600070205080204" pitchFamily="34" charset="-128"/>
                <a:cs typeface="Arial"/>
              </a:rPr>
            </a:br>
            <a:r>
              <a:rPr lang="en-US" sz="900" b="1" dirty="0">
                <a:solidFill>
                  <a:schemeClr val="accent5"/>
                </a:solidFill>
                <a:latin typeface="Arial"/>
                <a:ea typeface="MS PGothic" panose="020B0600070205080204" pitchFamily="34" charset="-128"/>
                <a:cs typeface="Arial"/>
              </a:rPr>
              <a:t>becoming irrelevant</a:t>
            </a:r>
          </a:p>
        </p:txBody>
      </p:sp>
      <p:pic>
        <p:nvPicPr>
          <p:cNvPr id="3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Lst>
          </a:blip>
          <a:srcRect/>
          <a:stretch>
            <a:fillRect/>
          </a:stretch>
        </p:blipFill>
        <p:spPr bwMode="auto">
          <a:xfrm>
            <a:off x="1318411" y="1509041"/>
            <a:ext cx="1289414" cy="786228"/>
          </a:xfrm>
          <a:prstGeom prst="rect">
            <a:avLst/>
          </a:prstGeom>
          <a:noFill/>
          <a:ln w="79375">
            <a:noFill/>
            <a:miter lim="800000"/>
            <a:headEnd/>
            <a:tailEnd/>
          </a:ln>
          <a:scene3d>
            <a:camera prst="orthographicFront"/>
            <a:lightRig rig="threePt" dir="t"/>
          </a:scene3d>
          <a:sp3d>
            <a:bevelT prst="relaxedInset"/>
          </a:sp3d>
        </p:spPr>
      </p:pic>
      <p:sp>
        <p:nvSpPr>
          <p:cNvPr id="32" name="TextBox 31"/>
          <p:cNvSpPr txBox="1"/>
          <p:nvPr/>
        </p:nvSpPr>
        <p:spPr>
          <a:xfrm>
            <a:off x="1281789" y="4348453"/>
            <a:ext cx="1493155" cy="369332"/>
          </a:xfrm>
          <a:prstGeom prst="rect">
            <a:avLst/>
          </a:prstGeom>
          <a:noFill/>
        </p:spPr>
        <p:txBody>
          <a:bodyPr wrap="square" rtlCol="0">
            <a:spAutoFit/>
          </a:bodyPr>
          <a:lstStyle/>
          <a:p>
            <a:pPr marL="128588" indent="-128588">
              <a:buFont typeface="Wingdings" panose="05000000000000000000" pitchFamily="2" charset="2"/>
              <a:buChar char="ü"/>
            </a:pPr>
            <a:r>
              <a:rPr lang="en-US" sz="900" b="1" dirty="0">
                <a:solidFill>
                  <a:schemeClr val="accent5"/>
                </a:solidFill>
              </a:rPr>
              <a:t>Data Science</a:t>
            </a:r>
          </a:p>
          <a:p>
            <a:pPr marL="128588" indent="-128588">
              <a:buFont typeface="Wingdings" panose="05000000000000000000" pitchFamily="2" charset="2"/>
              <a:buChar char="ü"/>
            </a:pPr>
            <a:r>
              <a:rPr lang="en-US" sz="900" b="1" dirty="0">
                <a:solidFill>
                  <a:schemeClr val="accent5"/>
                </a:solidFill>
              </a:rPr>
              <a:t>New technology skills</a:t>
            </a:r>
            <a:endParaRPr lang="en-US" sz="900" b="1" dirty="0">
              <a:solidFill>
                <a:schemeClr val="accent5"/>
              </a:solidFill>
            </a:endParaRPr>
          </a:p>
        </p:txBody>
      </p:sp>
      <p:sp>
        <p:nvSpPr>
          <p:cNvPr id="33" name="TextBox 32"/>
          <p:cNvSpPr txBox="1"/>
          <p:nvPr/>
        </p:nvSpPr>
        <p:spPr>
          <a:xfrm>
            <a:off x="2976747" y="4354986"/>
            <a:ext cx="1493155" cy="507831"/>
          </a:xfrm>
          <a:prstGeom prst="rect">
            <a:avLst/>
          </a:prstGeom>
          <a:noFill/>
        </p:spPr>
        <p:txBody>
          <a:bodyPr wrap="square" rtlCol="0">
            <a:spAutoFit/>
          </a:bodyPr>
          <a:lstStyle>
            <a:defPPr>
              <a:defRPr lang="en-US"/>
            </a:defPPr>
            <a:lvl1pPr marL="171450" indent="-171450">
              <a:buFont typeface="Wingdings" panose="05000000000000000000" pitchFamily="2" charset="2"/>
              <a:buChar char="ü"/>
              <a:defRPr sz="1200" b="1">
                <a:solidFill>
                  <a:schemeClr val="accent5"/>
                </a:solidFill>
              </a:defRPr>
            </a:lvl1pPr>
          </a:lstStyle>
          <a:p>
            <a:r>
              <a:rPr lang="en-US" sz="900" dirty="0"/>
              <a:t>Semantic Disambiguation</a:t>
            </a:r>
          </a:p>
          <a:p>
            <a:r>
              <a:rPr lang="en-US" sz="900" dirty="0"/>
              <a:t>Sentiment</a:t>
            </a:r>
          </a:p>
        </p:txBody>
      </p:sp>
      <p:sp>
        <p:nvSpPr>
          <p:cNvPr id="34" name="TextBox 33"/>
          <p:cNvSpPr txBox="1"/>
          <p:nvPr/>
        </p:nvSpPr>
        <p:spPr>
          <a:xfrm>
            <a:off x="4671703" y="4361519"/>
            <a:ext cx="1545722" cy="369332"/>
          </a:xfrm>
          <a:prstGeom prst="rect">
            <a:avLst/>
          </a:prstGeom>
          <a:noFill/>
        </p:spPr>
        <p:txBody>
          <a:bodyPr wrap="square" rtlCol="0">
            <a:spAutoFit/>
          </a:bodyPr>
          <a:lstStyle>
            <a:defPPr>
              <a:defRPr lang="en-US"/>
            </a:defPPr>
            <a:lvl1pPr marL="171450" indent="-171450">
              <a:buFont typeface="Wingdings" panose="05000000000000000000" pitchFamily="2" charset="2"/>
              <a:buChar char="ü"/>
              <a:defRPr sz="1200" b="1">
                <a:solidFill>
                  <a:schemeClr val="accent5"/>
                </a:solidFill>
              </a:defRPr>
            </a:lvl1pPr>
          </a:lstStyle>
          <a:p>
            <a:r>
              <a:rPr lang="en-US" sz="900" dirty="0"/>
              <a:t>Linguistic Integration</a:t>
            </a:r>
          </a:p>
          <a:p>
            <a:r>
              <a:rPr lang="en-US" sz="900" dirty="0"/>
              <a:t>Permissible Use</a:t>
            </a:r>
          </a:p>
        </p:txBody>
      </p:sp>
      <p:sp>
        <p:nvSpPr>
          <p:cNvPr id="35" name="TextBox 34"/>
          <p:cNvSpPr txBox="1"/>
          <p:nvPr/>
        </p:nvSpPr>
        <p:spPr>
          <a:xfrm>
            <a:off x="6366662" y="4368053"/>
            <a:ext cx="1493155" cy="369332"/>
          </a:xfrm>
          <a:prstGeom prst="rect">
            <a:avLst/>
          </a:prstGeom>
          <a:noFill/>
        </p:spPr>
        <p:txBody>
          <a:bodyPr wrap="square" rtlCol="0">
            <a:spAutoFit/>
          </a:bodyPr>
          <a:lstStyle>
            <a:defPPr>
              <a:defRPr lang="en-US"/>
            </a:defPPr>
            <a:lvl1pPr marL="171450" indent="-171450">
              <a:buFont typeface="Wingdings" panose="05000000000000000000" pitchFamily="2" charset="2"/>
              <a:buChar char="ü"/>
              <a:defRPr sz="1200" b="1">
                <a:solidFill>
                  <a:schemeClr val="accent5"/>
                </a:solidFill>
              </a:defRPr>
            </a:lvl1pPr>
          </a:lstStyle>
          <a:p>
            <a:r>
              <a:rPr lang="en-US" sz="900" dirty="0"/>
              <a:t>Identity Resolution</a:t>
            </a:r>
          </a:p>
          <a:p>
            <a:r>
              <a:rPr lang="en-US" sz="900" dirty="0"/>
              <a:t>Fraud Detection</a:t>
            </a:r>
          </a:p>
        </p:txBody>
      </p:sp>
      <p:sp>
        <p:nvSpPr>
          <p:cNvPr id="36" name="Text Placeholder 2"/>
          <p:cNvSpPr>
            <a:spLocks noGrp="1"/>
          </p:cNvSpPr>
          <p:nvPr>
            <p:ph type="body" sz="quarter" idx="13"/>
          </p:nvPr>
        </p:nvSpPr>
        <p:spPr>
          <a:xfrm>
            <a:off x="1281963" y="3881009"/>
            <a:ext cx="2642511" cy="480510"/>
          </a:xfrm>
        </p:spPr>
        <p:txBody>
          <a:bodyPr/>
          <a:lstStyle/>
          <a:p>
            <a:r>
              <a:rPr lang="en-US" sz="1350" b="1" dirty="0">
                <a:cs typeface="Arial" panose="020B0604020202020204" pitchFamily="34" charset="0"/>
              </a:rPr>
              <a:t>P(n) New Skills</a:t>
            </a:r>
            <a:endParaRPr lang="en-US" sz="1350" b="1" dirty="0"/>
          </a:p>
        </p:txBody>
      </p:sp>
      <p:pic>
        <p:nvPicPr>
          <p:cNvPr id="38" name="Picture 37" descr="multilingual.jpg"/>
          <p:cNvPicPr>
            <a:picLocks noChangeAspect="1"/>
          </p:cNvPicPr>
          <p:nvPr/>
        </p:nvPicPr>
        <p:blipFill>
          <a:blip r:embed="rId4" cstate="print"/>
          <a:stretch>
            <a:fillRect/>
          </a:stretch>
        </p:blipFill>
        <p:spPr>
          <a:xfrm>
            <a:off x="3317528" y="3201771"/>
            <a:ext cx="1028702" cy="6886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9" name="Text Placeholder 2"/>
          <p:cNvSpPr>
            <a:spLocks noGrp="1"/>
          </p:cNvSpPr>
          <p:nvPr>
            <p:ph type="body" sz="quarter" idx="13"/>
          </p:nvPr>
        </p:nvSpPr>
        <p:spPr>
          <a:xfrm>
            <a:off x="1363245" y="128516"/>
            <a:ext cx="6181905" cy="480510"/>
          </a:xfrm>
        </p:spPr>
        <p:txBody>
          <a:bodyPr vert="horz" anchor="b"/>
          <a:lstStyle/>
          <a:p>
            <a:r>
              <a:rPr lang="en-US" dirty="0" smtClean="0">
                <a:cs typeface="Arial" panose="020B0604020202020204" pitchFamily="34" charset="0"/>
              </a:rPr>
              <a:t>Using the scientific method to look critically</a:t>
            </a:r>
            <a:endParaRPr lang="en-US" dirty="0">
              <a:cs typeface="Arial" panose="020B0604020202020204" pitchFamily="34" charset="0"/>
            </a:endParaRPr>
          </a:p>
        </p:txBody>
      </p:sp>
      <p:pic>
        <p:nvPicPr>
          <p:cNvPr id="28" name="Picture 7" descr="D:\Documents and Settings\scriffigna\Desktop\WA 2011\DSC00883.JPG"/>
          <p:cNvPicPr>
            <a:picLocks noChangeAspect="1" noChangeArrowheads="1"/>
          </p:cNvPicPr>
          <p:nvPr/>
        </p:nvPicPr>
        <p:blipFill rotWithShape="1">
          <a:blip r:embed="rId5" cstate="print"/>
          <a:srcRect l="-2765" r="2765" b="9200"/>
          <a:stretch/>
        </p:blipFill>
        <p:spPr bwMode="auto">
          <a:xfrm>
            <a:off x="3054784" y="1127055"/>
            <a:ext cx="1619195" cy="10386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p:cNvSpPr txBox="1"/>
          <p:nvPr/>
        </p:nvSpPr>
        <p:spPr>
          <a:xfrm>
            <a:off x="2141284" y="3173095"/>
            <a:ext cx="1137440" cy="784830"/>
          </a:xfrm>
          <a:prstGeom prst="rect">
            <a:avLst/>
          </a:prstGeom>
          <a:noFill/>
        </p:spPr>
        <p:txBody>
          <a:bodyPr wrap="square">
            <a:spAutoFit/>
          </a:bodyPr>
          <a:lstStyle/>
          <a:p>
            <a:pPr>
              <a:defRPr/>
            </a:pPr>
            <a:r>
              <a:rPr lang="en-US" sz="900" dirty="0">
                <a:solidFill>
                  <a:schemeClr val="bg1">
                    <a:lumMod val="50000"/>
                  </a:schemeClr>
                </a:solidFill>
                <a:latin typeface="Arial"/>
                <a:ea typeface="MS PGothic" panose="020B0600070205080204" pitchFamily="34" charset="-128"/>
                <a:cs typeface="Arial"/>
              </a:rPr>
              <a:t>More knowledge is created in </a:t>
            </a:r>
            <a:r>
              <a:rPr lang="en-US" sz="900" b="1" dirty="0">
                <a:solidFill>
                  <a:schemeClr val="accent5"/>
                </a:solidFill>
                <a:latin typeface="Arial"/>
                <a:ea typeface="MS PGothic" panose="020B0600070205080204" pitchFamily="34" charset="-128"/>
                <a:cs typeface="Arial"/>
              </a:rPr>
              <a:t>different languages </a:t>
            </a:r>
            <a:r>
              <a:rPr lang="en-US" sz="900" dirty="0">
                <a:solidFill>
                  <a:schemeClr val="bg1">
                    <a:lumMod val="50000"/>
                  </a:schemeClr>
                </a:solidFill>
                <a:latin typeface="Arial"/>
                <a:ea typeface="MS PGothic" panose="020B0600070205080204" pitchFamily="34" charset="-128"/>
                <a:cs typeface="Arial"/>
              </a:rPr>
              <a:t>and</a:t>
            </a:r>
            <a:r>
              <a:rPr lang="en-US" sz="900" b="1" dirty="0">
                <a:solidFill>
                  <a:schemeClr val="accent5"/>
                </a:solidFill>
                <a:latin typeface="Arial"/>
                <a:ea typeface="MS PGothic" panose="020B0600070205080204" pitchFamily="34" charset="-128"/>
                <a:cs typeface="Arial"/>
              </a:rPr>
              <a:t> writing systems</a:t>
            </a:r>
            <a:endParaRPr lang="en-US" sz="900" dirty="0">
              <a:solidFill>
                <a:prstClr val="white">
                  <a:lumMod val="50000"/>
                </a:prstClr>
              </a:solidFill>
              <a:latin typeface="Arial"/>
              <a:cs typeface="Arial"/>
            </a:endParaRPr>
          </a:p>
        </p:txBody>
      </p:sp>
    </p:spTree>
    <p:extLst>
      <p:ext uri="{BB962C8B-B14F-4D97-AF65-F5344CB8AC3E}">
        <p14:creationId xmlns:p14="http://schemas.microsoft.com/office/powerpoint/2010/main" val="232971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8" grpId="0" animBg="1"/>
      <p:bldP spid="19" grpId="0" animBg="1"/>
      <p:bldP spid="21" grpId="0" animBg="1"/>
      <p:bldP spid="24" grpId="0" animBg="1"/>
      <p:bldP spid="26" grpId="0" build="p"/>
      <p:bldP spid="29" grpId="0"/>
      <p:bldP spid="32" grpId="0"/>
      <p:bldP spid="33" grpId="0"/>
      <p:bldP spid="34" grpId="0"/>
      <p:bldP spid="35" grpId="0"/>
      <p:bldP spid="36" grpId="0" build="p"/>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grayscl/>
          </a:blip>
          <a:stretch>
            <a:fillRect/>
          </a:stretch>
        </p:blipFill>
        <p:spPr>
          <a:xfrm flipH="1">
            <a:off x="3281274" y="3897408"/>
            <a:ext cx="626697" cy="537567"/>
          </a:xfrm>
          <a:prstGeom prst="rect">
            <a:avLst/>
          </a:prstGeom>
        </p:spPr>
      </p:pic>
      <p:pic>
        <p:nvPicPr>
          <p:cNvPr id="31"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Lst>
          </a:blip>
          <a:srcRect/>
          <a:stretch>
            <a:fillRect/>
          </a:stretch>
        </p:blipFill>
        <p:spPr bwMode="auto">
          <a:xfrm>
            <a:off x="1895187" y="3541601"/>
            <a:ext cx="1243752" cy="758386"/>
          </a:xfrm>
          <a:prstGeom prst="rect">
            <a:avLst/>
          </a:prstGeom>
          <a:noFill/>
          <a:ln w="79375">
            <a:noFill/>
            <a:miter lim="800000"/>
            <a:headEnd/>
            <a:tailEnd/>
          </a:ln>
          <a:scene3d>
            <a:camera prst="orthographicFront"/>
            <a:lightRig rig="threePt" dir="t"/>
          </a:scene3d>
          <a:sp3d>
            <a:bevelT prst="relaxedInset"/>
          </a:sp3d>
        </p:spPr>
      </p:pic>
      <p:sp>
        <p:nvSpPr>
          <p:cNvPr id="39" name="Text Placeholder 2"/>
          <p:cNvSpPr>
            <a:spLocks noGrp="1"/>
          </p:cNvSpPr>
          <p:nvPr>
            <p:ph type="body" sz="quarter" idx="13"/>
          </p:nvPr>
        </p:nvSpPr>
        <p:spPr>
          <a:xfrm>
            <a:off x="1269689" y="228275"/>
            <a:ext cx="5588710" cy="360383"/>
          </a:xfrm>
        </p:spPr>
        <p:txBody>
          <a:bodyPr vert="horz" anchor="b"/>
          <a:lstStyle/>
          <a:p>
            <a:r>
              <a:rPr lang="en-US" dirty="0" smtClean="0">
                <a:cs typeface="Arial" panose="020B0604020202020204" pitchFamily="34" charset="0"/>
              </a:rPr>
              <a:t>Getting to truth and meaning is not for the weak</a:t>
            </a:r>
            <a:endParaRPr lang="en-US" dirty="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4518268" y="1323381"/>
            <a:ext cx="3336900" cy="1623418"/>
          </a:xfrm>
          <a:prstGeom prst="rect">
            <a:avLst/>
          </a:prstGeom>
        </p:spPr>
      </p:pic>
      <p:sp>
        <p:nvSpPr>
          <p:cNvPr id="5" name="TextBox 4"/>
          <p:cNvSpPr txBox="1"/>
          <p:nvPr/>
        </p:nvSpPr>
        <p:spPr>
          <a:xfrm>
            <a:off x="5695732" y="2947584"/>
            <a:ext cx="2684264" cy="784830"/>
          </a:xfrm>
          <a:prstGeom prst="rect">
            <a:avLst/>
          </a:prstGeom>
          <a:noFill/>
        </p:spPr>
        <p:txBody>
          <a:bodyPr wrap="square" rtlCol="0">
            <a:spAutoFit/>
          </a:bodyPr>
          <a:lstStyle/>
          <a:p>
            <a:pPr marL="128588" indent="-128588">
              <a:buFont typeface="Wingdings" panose="05000000000000000000" pitchFamily="2" charset="2"/>
              <a:buChar char="ü"/>
            </a:pPr>
            <a:r>
              <a:rPr lang="en-US" sz="750" dirty="0"/>
              <a:t>SOUND</a:t>
            </a:r>
          </a:p>
          <a:p>
            <a:pPr marL="128588" indent="-128588">
              <a:buFont typeface="Wingdings" panose="05000000000000000000" pitchFamily="2" charset="2"/>
              <a:buChar char="ü"/>
            </a:pPr>
            <a:r>
              <a:rPr lang="en-US" sz="750" dirty="0"/>
              <a:t>MEANING</a:t>
            </a:r>
          </a:p>
          <a:p>
            <a:pPr marL="128588" indent="-128588">
              <a:buFont typeface="Wingdings" panose="05000000000000000000" pitchFamily="2" charset="2"/>
              <a:buChar char="ü"/>
            </a:pPr>
            <a:r>
              <a:rPr lang="en-US" sz="750" dirty="0"/>
              <a:t>GEOPOSITION</a:t>
            </a:r>
          </a:p>
          <a:p>
            <a:pPr marL="128588" indent="-128588">
              <a:buFont typeface="Wingdings" panose="05000000000000000000" pitchFamily="2" charset="2"/>
              <a:buChar char="ü"/>
            </a:pPr>
            <a:r>
              <a:rPr lang="en-US" sz="750" dirty="0"/>
              <a:t>CONTEXT</a:t>
            </a:r>
          </a:p>
          <a:p>
            <a:pPr marL="128588" indent="-128588">
              <a:buFont typeface="Wingdings" panose="05000000000000000000" pitchFamily="2" charset="2"/>
              <a:buChar char="ü"/>
            </a:pPr>
            <a:r>
              <a:rPr lang="en-US" sz="750" dirty="0"/>
              <a:t>LINGUISTIC INFERENCE</a:t>
            </a:r>
          </a:p>
          <a:p>
            <a:pPr marL="128588" indent="-128588">
              <a:buFont typeface="Wingdings" panose="05000000000000000000" pitchFamily="2" charset="2"/>
              <a:buChar char="ü"/>
            </a:pPr>
            <a:r>
              <a:rPr lang="en-US" sz="750" dirty="0"/>
              <a:t>ALTERNATIVE DIGITAL IDENTITIES</a:t>
            </a:r>
          </a:p>
        </p:txBody>
      </p:sp>
      <p:sp>
        <p:nvSpPr>
          <p:cNvPr id="10" name="TextBox 9"/>
          <p:cNvSpPr txBox="1"/>
          <p:nvPr/>
        </p:nvSpPr>
        <p:spPr>
          <a:xfrm>
            <a:off x="483462" y="956943"/>
            <a:ext cx="2946640" cy="261610"/>
          </a:xfrm>
          <a:prstGeom prst="rect">
            <a:avLst/>
          </a:prstGeom>
          <a:noFill/>
        </p:spPr>
        <p:txBody>
          <a:bodyPr wrap="none" rtlCol="0">
            <a:spAutoFit/>
          </a:bodyPr>
          <a:lstStyle/>
          <a:p>
            <a:r>
              <a:rPr lang="en-US" sz="1100" u="sng" dirty="0" smtClean="0"/>
              <a:t>COSCO: C</a:t>
            </a:r>
            <a:r>
              <a:rPr lang="en-US" sz="1100" dirty="0" smtClean="0"/>
              <a:t>hina </a:t>
            </a:r>
            <a:r>
              <a:rPr lang="en-US" sz="1100" u="sng" dirty="0" smtClean="0"/>
              <a:t>O</a:t>
            </a:r>
            <a:r>
              <a:rPr lang="en-US" sz="1100" dirty="0" smtClean="0"/>
              <a:t>cean </a:t>
            </a:r>
            <a:r>
              <a:rPr lang="en-US" sz="1100" u="sng" dirty="0" smtClean="0"/>
              <a:t>S</a:t>
            </a:r>
            <a:r>
              <a:rPr lang="en-US" sz="1100" dirty="0" smtClean="0"/>
              <a:t>hipping (Group) </a:t>
            </a:r>
            <a:r>
              <a:rPr lang="en-US" sz="1100" u="sng" dirty="0" smtClean="0"/>
              <a:t>Co</a:t>
            </a:r>
            <a:r>
              <a:rPr lang="en-US" sz="1100" dirty="0" smtClean="0"/>
              <a:t>mpany</a:t>
            </a:r>
            <a:endParaRPr lang="en-US" sz="1100"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325" y="1239585"/>
            <a:ext cx="3889131" cy="42427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83" y="1717522"/>
            <a:ext cx="1722015" cy="132558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5898" y="1742780"/>
            <a:ext cx="2438400" cy="828675"/>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882" y="3143301"/>
            <a:ext cx="951678" cy="1689229"/>
          </a:xfrm>
          <a:prstGeom prst="rect">
            <a:avLst/>
          </a:prstGeom>
        </p:spPr>
      </p:pic>
    </p:spTree>
    <p:extLst>
      <p:ext uri="{BB962C8B-B14F-4D97-AF65-F5344CB8AC3E}">
        <p14:creationId xmlns:p14="http://schemas.microsoft.com/office/powerpoint/2010/main" val="120514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ny commercial   Adobe marketing analytic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4377" y="1006433"/>
            <a:ext cx="4925923" cy="3216317"/>
          </a:xfrm>
          <a:prstGeom prst="rect">
            <a:avLst/>
          </a:prstGeom>
        </p:spPr>
      </p:pic>
      <p:sp>
        <p:nvSpPr>
          <p:cNvPr id="6" name="Text Placeholder 2"/>
          <p:cNvSpPr>
            <a:spLocks noGrp="1"/>
          </p:cNvSpPr>
          <p:nvPr>
            <p:ph type="body" sz="quarter" idx="4294967295"/>
          </p:nvPr>
        </p:nvSpPr>
        <p:spPr>
          <a:xfrm>
            <a:off x="1377455" y="450824"/>
            <a:ext cx="6181905" cy="480510"/>
          </a:xfrm>
          <a:prstGeom prst="rect">
            <a:avLst/>
          </a:prstGeom>
        </p:spPr>
        <p:txBody>
          <a:bodyPr vert="horz" anchor="b"/>
          <a:lstStyle/>
          <a:p>
            <a:r>
              <a:rPr lang="en-US" sz="2100" dirty="0">
                <a:solidFill>
                  <a:srgbClr val="3095B4"/>
                </a:solidFill>
                <a:latin typeface="Gill Sans MT"/>
                <a:cs typeface="Arial" panose="020B0604020202020204" pitchFamily="34" charset="0"/>
              </a:rPr>
              <a:t>We need to seriously think about the implications of trivial inference from data…</a:t>
            </a:r>
            <a:endParaRPr lang="en-US" sz="2100" dirty="0">
              <a:solidFill>
                <a:srgbClr val="3095B4"/>
              </a:solidFill>
              <a:latin typeface="Gill Sans MT"/>
              <a:cs typeface="Arial" panose="020B0604020202020204" pitchFamily="34" charset="0"/>
            </a:endParaRPr>
          </a:p>
        </p:txBody>
      </p:sp>
      <p:sp>
        <p:nvSpPr>
          <p:cNvPr id="5" name="Rectangle 4"/>
          <p:cNvSpPr/>
          <p:nvPr/>
        </p:nvSpPr>
        <p:spPr>
          <a:xfrm>
            <a:off x="1377455" y="1063297"/>
            <a:ext cx="1460829" cy="3231654"/>
          </a:xfrm>
          <a:prstGeom prst="rect">
            <a:avLst/>
          </a:prstGeom>
        </p:spPr>
        <p:txBody>
          <a:bodyPr wrap="square">
            <a:spAutoFit/>
          </a:bodyPr>
          <a:lstStyle/>
          <a:p>
            <a:r>
              <a:rPr lang="en-GB" sz="1200" dirty="0">
                <a:latin typeface="Gill Sans MT" panose="020B0502020104020203" pitchFamily="34" charset="0"/>
                <a:ea typeface="Calibri" panose="020F0502020204030204" pitchFamily="34" charset="0"/>
                <a:cs typeface="Times New Roman" panose="02020603050405020304" pitchFamily="18" charset="0"/>
              </a:rPr>
              <a:t>Big questions…</a:t>
            </a:r>
          </a:p>
          <a:p>
            <a:endParaRPr lang="en-GB" sz="1200" dirty="0">
              <a:latin typeface="Gill Sans MT" panose="020B0502020104020203" pitchFamily="34" charset="0"/>
              <a:ea typeface="Calibri" panose="020F0502020204030204" pitchFamily="34" charset="0"/>
              <a:cs typeface="Times New Roman" panose="02020603050405020304" pitchFamily="18" charset="0"/>
            </a:endParaRPr>
          </a:p>
          <a:p>
            <a:pPr marL="214313" indent="-214313">
              <a:buFont typeface="Wingdings" panose="05000000000000000000" pitchFamily="2" charset="2"/>
              <a:buChar char="Ø"/>
            </a:pPr>
            <a:r>
              <a:rPr lang="en-GB" sz="1200" dirty="0">
                <a:latin typeface="Gill Sans MT" panose="020B0502020104020203" pitchFamily="34" charset="0"/>
                <a:ea typeface="Calibri" panose="020F0502020204030204" pitchFamily="34" charset="0"/>
                <a:cs typeface="Times New Roman" panose="02020603050405020304" pitchFamily="18" charset="0"/>
              </a:rPr>
              <a:t>How </a:t>
            </a:r>
            <a:r>
              <a:rPr lang="en-GB" sz="1200" dirty="0">
                <a:latin typeface="Gill Sans MT" panose="020B0502020104020203" pitchFamily="34" charset="0"/>
                <a:ea typeface="Calibri" panose="020F0502020204030204" pitchFamily="34" charset="0"/>
                <a:cs typeface="Times New Roman" panose="02020603050405020304" pitchFamily="18" charset="0"/>
              </a:rPr>
              <a:t>the data landscape is </a:t>
            </a:r>
            <a:r>
              <a:rPr lang="en-GB" sz="1200" dirty="0">
                <a:latin typeface="Gill Sans MT" panose="020B0502020104020203" pitchFamily="34" charset="0"/>
                <a:ea typeface="Calibri" panose="020F0502020204030204" pitchFamily="34" charset="0"/>
                <a:cs typeface="Times New Roman" panose="02020603050405020304" pitchFamily="18" charset="0"/>
              </a:rPr>
              <a:t>changing…</a:t>
            </a:r>
          </a:p>
          <a:p>
            <a:pPr marL="214313" indent="-214313">
              <a:buFont typeface="Wingdings" panose="05000000000000000000" pitchFamily="2" charset="2"/>
              <a:buChar char="Ø"/>
            </a:pPr>
            <a:endParaRPr lang="en-GB" sz="1200" dirty="0">
              <a:latin typeface="Gill Sans MT" panose="020B0502020104020203" pitchFamily="34" charset="0"/>
              <a:ea typeface="Calibri" panose="020F0502020204030204" pitchFamily="34" charset="0"/>
              <a:cs typeface="Times New Roman" panose="02020603050405020304" pitchFamily="18" charset="0"/>
            </a:endParaRPr>
          </a:p>
          <a:p>
            <a:pPr marL="214313" indent="-214313">
              <a:buFont typeface="Wingdings" panose="05000000000000000000" pitchFamily="2" charset="2"/>
              <a:buChar char="Ø"/>
            </a:pPr>
            <a:r>
              <a:rPr lang="en-GB" sz="1200" dirty="0">
                <a:latin typeface="Gill Sans MT" panose="020B0502020104020203" pitchFamily="34" charset="0"/>
                <a:ea typeface="Calibri" panose="020F0502020204030204" pitchFamily="34" charset="0"/>
                <a:cs typeface="Times New Roman" panose="02020603050405020304" pitchFamily="18" charset="0"/>
              </a:rPr>
              <a:t>What </a:t>
            </a:r>
            <a:r>
              <a:rPr lang="en-GB" sz="1200" dirty="0">
                <a:latin typeface="Gill Sans MT" panose="020B0502020104020203" pitchFamily="34" charset="0"/>
                <a:ea typeface="Calibri" panose="020F0502020204030204" pitchFamily="34" charset="0"/>
                <a:cs typeface="Times New Roman" panose="02020603050405020304" pitchFamily="18" charset="0"/>
              </a:rPr>
              <a:t>we are doing in data science to </a:t>
            </a:r>
            <a:r>
              <a:rPr lang="en-GB" sz="1200" dirty="0">
                <a:latin typeface="Gill Sans MT" panose="020B0502020104020203" pitchFamily="34" charset="0"/>
                <a:ea typeface="Calibri" panose="020F0502020204030204" pitchFamily="34" charset="0"/>
                <a:cs typeface="Times New Roman" panose="02020603050405020304" pitchFamily="18" charset="0"/>
              </a:rPr>
              <a:t>respond?</a:t>
            </a:r>
          </a:p>
          <a:p>
            <a:pPr marL="214313" indent="-214313">
              <a:buFont typeface="Wingdings" panose="05000000000000000000" pitchFamily="2" charset="2"/>
              <a:buChar char="Ø"/>
            </a:pPr>
            <a:endParaRPr lang="en-GB" sz="1200" dirty="0">
              <a:latin typeface="Gill Sans MT" panose="020B0502020104020203" pitchFamily="34" charset="0"/>
              <a:ea typeface="Calibri" panose="020F0502020204030204" pitchFamily="34" charset="0"/>
              <a:cs typeface="Times New Roman" panose="02020603050405020304" pitchFamily="18" charset="0"/>
            </a:endParaRPr>
          </a:p>
          <a:p>
            <a:pPr marL="214313" indent="-214313">
              <a:buFont typeface="Wingdings" panose="05000000000000000000" pitchFamily="2" charset="2"/>
              <a:buChar char="Ø"/>
            </a:pPr>
            <a:r>
              <a:rPr lang="en-GB" sz="1200" dirty="0">
                <a:latin typeface="Gill Sans MT" panose="020B0502020104020203" pitchFamily="34" charset="0"/>
                <a:ea typeface="Calibri" panose="020F0502020204030204" pitchFamily="34" charset="0"/>
                <a:cs typeface="Times New Roman" panose="02020603050405020304" pitchFamily="18" charset="0"/>
              </a:rPr>
              <a:t>The </a:t>
            </a:r>
            <a:r>
              <a:rPr lang="en-US" sz="1200" dirty="0">
                <a:latin typeface="Gill Sans MT" panose="020B0502020104020203" pitchFamily="34" charset="0"/>
                <a:ea typeface="Calibri" panose="020F0502020204030204" pitchFamily="34" charset="0"/>
                <a:cs typeface="Times New Roman" panose="02020603050405020304" pitchFamily="18" charset="0"/>
              </a:rPr>
              <a:t>type of skills and thinking required to remain relevant in this evolving world</a:t>
            </a:r>
            <a:r>
              <a:rPr lang="en-GB" sz="1200" dirty="0">
                <a:latin typeface="Gill Sans MT" panose="020B0502020104020203" pitchFamily="34" charset="0"/>
                <a:ea typeface="Calibri" panose="020F0502020204030204" pitchFamily="34" charset="0"/>
                <a:cs typeface="Times New Roman" panose="02020603050405020304" pitchFamily="18" charset="0"/>
              </a:rPr>
              <a:t>.</a:t>
            </a:r>
            <a:endParaRPr lang="en-US" sz="1200" dirty="0"/>
          </a:p>
        </p:txBody>
      </p:sp>
    </p:spTree>
    <p:extLst>
      <p:ext uri="{BB962C8B-B14F-4D97-AF65-F5344CB8AC3E}">
        <p14:creationId xmlns:p14="http://schemas.microsoft.com/office/powerpoint/2010/main" val="3055537878"/>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20289" y="2003352"/>
            <a:ext cx="1581150" cy="1962150"/>
          </a:xfrm>
          <a:prstGeom prst="rect">
            <a:avLst/>
          </a:prstGeom>
        </p:spPr>
      </p:pic>
      <p:sp>
        <p:nvSpPr>
          <p:cNvPr id="2" name="Title 1"/>
          <p:cNvSpPr>
            <a:spLocks noGrp="1"/>
          </p:cNvSpPr>
          <p:nvPr>
            <p:ph type="title"/>
          </p:nvPr>
        </p:nvSpPr>
        <p:spPr>
          <a:xfrm>
            <a:off x="1374291" y="757444"/>
            <a:ext cx="6010275" cy="642938"/>
          </a:xfrm>
        </p:spPr>
        <p:txBody>
          <a:bodyPr vert="horz" anchor="b"/>
          <a:lstStyle/>
          <a:p>
            <a:pPr algn="l">
              <a:spcBef>
                <a:spcPct val="20000"/>
              </a:spcBef>
              <a:buFont typeface="Arial"/>
            </a:pPr>
            <a:r>
              <a:rPr lang="en-US" sz="2100" dirty="0">
                <a:ea typeface="+mn-ea"/>
                <a:cs typeface="Arial" panose="020B0604020202020204" pitchFamily="34" charset="0"/>
              </a:rPr>
              <a:t>To avoid getting distracted by “all things social”, the science involves continuous evolution and focus on specific use cases that drive value</a:t>
            </a:r>
          </a:p>
        </p:txBody>
      </p:sp>
      <p:sp>
        <p:nvSpPr>
          <p:cNvPr id="3" name="TextBox 2"/>
          <p:cNvSpPr txBox="1"/>
          <p:nvPr/>
        </p:nvSpPr>
        <p:spPr>
          <a:xfrm>
            <a:off x="3315496" y="1900442"/>
            <a:ext cx="2030691" cy="2506993"/>
          </a:xfrm>
          <a:prstGeom prst="rect">
            <a:avLst/>
          </a:prstGeom>
          <a:noFill/>
        </p:spPr>
        <p:txBody>
          <a:bodyPr wrap="square" lIns="58444" tIns="29222" rIns="58444" bIns="29222">
            <a:spAutoFit/>
          </a:bodyPr>
          <a:lstStyle/>
          <a:p>
            <a:pPr>
              <a:buClr>
                <a:srgbClr val="000000"/>
              </a:buClr>
              <a:buSzPct val="100000"/>
              <a:buFont typeface="Times New Roman" pitchFamily="16" charset="0"/>
              <a:buNone/>
              <a:defRPr/>
            </a:pPr>
            <a:r>
              <a:rPr lang="en-US" sz="788" b="1" dirty="0">
                <a:ea typeface="ＭＳ Ｐゴシック" pitchFamily="32" charset="-128"/>
              </a:rPr>
              <a:t>Sarcasm</a:t>
            </a:r>
          </a:p>
          <a:p>
            <a:pPr lvl="1">
              <a:buClr>
                <a:srgbClr val="000000"/>
              </a:buClr>
              <a:buSzPct val="100000"/>
              <a:buFont typeface="Times New Roman" pitchFamily="16" charset="0"/>
              <a:buNone/>
              <a:defRPr/>
            </a:pPr>
            <a:r>
              <a:rPr lang="en-US" sz="788" dirty="0">
                <a:ea typeface="ＭＳ Ｐゴシック" pitchFamily="32" charset="-128"/>
              </a:rPr>
              <a:t>ABC corporation is a wonderful company, if you don’t do business with them.</a:t>
            </a:r>
          </a:p>
          <a:p>
            <a:pPr>
              <a:buClr>
                <a:srgbClr val="000000"/>
              </a:buClr>
              <a:buSzPct val="100000"/>
              <a:buFont typeface="Times New Roman" pitchFamily="16" charset="0"/>
              <a:buNone/>
              <a:defRPr/>
            </a:pPr>
            <a:endParaRPr lang="en-US" sz="788" b="1" dirty="0">
              <a:ea typeface="ＭＳ Ｐゴシック" pitchFamily="32" charset="-128"/>
            </a:endParaRPr>
          </a:p>
          <a:p>
            <a:pPr>
              <a:buClr>
                <a:srgbClr val="000000"/>
              </a:buClr>
              <a:buSzPct val="100000"/>
              <a:buFont typeface="Times New Roman" pitchFamily="16" charset="0"/>
              <a:buNone/>
              <a:defRPr/>
            </a:pPr>
            <a:r>
              <a:rPr lang="en-US" sz="788" b="1" dirty="0">
                <a:ea typeface="ＭＳ Ｐゴシック" pitchFamily="32" charset="-128"/>
              </a:rPr>
              <a:t>Neologism</a:t>
            </a:r>
          </a:p>
          <a:p>
            <a:pPr lvl="1">
              <a:buClr>
                <a:srgbClr val="000000"/>
              </a:buClr>
              <a:buSzPct val="100000"/>
              <a:buFont typeface="Times New Roman" pitchFamily="16" charset="0"/>
              <a:buNone/>
              <a:defRPr/>
            </a:pPr>
            <a:r>
              <a:rPr lang="en-US" sz="788" dirty="0">
                <a:ea typeface="ＭＳ Ｐゴシック" pitchFamily="32" charset="-128"/>
              </a:rPr>
              <a:t>Be sure to like us on </a:t>
            </a:r>
            <a:r>
              <a:rPr lang="en-US" sz="788" dirty="0" err="1">
                <a:ea typeface="ＭＳ Ｐゴシック" pitchFamily="32" charset="-128"/>
              </a:rPr>
              <a:t>FaceBook</a:t>
            </a:r>
            <a:r>
              <a:rPr lang="en-US" sz="788" dirty="0">
                <a:ea typeface="ＭＳ Ｐゴシック" pitchFamily="32" charset="-128"/>
              </a:rPr>
              <a:t> and use #shallow when you Tweet.</a:t>
            </a:r>
          </a:p>
          <a:p>
            <a:pPr>
              <a:buClr>
                <a:srgbClr val="000000"/>
              </a:buClr>
              <a:buSzPct val="100000"/>
              <a:buFont typeface="Times New Roman" pitchFamily="16" charset="0"/>
              <a:buNone/>
              <a:defRPr/>
            </a:pPr>
            <a:endParaRPr lang="en-US" sz="788" b="1" dirty="0">
              <a:ea typeface="ＭＳ Ｐゴシック" pitchFamily="32" charset="-128"/>
            </a:endParaRPr>
          </a:p>
          <a:p>
            <a:pPr>
              <a:buClr>
                <a:srgbClr val="000000"/>
              </a:buClr>
              <a:buSzPct val="100000"/>
              <a:buFont typeface="Times New Roman" pitchFamily="16" charset="0"/>
              <a:buNone/>
              <a:defRPr/>
            </a:pPr>
            <a:r>
              <a:rPr lang="en-US" sz="788" b="1" dirty="0">
                <a:ea typeface="ＭＳ Ｐゴシック" pitchFamily="32" charset="-128"/>
              </a:rPr>
              <a:t>Grammar variations</a:t>
            </a:r>
          </a:p>
          <a:p>
            <a:pPr lvl="1">
              <a:buClr>
                <a:srgbClr val="000000"/>
              </a:buClr>
              <a:buSzPct val="100000"/>
              <a:buFont typeface="Times New Roman" pitchFamily="16" charset="0"/>
              <a:buNone/>
              <a:defRPr/>
            </a:pPr>
            <a:r>
              <a:rPr lang="en-US" sz="788" dirty="0">
                <a:ea typeface="ＭＳ Ｐゴシック" pitchFamily="32" charset="-128"/>
              </a:rPr>
              <a:t>FBI is Hunting Terrorists With Explosives.</a:t>
            </a:r>
          </a:p>
          <a:p>
            <a:pPr>
              <a:buClr>
                <a:srgbClr val="000000"/>
              </a:buClr>
              <a:buSzPct val="100000"/>
              <a:buFont typeface="Times New Roman" pitchFamily="16" charset="0"/>
              <a:buNone/>
              <a:defRPr/>
            </a:pPr>
            <a:endParaRPr lang="en-US" sz="788" b="1" dirty="0">
              <a:ea typeface="ＭＳ Ｐゴシック" pitchFamily="32" charset="-128"/>
            </a:endParaRPr>
          </a:p>
          <a:p>
            <a:pPr>
              <a:buClr>
                <a:srgbClr val="000000"/>
              </a:buClr>
              <a:buSzPct val="100000"/>
              <a:buFont typeface="Times New Roman" pitchFamily="16" charset="0"/>
              <a:buNone/>
              <a:defRPr/>
            </a:pPr>
            <a:r>
              <a:rPr lang="en-US" sz="788" b="1" dirty="0">
                <a:ea typeface="ＭＳ Ｐゴシック" pitchFamily="32" charset="-128"/>
              </a:rPr>
              <a:t>Punctuation</a:t>
            </a:r>
          </a:p>
          <a:p>
            <a:pPr lvl="1">
              <a:buClr>
                <a:srgbClr val="000000"/>
              </a:buClr>
              <a:buSzPct val="100000"/>
              <a:buFont typeface="Times New Roman" pitchFamily="16" charset="0"/>
              <a:buNone/>
              <a:defRPr/>
            </a:pPr>
            <a:r>
              <a:rPr lang="en-US" sz="788" dirty="0">
                <a:ea typeface="ＭＳ Ｐゴシック" pitchFamily="32" charset="-128"/>
              </a:rPr>
              <a:t>“Hi mom!” vs. “Hi, mom?”</a:t>
            </a:r>
          </a:p>
          <a:p>
            <a:pPr>
              <a:buClr>
                <a:srgbClr val="000000"/>
              </a:buClr>
              <a:buSzPct val="100000"/>
              <a:buFont typeface="Times New Roman" pitchFamily="16" charset="0"/>
              <a:buNone/>
              <a:defRPr/>
            </a:pPr>
            <a:endParaRPr lang="en-US" sz="788" b="1" dirty="0">
              <a:ea typeface="ＭＳ Ｐゴシック" pitchFamily="32" charset="-128"/>
            </a:endParaRPr>
          </a:p>
          <a:p>
            <a:pPr>
              <a:buClr>
                <a:srgbClr val="000000"/>
              </a:buClr>
              <a:buSzPct val="100000"/>
              <a:buFont typeface="Times New Roman" pitchFamily="16" charset="0"/>
              <a:buNone/>
              <a:defRPr/>
            </a:pPr>
            <a:r>
              <a:rPr lang="en-US" sz="788" b="1" dirty="0">
                <a:ea typeface="ＭＳ Ｐゴシック" pitchFamily="32" charset="-128"/>
              </a:rPr>
              <a:t>Spelling</a:t>
            </a:r>
          </a:p>
          <a:p>
            <a:pPr lvl="1">
              <a:buClr>
                <a:srgbClr val="000000"/>
              </a:buClr>
              <a:buSzPct val="100000"/>
              <a:buFont typeface="Times New Roman" pitchFamily="16" charset="0"/>
              <a:buNone/>
              <a:defRPr/>
            </a:pPr>
            <a:r>
              <a:rPr lang="en-US" sz="788" dirty="0">
                <a:ea typeface="ＭＳ Ｐゴシック" pitchFamily="32" charset="-128"/>
              </a:rPr>
              <a:t>RU There? </a:t>
            </a:r>
          </a:p>
          <a:p>
            <a:pPr>
              <a:buClr>
                <a:srgbClr val="000000"/>
              </a:buClr>
              <a:buSzPct val="100000"/>
              <a:buFont typeface="Times New Roman" pitchFamily="16" charset="0"/>
              <a:buNone/>
              <a:defRPr/>
            </a:pPr>
            <a:endParaRPr lang="en-US" sz="900" dirty="0">
              <a:ea typeface="ＭＳ Ｐゴシック" pitchFamily="32" charset="-128"/>
            </a:endParaRPr>
          </a:p>
          <a:p>
            <a:pPr lvl="1">
              <a:buClr>
                <a:srgbClr val="000000"/>
              </a:buClr>
              <a:buSzPct val="100000"/>
              <a:buFont typeface="Times New Roman" pitchFamily="16" charset="0"/>
              <a:buNone/>
              <a:defRPr/>
            </a:pPr>
            <a:endParaRPr lang="en-US" sz="825" dirty="0">
              <a:ea typeface="ＭＳ Ｐゴシック" pitchFamily="32" charset="-128"/>
            </a:endParaRPr>
          </a:p>
        </p:txBody>
      </p:sp>
      <p:graphicFrame>
        <p:nvGraphicFramePr>
          <p:cNvPr id="4" name="Diagram 3"/>
          <p:cNvGraphicFramePr/>
          <p:nvPr>
            <p:extLst/>
          </p:nvPr>
        </p:nvGraphicFramePr>
        <p:xfrm>
          <a:off x="1305290" y="998508"/>
          <a:ext cx="1528654" cy="2295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381513" y="1615275"/>
            <a:ext cx="1560017" cy="173184"/>
          </a:xfrm>
          <a:prstGeom prst="rect">
            <a:avLst/>
          </a:prstGeom>
          <a:solidFill>
            <a:srgbClr val="3095B4"/>
          </a:solidFill>
          <a:ln>
            <a:solidFill>
              <a:srgbClr val="3095B4"/>
            </a:solidFill>
          </a:ln>
        </p:spPr>
        <p:txBody>
          <a:bodyPr wrap="square" lIns="51430" tIns="25715" rIns="51430" bIns="25715">
            <a:spAutoFit/>
          </a:bodyPr>
          <a:lstStyle/>
          <a:p>
            <a:pPr algn="ctr">
              <a:defRPr/>
            </a:pPr>
            <a:r>
              <a:rPr lang="en-US" sz="788" dirty="0">
                <a:solidFill>
                  <a:schemeClr val="bg1"/>
                </a:solidFill>
                <a:latin typeface="Gill Sans MT" panose="020B0502020104020203" pitchFamily="34" charset="0"/>
                <a:cs typeface="Arial" pitchFamily="34" charset="0"/>
              </a:rPr>
              <a:t>USE CASES</a:t>
            </a:r>
          </a:p>
        </p:txBody>
      </p:sp>
      <p:sp>
        <p:nvSpPr>
          <p:cNvPr id="6" name="TextBox 5"/>
          <p:cNvSpPr txBox="1"/>
          <p:nvPr/>
        </p:nvSpPr>
        <p:spPr>
          <a:xfrm>
            <a:off x="3362944" y="1594854"/>
            <a:ext cx="1560017" cy="294435"/>
          </a:xfrm>
          <a:prstGeom prst="rect">
            <a:avLst/>
          </a:prstGeom>
          <a:solidFill>
            <a:srgbClr val="3095B4"/>
          </a:solidFill>
          <a:ln>
            <a:solidFill>
              <a:srgbClr val="3095B4"/>
            </a:solidFill>
          </a:ln>
        </p:spPr>
        <p:txBody>
          <a:bodyPr wrap="square" lIns="51430" tIns="25715" rIns="51430" bIns="25715">
            <a:spAutoFit/>
          </a:bodyPr>
          <a:lstStyle/>
          <a:p>
            <a:pPr algn="ctr">
              <a:defRPr/>
            </a:pPr>
            <a:r>
              <a:rPr lang="en-US" sz="788" dirty="0">
                <a:solidFill>
                  <a:schemeClr val="bg1"/>
                </a:solidFill>
                <a:latin typeface="Gill Sans MT" panose="020B0502020104020203" pitchFamily="34" charset="0"/>
                <a:cs typeface="Arial" pitchFamily="34" charset="0"/>
              </a:rPr>
              <a:t>CONFOUNDING CHARACTERISTICS</a:t>
            </a:r>
          </a:p>
        </p:txBody>
      </p:sp>
      <p:pic>
        <p:nvPicPr>
          <p:cNvPr id="7" name="Picture 6"/>
          <p:cNvPicPr>
            <a:picLocks noChangeAspect="1"/>
          </p:cNvPicPr>
          <p:nvPr/>
        </p:nvPicPr>
        <p:blipFill>
          <a:blip r:embed="rId8"/>
          <a:stretch>
            <a:fillRect/>
          </a:stretch>
        </p:blipFill>
        <p:spPr>
          <a:xfrm>
            <a:off x="5328604" y="1990270"/>
            <a:ext cx="2055962" cy="1382771"/>
          </a:xfrm>
          <a:prstGeom prst="rect">
            <a:avLst/>
          </a:prstGeom>
        </p:spPr>
      </p:pic>
      <p:sp>
        <p:nvSpPr>
          <p:cNvPr id="8" name="TextBox 7"/>
          <p:cNvSpPr txBox="1"/>
          <p:nvPr/>
        </p:nvSpPr>
        <p:spPr>
          <a:xfrm>
            <a:off x="5344376" y="1594854"/>
            <a:ext cx="1560017" cy="294435"/>
          </a:xfrm>
          <a:prstGeom prst="rect">
            <a:avLst/>
          </a:prstGeom>
          <a:solidFill>
            <a:srgbClr val="3095B4"/>
          </a:solidFill>
          <a:ln>
            <a:solidFill>
              <a:srgbClr val="3095B4"/>
            </a:solidFill>
          </a:ln>
        </p:spPr>
        <p:txBody>
          <a:bodyPr wrap="square" lIns="51430" tIns="25715" rIns="51430" bIns="25715">
            <a:spAutoFit/>
          </a:bodyPr>
          <a:lstStyle/>
          <a:p>
            <a:pPr algn="ctr">
              <a:defRPr/>
            </a:pPr>
            <a:r>
              <a:rPr lang="en-US" sz="788" dirty="0">
                <a:solidFill>
                  <a:schemeClr val="bg1"/>
                </a:solidFill>
                <a:latin typeface="Gill Sans MT" panose="020B0502020104020203" pitchFamily="34" charset="0"/>
                <a:cs typeface="Arial" pitchFamily="34" charset="0"/>
              </a:rPr>
              <a:t>DERIVING EMPIRICAL MEASURES THAT INFORM USE CASES</a:t>
            </a:r>
          </a:p>
        </p:txBody>
      </p:sp>
      <p:sp>
        <p:nvSpPr>
          <p:cNvPr id="9" name="TextBox 8"/>
          <p:cNvSpPr txBox="1"/>
          <p:nvPr/>
        </p:nvSpPr>
        <p:spPr>
          <a:xfrm>
            <a:off x="4993362" y="4258376"/>
            <a:ext cx="2630723" cy="184666"/>
          </a:xfrm>
          <a:prstGeom prst="rect">
            <a:avLst/>
          </a:prstGeom>
          <a:noFill/>
        </p:spPr>
        <p:txBody>
          <a:bodyPr wrap="square" rtlCol="0">
            <a:spAutoFit/>
          </a:bodyPr>
          <a:lstStyle/>
          <a:p>
            <a:r>
              <a:rPr lang="en-US" sz="600" dirty="0"/>
              <a:t>D&amp;B proprietary information, do not distribute or copy without permission</a:t>
            </a:r>
          </a:p>
        </p:txBody>
      </p:sp>
      <p:pic>
        <p:nvPicPr>
          <p:cNvPr id="10" name="Picture 9"/>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16556" y="3089624"/>
            <a:ext cx="1520015" cy="1478848"/>
          </a:xfrm>
          <a:prstGeom prst="rect">
            <a:avLst/>
          </a:prstGeom>
        </p:spPr>
      </p:pic>
    </p:spTree>
    <p:extLst>
      <p:ext uri="{BB962C8B-B14F-4D97-AF65-F5344CB8AC3E}">
        <p14:creationId xmlns:p14="http://schemas.microsoft.com/office/powerpoint/2010/main" val="256798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993362" y="1207829"/>
            <a:ext cx="4083109" cy="2134000"/>
            <a:chOff x="5272548" y="1121188"/>
            <a:chExt cx="3810355" cy="1851037"/>
          </a:xfrm>
        </p:grpSpPr>
        <p:sp>
          <p:nvSpPr>
            <p:cNvPr id="20" name="Rectangle 19"/>
            <p:cNvSpPr/>
            <p:nvPr/>
          </p:nvSpPr>
          <p:spPr>
            <a:xfrm>
              <a:off x="5279358" y="1121188"/>
              <a:ext cx="3710354" cy="1851037"/>
            </a:xfrm>
            <a:prstGeom prst="rect">
              <a:avLst/>
            </a:prstGeom>
            <a:solidFill>
              <a:schemeClr val="bg2">
                <a:lumMod val="90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9" name="TextBox 28"/>
            <p:cNvSpPr txBox="1"/>
            <p:nvPr/>
          </p:nvSpPr>
          <p:spPr>
            <a:xfrm>
              <a:off x="5272548" y="1684112"/>
              <a:ext cx="3708988" cy="1288112"/>
            </a:xfrm>
            <a:prstGeom prst="rect">
              <a:avLst/>
            </a:prstGeom>
            <a:noFill/>
          </p:spPr>
          <p:txBody>
            <a:bodyPr wrap="none" rtlCol="0">
              <a:spAutoFit/>
            </a:bodyPr>
            <a:lstStyle/>
            <a:p>
              <a:pPr>
                <a:defRPr/>
              </a:pPr>
              <a:r>
                <a:rPr lang="en-US" sz="1050" dirty="0"/>
                <a:t>Some examples</a:t>
              </a:r>
              <a:endParaRPr lang="en-US" sz="1000" dirty="0"/>
            </a:p>
            <a:p>
              <a:pPr marL="214313" indent="-214313">
                <a:buFont typeface="Arial" panose="020B0604020202020204" pitchFamily="34" charset="0"/>
                <a:buChar char="•"/>
                <a:defRPr/>
              </a:pPr>
              <a:r>
                <a:rPr lang="en-US" sz="1000" dirty="0">
                  <a:solidFill>
                    <a:srgbClr val="3095B4"/>
                  </a:solidFill>
                </a:rPr>
                <a:t>Understanding Signals derived from changes to business information</a:t>
              </a:r>
            </a:p>
            <a:p>
              <a:pPr marL="214313" indent="-214313">
                <a:buFont typeface="Arial" panose="020B0604020202020204" pitchFamily="34" charset="0"/>
                <a:buChar char="•"/>
                <a:defRPr/>
              </a:pPr>
              <a:r>
                <a:rPr lang="en-US" sz="1000" dirty="0">
                  <a:solidFill>
                    <a:srgbClr val="3095B4"/>
                  </a:solidFill>
                </a:rPr>
                <a:t>Discovering and investigating clusters of unusual behavior</a:t>
              </a:r>
            </a:p>
            <a:p>
              <a:pPr marL="214313" indent="-214313">
                <a:buFont typeface="Arial" panose="020B0604020202020204" pitchFamily="34" charset="0"/>
                <a:buChar char="•"/>
                <a:defRPr/>
              </a:pPr>
              <a:r>
                <a:rPr lang="en-US" sz="1000" dirty="0">
                  <a:solidFill>
                    <a:srgbClr val="3095B4"/>
                  </a:solidFill>
                </a:rPr>
                <a:t>Exploring the impact of new regulation</a:t>
              </a:r>
            </a:p>
            <a:p>
              <a:pPr marL="214313" indent="-214313">
                <a:buFont typeface="Arial" panose="020B0604020202020204" pitchFamily="34" charset="0"/>
                <a:buChar char="•"/>
                <a:defRPr/>
              </a:pPr>
              <a:r>
                <a:rPr lang="en-US" sz="1000" dirty="0">
                  <a:solidFill>
                    <a:srgbClr val="3095B4"/>
                  </a:solidFill>
                </a:rPr>
                <a:t>Applying standard measures to a highly dynamic environment</a:t>
              </a:r>
            </a:p>
            <a:p>
              <a:pPr marL="214313" indent="-214313">
                <a:buFont typeface="Arial" panose="020B0604020202020204" pitchFamily="34" charset="0"/>
                <a:buChar char="•"/>
                <a:defRPr/>
              </a:pPr>
              <a:r>
                <a:rPr lang="en-US" sz="1000" dirty="0">
                  <a:solidFill>
                    <a:srgbClr val="3095B4"/>
                  </a:solidFill>
                </a:rPr>
                <a:t>Exploring the impact of new market forces</a:t>
              </a:r>
            </a:p>
            <a:p>
              <a:pPr marL="214313" indent="-214313">
                <a:buFont typeface="Arial" panose="020B0604020202020204" pitchFamily="34" charset="0"/>
                <a:buChar char="•"/>
                <a:defRPr/>
              </a:pPr>
              <a:r>
                <a:rPr lang="en-US" sz="1000" dirty="0">
                  <a:solidFill>
                    <a:srgbClr val="3095B4"/>
                  </a:solidFill>
                </a:rPr>
                <a:t>Studying the real or potential impact of supply chain interruptions</a:t>
              </a:r>
            </a:p>
            <a:p>
              <a:pPr marL="214313" indent="-214313">
                <a:buFont typeface="Arial" panose="020B0604020202020204" pitchFamily="34" charset="0"/>
                <a:buChar char="•"/>
                <a:defRPr/>
              </a:pPr>
              <a:r>
                <a:rPr lang="en-US" sz="1000" kern="0" dirty="0">
                  <a:solidFill>
                    <a:srgbClr val="3095B4"/>
                  </a:solidFill>
                  <a:latin typeface="Times New Roman" panose="02020603050405020304" pitchFamily="18" charset="0"/>
                  <a:cs typeface="Times New Roman" panose="02020603050405020304" pitchFamily="18" charset="0"/>
                </a:rPr>
                <a:t>Investigating emerging capabilities (e.g. reputational risk)</a:t>
              </a:r>
            </a:p>
            <a:p>
              <a:endParaRPr lang="en-US" sz="1000" dirty="0"/>
            </a:p>
          </p:txBody>
        </p:sp>
        <p:sp>
          <p:nvSpPr>
            <p:cNvPr id="31" name="TextBox 30"/>
            <p:cNvSpPr txBox="1"/>
            <p:nvPr/>
          </p:nvSpPr>
          <p:spPr>
            <a:xfrm>
              <a:off x="5400969" y="1257966"/>
              <a:ext cx="3681934" cy="338555"/>
            </a:xfrm>
            <a:prstGeom prst="rect">
              <a:avLst/>
            </a:prstGeom>
            <a:noFill/>
          </p:spPr>
          <p:txBody>
            <a:bodyPr wrap="square" rtlCol="0">
              <a:spAutoFit/>
            </a:bodyPr>
            <a:lstStyle>
              <a:defPPr>
                <a:defRPr lang="en-US"/>
              </a:defPPr>
              <a:lvl1pPr>
                <a:defRPr sz="1400">
                  <a:solidFill>
                    <a:srgbClr val="005172"/>
                  </a:solidFill>
                  <a:latin typeface="Gill Sans MT" panose="020B0502020104020203" pitchFamily="34" charset="0"/>
                </a:defRPr>
              </a:lvl1pPr>
            </a:lstStyle>
            <a:p>
              <a:r>
                <a:rPr lang="en-US" sz="1050" dirty="0"/>
                <a:t>Asking new questions never before feasible</a:t>
              </a:r>
            </a:p>
          </p:txBody>
        </p:sp>
      </p:grpSp>
      <p:pic>
        <p:nvPicPr>
          <p:cNvPr id="15" name="Picture 14"/>
          <p:cNvPicPr>
            <a:picLocks noChangeAspect="1"/>
          </p:cNvPicPr>
          <p:nvPr/>
        </p:nvPicPr>
        <p:blipFill>
          <a:blip r:embed="rId3"/>
          <a:stretch>
            <a:fillRect/>
          </a:stretch>
        </p:blipFill>
        <p:spPr>
          <a:xfrm>
            <a:off x="1240514" y="2073803"/>
            <a:ext cx="1793081" cy="992981"/>
          </a:xfrm>
          <a:prstGeom prst="rect">
            <a:avLst/>
          </a:prstGeom>
        </p:spPr>
      </p:pic>
      <p:sp>
        <p:nvSpPr>
          <p:cNvPr id="2" name="Title 1"/>
          <p:cNvSpPr>
            <a:spLocks noGrp="1"/>
          </p:cNvSpPr>
          <p:nvPr>
            <p:ph type="title"/>
          </p:nvPr>
        </p:nvSpPr>
        <p:spPr>
          <a:xfrm>
            <a:off x="1143001" y="594559"/>
            <a:ext cx="6215743" cy="642938"/>
          </a:xfrm>
        </p:spPr>
        <p:txBody>
          <a:bodyPr vert="horz" anchor="b"/>
          <a:lstStyle/>
          <a:p>
            <a:pPr algn="l">
              <a:spcBef>
                <a:spcPct val="20000"/>
              </a:spcBef>
              <a:buFont typeface="Arial"/>
            </a:pPr>
            <a:r>
              <a:rPr lang="en-US" sz="2100" dirty="0">
                <a:ea typeface="+mn-ea"/>
                <a:cs typeface="Arial" panose="020B0604020202020204" pitchFamily="34" charset="0"/>
              </a:rPr>
              <a:t> </a:t>
            </a:r>
            <a:r>
              <a:rPr lang="en-US" sz="2100" dirty="0">
                <a:ea typeface="+mn-ea"/>
                <a:cs typeface="Arial" panose="020B0604020202020204" pitchFamily="34" charset="0"/>
              </a:rPr>
              <a:t>Visualizing extremely complex, changing relationships addresses questions never before feasible </a:t>
            </a:r>
          </a:p>
        </p:txBody>
      </p:sp>
      <p:sp>
        <p:nvSpPr>
          <p:cNvPr id="4" name="TextBox 3"/>
          <p:cNvSpPr txBox="1"/>
          <p:nvPr/>
        </p:nvSpPr>
        <p:spPr>
          <a:xfrm>
            <a:off x="1654538" y="1734070"/>
            <a:ext cx="1858573" cy="415498"/>
          </a:xfrm>
          <a:prstGeom prst="rect">
            <a:avLst/>
          </a:prstGeom>
          <a:noFill/>
        </p:spPr>
        <p:txBody>
          <a:bodyPr wrap="square" rtlCol="0">
            <a:spAutoFit/>
          </a:bodyPr>
          <a:lstStyle/>
          <a:p>
            <a:r>
              <a:rPr lang="en-US" sz="1050" dirty="0">
                <a:solidFill>
                  <a:srgbClr val="005172"/>
                </a:solidFill>
                <a:latin typeface="Gill Sans MT" panose="020B0502020104020203" pitchFamily="34" charset="0"/>
              </a:rPr>
              <a:t>Dyadic relationships across multiple perspectives</a:t>
            </a:r>
          </a:p>
        </p:txBody>
      </p:sp>
      <p:sp>
        <p:nvSpPr>
          <p:cNvPr id="13" name="TextBox 12"/>
          <p:cNvSpPr txBox="1"/>
          <p:nvPr/>
        </p:nvSpPr>
        <p:spPr>
          <a:xfrm>
            <a:off x="3472891" y="4269083"/>
            <a:ext cx="1824656" cy="253916"/>
          </a:xfrm>
          <a:prstGeom prst="rect">
            <a:avLst/>
          </a:prstGeom>
          <a:noFill/>
        </p:spPr>
        <p:txBody>
          <a:bodyPr wrap="square" rtlCol="0">
            <a:spAutoFit/>
          </a:bodyPr>
          <a:lstStyle/>
          <a:p>
            <a:r>
              <a:rPr lang="en-US" sz="1050" dirty="0">
                <a:solidFill>
                  <a:srgbClr val="005172"/>
                </a:solidFill>
                <a:latin typeface="Gill Sans MT" panose="020B0502020104020203" pitchFamily="34" charset="0"/>
              </a:rPr>
              <a:t>Abstracting dimensions</a:t>
            </a:r>
          </a:p>
        </p:txBody>
      </p:sp>
      <p:grpSp>
        <p:nvGrpSpPr>
          <p:cNvPr id="22" name="Group 21"/>
          <p:cNvGrpSpPr/>
          <p:nvPr/>
        </p:nvGrpSpPr>
        <p:grpSpPr>
          <a:xfrm>
            <a:off x="3541970" y="3603333"/>
            <a:ext cx="951047" cy="750944"/>
            <a:chOff x="6890986" y="2896238"/>
            <a:chExt cx="1526136" cy="1106501"/>
          </a:xfrm>
        </p:grpSpPr>
        <p:pic>
          <p:nvPicPr>
            <p:cNvPr id="5"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386640" y="2896238"/>
              <a:ext cx="1030482" cy="1106501"/>
            </a:xfrm>
            <a:prstGeom prst="rect">
              <a:avLst/>
            </a:prstGeom>
            <a:noFill/>
            <a:ln w="9525">
              <a:noFill/>
              <a:miter lim="800000"/>
              <a:headEnd/>
              <a:tailEnd/>
            </a:ln>
          </p:spPr>
        </p:pic>
        <p:sp>
          <p:nvSpPr>
            <p:cNvPr id="16" name="TextBox 15"/>
            <p:cNvSpPr txBox="1"/>
            <p:nvPr/>
          </p:nvSpPr>
          <p:spPr>
            <a:xfrm>
              <a:off x="6890986" y="3327428"/>
              <a:ext cx="1183340" cy="323121"/>
            </a:xfrm>
            <a:prstGeom prst="rect">
              <a:avLst/>
            </a:prstGeom>
            <a:noFill/>
          </p:spPr>
          <p:txBody>
            <a:bodyPr wrap="square" rtlCol="0">
              <a:spAutoFit/>
            </a:bodyPr>
            <a:lstStyle/>
            <a:p>
              <a:r>
                <a:rPr lang="en-US" sz="825" dirty="0">
                  <a:latin typeface="Gill Sans MT" panose="020B0502020104020203" pitchFamily="34" charset="0"/>
                </a:rPr>
                <a:t>Time</a:t>
              </a:r>
            </a:p>
          </p:txBody>
        </p:sp>
      </p:grpSp>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5180" y="3740584"/>
            <a:ext cx="408431" cy="477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5465426" y="3715723"/>
            <a:ext cx="962006" cy="415498"/>
          </a:xfrm>
          <a:prstGeom prst="rect">
            <a:avLst/>
          </a:prstGeom>
          <a:noFill/>
        </p:spPr>
        <p:txBody>
          <a:bodyPr wrap="square" rtlCol="0">
            <a:spAutoFit/>
          </a:bodyPr>
          <a:lstStyle/>
          <a:p>
            <a:r>
              <a:rPr lang="en-US" sz="1050" dirty="0">
                <a:solidFill>
                  <a:srgbClr val="005172"/>
                </a:solidFill>
                <a:latin typeface="Gill Sans MT" panose="020B0502020104020203" pitchFamily="34" charset="0"/>
              </a:rPr>
              <a:t>“What If” scenarios</a:t>
            </a:r>
          </a:p>
        </p:txBody>
      </p:sp>
      <p:pic>
        <p:nvPicPr>
          <p:cNvPr id="6" name="Picture 9"/>
          <p:cNvPicPr>
            <a:picLocks noChangeAspect="1" noChangeArrowheads="1"/>
          </p:cNvPicPr>
          <p:nvPr/>
        </p:nvPicPr>
        <p:blipFill rotWithShape="1">
          <a:blip r:embed="rId6" cstate="print"/>
          <a:srcRect b="2886"/>
          <a:stretch/>
        </p:blipFill>
        <p:spPr bwMode="auto">
          <a:xfrm>
            <a:off x="2010084" y="3693523"/>
            <a:ext cx="633013" cy="608863"/>
          </a:xfrm>
          <a:prstGeom prst="rect">
            <a:avLst/>
          </a:prstGeom>
          <a:noFill/>
          <a:ln w="9525">
            <a:noFill/>
            <a:miter lim="800000"/>
            <a:headEnd/>
            <a:tailEnd/>
          </a:ln>
        </p:spPr>
      </p:pic>
      <p:sp>
        <p:nvSpPr>
          <p:cNvPr id="8" name="TextBox 7"/>
          <p:cNvSpPr txBox="1"/>
          <p:nvPr/>
        </p:nvSpPr>
        <p:spPr>
          <a:xfrm>
            <a:off x="2553248" y="3710270"/>
            <a:ext cx="565037" cy="219291"/>
          </a:xfrm>
          <a:prstGeom prst="rect">
            <a:avLst/>
          </a:prstGeom>
          <a:noFill/>
        </p:spPr>
        <p:txBody>
          <a:bodyPr wrap="square" rtlCol="0">
            <a:spAutoFit/>
          </a:bodyPr>
          <a:lstStyle/>
          <a:p>
            <a:r>
              <a:rPr lang="en-US" sz="825" dirty="0">
                <a:latin typeface="Gill Sans MT" panose="020B0502020104020203" pitchFamily="34" charset="0"/>
              </a:rPr>
              <a:t>News</a:t>
            </a:r>
          </a:p>
        </p:txBody>
      </p:sp>
      <p:sp>
        <p:nvSpPr>
          <p:cNvPr id="9" name="TextBox 8"/>
          <p:cNvSpPr txBox="1"/>
          <p:nvPr/>
        </p:nvSpPr>
        <p:spPr>
          <a:xfrm>
            <a:off x="2497238" y="3956446"/>
            <a:ext cx="565037" cy="346249"/>
          </a:xfrm>
          <a:prstGeom prst="rect">
            <a:avLst/>
          </a:prstGeom>
          <a:noFill/>
        </p:spPr>
        <p:txBody>
          <a:bodyPr wrap="square" rtlCol="0">
            <a:spAutoFit/>
          </a:bodyPr>
          <a:lstStyle/>
          <a:p>
            <a:r>
              <a:rPr lang="en-US" sz="825" dirty="0">
                <a:latin typeface="Gill Sans MT" panose="020B0502020104020203" pitchFamily="34" charset="0"/>
              </a:rPr>
              <a:t>Social signals</a:t>
            </a:r>
          </a:p>
        </p:txBody>
      </p:sp>
      <p:sp>
        <p:nvSpPr>
          <p:cNvPr id="10" name="TextBox 9"/>
          <p:cNvSpPr txBox="1"/>
          <p:nvPr/>
        </p:nvSpPr>
        <p:spPr>
          <a:xfrm>
            <a:off x="2223581" y="4178746"/>
            <a:ext cx="565037" cy="346249"/>
          </a:xfrm>
          <a:prstGeom prst="rect">
            <a:avLst/>
          </a:prstGeom>
          <a:noFill/>
        </p:spPr>
        <p:txBody>
          <a:bodyPr wrap="square" rtlCol="0">
            <a:spAutoFit/>
          </a:bodyPr>
          <a:lstStyle/>
          <a:p>
            <a:r>
              <a:rPr lang="en-US" sz="825" dirty="0">
                <a:latin typeface="Gill Sans MT" panose="020B0502020104020203" pitchFamily="34" charset="0"/>
              </a:rPr>
              <a:t>Market Data</a:t>
            </a:r>
          </a:p>
        </p:txBody>
      </p:sp>
      <p:sp>
        <p:nvSpPr>
          <p:cNvPr id="11" name="TextBox 10"/>
          <p:cNvSpPr txBox="1"/>
          <p:nvPr/>
        </p:nvSpPr>
        <p:spPr>
          <a:xfrm>
            <a:off x="1822595" y="3603334"/>
            <a:ext cx="565037" cy="219291"/>
          </a:xfrm>
          <a:prstGeom prst="rect">
            <a:avLst/>
          </a:prstGeom>
          <a:noFill/>
        </p:spPr>
        <p:txBody>
          <a:bodyPr wrap="square" rtlCol="0">
            <a:spAutoFit/>
          </a:bodyPr>
          <a:lstStyle/>
          <a:p>
            <a:r>
              <a:rPr lang="en-US" sz="825" dirty="0">
                <a:latin typeface="Gill Sans MT" panose="020B0502020104020203" pitchFamily="34" charset="0"/>
              </a:rPr>
              <a:t>Events</a:t>
            </a:r>
          </a:p>
        </p:txBody>
      </p:sp>
      <p:sp>
        <p:nvSpPr>
          <p:cNvPr id="23" name="TextBox 22"/>
          <p:cNvSpPr txBox="1"/>
          <p:nvPr/>
        </p:nvSpPr>
        <p:spPr>
          <a:xfrm>
            <a:off x="1544787" y="3911932"/>
            <a:ext cx="565037" cy="346249"/>
          </a:xfrm>
          <a:prstGeom prst="rect">
            <a:avLst/>
          </a:prstGeom>
          <a:noFill/>
        </p:spPr>
        <p:txBody>
          <a:bodyPr wrap="square" rtlCol="0">
            <a:spAutoFit/>
          </a:bodyPr>
          <a:lstStyle/>
          <a:p>
            <a:pPr algn="r"/>
            <a:r>
              <a:rPr lang="en-US" sz="825" dirty="0">
                <a:latin typeface="Gill Sans MT" panose="020B0502020104020203" pitchFamily="34" charset="0"/>
              </a:rPr>
              <a:t>Internal Data</a:t>
            </a:r>
          </a:p>
        </p:txBody>
      </p:sp>
      <p:sp>
        <p:nvSpPr>
          <p:cNvPr id="27" name="Right Arrow 26"/>
          <p:cNvSpPr/>
          <p:nvPr/>
        </p:nvSpPr>
        <p:spPr>
          <a:xfrm>
            <a:off x="3031408" y="3897454"/>
            <a:ext cx="563030" cy="1601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8" name="Right Arrow 27"/>
          <p:cNvSpPr/>
          <p:nvPr/>
        </p:nvSpPr>
        <p:spPr>
          <a:xfrm>
            <a:off x="4538103" y="3857140"/>
            <a:ext cx="455260" cy="1601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33" name="Picture 32"/>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1853" y="2418973"/>
            <a:ext cx="2024969" cy="1139045"/>
          </a:xfrm>
          <a:prstGeom prst="rect">
            <a:avLst/>
          </a:prstGeom>
        </p:spPr>
      </p:pic>
      <p:sp>
        <p:nvSpPr>
          <p:cNvPr id="19" name="Right Arrow 18"/>
          <p:cNvSpPr/>
          <p:nvPr/>
        </p:nvSpPr>
        <p:spPr>
          <a:xfrm rot="6491019">
            <a:off x="2312113" y="3312027"/>
            <a:ext cx="455260" cy="1601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5" name="TextBox 34"/>
          <p:cNvSpPr txBox="1"/>
          <p:nvPr/>
        </p:nvSpPr>
        <p:spPr>
          <a:xfrm>
            <a:off x="3178190" y="2061184"/>
            <a:ext cx="1422081" cy="415498"/>
          </a:xfrm>
          <a:prstGeom prst="rect">
            <a:avLst/>
          </a:prstGeom>
          <a:noFill/>
        </p:spPr>
        <p:txBody>
          <a:bodyPr wrap="square" rtlCol="0">
            <a:spAutoFit/>
          </a:bodyPr>
          <a:lstStyle/>
          <a:p>
            <a:r>
              <a:rPr lang="en-US" sz="1050" dirty="0">
                <a:solidFill>
                  <a:srgbClr val="005172"/>
                </a:solidFill>
                <a:latin typeface="Gill Sans MT" panose="020B0502020104020203" pitchFamily="34" charset="0"/>
              </a:rPr>
              <a:t>Observing key measures over time</a:t>
            </a:r>
          </a:p>
        </p:txBody>
      </p:sp>
      <p:sp>
        <p:nvSpPr>
          <p:cNvPr id="38" name="TextBox 37"/>
          <p:cNvSpPr txBox="1"/>
          <p:nvPr/>
        </p:nvSpPr>
        <p:spPr>
          <a:xfrm>
            <a:off x="1247050" y="3124318"/>
            <a:ext cx="1266360" cy="577081"/>
          </a:xfrm>
          <a:prstGeom prst="rect">
            <a:avLst/>
          </a:prstGeom>
          <a:noFill/>
        </p:spPr>
        <p:txBody>
          <a:bodyPr wrap="square" rtlCol="0">
            <a:spAutoFit/>
          </a:bodyPr>
          <a:lstStyle/>
          <a:p>
            <a:r>
              <a:rPr lang="en-US" sz="1050" dirty="0">
                <a:solidFill>
                  <a:srgbClr val="005172"/>
                </a:solidFill>
                <a:latin typeface="Gill Sans MT" panose="020B0502020104020203" pitchFamily="34" charset="0"/>
              </a:rPr>
              <a:t>Blending with similarly constructed graphs</a:t>
            </a:r>
          </a:p>
        </p:txBody>
      </p:sp>
      <p:sp>
        <p:nvSpPr>
          <p:cNvPr id="24" name="TextBox 23"/>
          <p:cNvSpPr txBox="1"/>
          <p:nvPr/>
        </p:nvSpPr>
        <p:spPr>
          <a:xfrm>
            <a:off x="4993362" y="4258376"/>
            <a:ext cx="2630723" cy="184666"/>
          </a:xfrm>
          <a:prstGeom prst="rect">
            <a:avLst/>
          </a:prstGeom>
          <a:noFill/>
        </p:spPr>
        <p:txBody>
          <a:bodyPr wrap="square" rtlCol="0">
            <a:spAutoFit/>
          </a:bodyPr>
          <a:lstStyle/>
          <a:p>
            <a:r>
              <a:rPr lang="en-US" sz="600" dirty="0"/>
              <a:t>D&amp;B proprietary information, do not distribute or copy without permission</a:t>
            </a:r>
          </a:p>
        </p:txBody>
      </p:sp>
    </p:spTree>
    <p:extLst>
      <p:ext uri="{BB962C8B-B14F-4D97-AF65-F5344CB8AC3E}">
        <p14:creationId xmlns:p14="http://schemas.microsoft.com/office/powerpoint/2010/main" val="17176962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7" grpId="0" animBg="1"/>
      <p:bldP spid="2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746447" y="314897"/>
            <a:ext cx="7651106" cy="568397"/>
          </a:xfrm>
        </p:spPr>
        <p:txBody>
          <a:bodyPr vert="horz" lIns="91440" tIns="45720" rIns="91440" bIns="45720" rtlCol="0" anchor="b">
            <a:noAutofit/>
          </a:bodyPr>
          <a:lstStyle/>
          <a:p>
            <a:pPr algn="ctr">
              <a:spcBef>
                <a:spcPts val="0"/>
              </a:spcBef>
              <a:spcAft>
                <a:spcPts val="0"/>
              </a:spcAft>
              <a:buFontTx/>
            </a:pPr>
            <a:r>
              <a:rPr lang="en-US" sz="2800" dirty="0">
                <a:solidFill>
                  <a:schemeClr val="bg1"/>
                </a:solidFill>
                <a:ea typeface="+mj-ea"/>
              </a:rPr>
              <a:t>Reflecting on the </a:t>
            </a:r>
            <a:r>
              <a:rPr lang="en-US" sz="2800" dirty="0" smtClean="0">
                <a:solidFill>
                  <a:schemeClr val="bg1"/>
                </a:solidFill>
                <a:ea typeface="+mj-ea"/>
              </a:rPr>
              <a:t>Journey </a:t>
            </a:r>
            <a:r>
              <a:rPr lang="en-US" sz="2800" dirty="0">
                <a:solidFill>
                  <a:schemeClr val="bg1"/>
                </a:solidFill>
                <a:ea typeface="+mj-ea"/>
              </a:rPr>
              <a:t>-- Things to </a:t>
            </a:r>
            <a:r>
              <a:rPr lang="en-US" sz="2800" dirty="0" smtClean="0">
                <a:solidFill>
                  <a:schemeClr val="bg1"/>
                </a:solidFill>
                <a:ea typeface="+mj-ea"/>
              </a:rPr>
              <a:t>Consider</a:t>
            </a:r>
            <a:endParaRPr lang="en-US" sz="2800" dirty="0">
              <a:solidFill>
                <a:schemeClr val="bg1"/>
              </a:solidFill>
              <a:ea typeface="+mj-ea"/>
            </a:endParaRPr>
          </a:p>
        </p:txBody>
      </p:sp>
      <p:grpSp>
        <p:nvGrpSpPr>
          <p:cNvPr id="5" name="Group 4"/>
          <p:cNvGrpSpPr/>
          <p:nvPr/>
        </p:nvGrpSpPr>
        <p:grpSpPr>
          <a:xfrm>
            <a:off x="276326" y="4823976"/>
            <a:ext cx="8692807" cy="273844"/>
            <a:chOff x="276326" y="4823976"/>
            <a:chExt cx="8692807" cy="273844"/>
          </a:xfrm>
        </p:grpSpPr>
        <p:sp>
          <p:nvSpPr>
            <p:cNvPr id="6" name="TextBox 5"/>
            <p:cNvSpPr txBox="1"/>
            <p:nvPr/>
          </p:nvSpPr>
          <p:spPr>
            <a:xfrm>
              <a:off x="5643880" y="4896981"/>
              <a:ext cx="2962656" cy="184666"/>
            </a:xfrm>
            <a:prstGeom prst="rect">
              <a:avLst/>
            </a:prstGeom>
            <a:noFill/>
          </p:spPr>
          <p:txBody>
            <a:bodyPr wrap="square" rtlCol="0">
              <a:spAutoFit/>
            </a:bodyPr>
            <a:lstStyle/>
            <a:p>
              <a:pPr algn="r"/>
              <a:r>
                <a:rPr lang="en-US" sz="600" b="0" spc="300" dirty="0" smtClean="0">
                  <a:solidFill>
                    <a:srgbClr val="FFFFFF"/>
                  </a:solidFill>
                  <a:latin typeface="Gill Sans MT" panose="020B0502020104020203" pitchFamily="34" charset="0"/>
                </a:rPr>
                <a:t>THE SECRET EMOTIONAL LIFE OF DATA</a:t>
              </a:r>
              <a:endParaRPr lang="en-US" sz="600" b="0" spc="300" dirty="0">
                <a:solidFill>
                  <a:srgbClr val="FFFFFF"/>
                </a:solidFill>
              </a:endParaRPr>
            </a:p>
          </p:txBody>
        </p:sp>
        <p:sp>
          <p:nvSpPr>
            <p:cNvPr id="7" name="TextBox 6"/>
            <p:cNvSpPr txBox="1"/>
            <p:nvPr/>
          </p:nvSpPr>
          <p:spPr>
            <a:xfrm>
              <a:off x="1164336" y="4862298"/>
              <a:ext cx="804672" cy="215444"/>
            </a:xfrm>
            <a:prstGeom prst="rect">
              <a:avLst/>
            </a:prstGeom>
            <a:noFill/>
          </p:spPr>
          <p:txBody>
            <a:bodyPr wrap="square" rtlCol="0">
              <a:spAutoFit/>
            </a:bodyPr>
            <a:lstStyle/>
            <a:p>
              <a:pPr algn="l"/>
              <a:r>
                <a:rPr lang="en-US" sz="800" b="0" spc="0" dirty="0" smtClean="0">
                  <a:solidFill>
                    <a:srgbClr val="FFFFFF"/>
                  </a:solidFill>
                  <a:latin typeface="Gill Sans MT" panose="020B0502020104020203" pitchFamily="34" charset="0"/>
                </a:rPr>
                <a:t>@Sciffignano1</a:t>
              </a:r>
            </a:p>
          </p:txBody>
        </p:sp>
        <p:cxnSp>
          <p:nvCxnSpPr>
            <p:cNvPr id="8" name="Straight Connector 7"/>
            <p:cNvCxnSpPr/>
            <p:nvPr/>
          </p:nvCxnSpPr>
          <p:spPr>
            <a:xfrm>
              <a:off x="276326" y="4828977"/>
              <a:ext cx="8582049"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descr="DB_WORDMARK_RGB.png"/>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6326" y="4913408"/>
              <a:ext cx="807722" cy="118493"/>
            </a:xfrm>
            <a:prstGeom prst="rect">
              <a:avLst/>
            </a:prstGeom>
          </p:spPr>
        </p:pic>
        <p:cxnSp>
          <p:nvCxnSpPr>
            <p:cNvPr id="10" name="Straight Connector 9"/>
            <p:cNvCxnSpPr/>
            <p:nvPr/>
          </p:nvCxnSpPr>
          <p:spPr>
            <a:xfrm>
              <a:off x="8656444" y="4892740"/>
              <a:ext cx="0" cy="143464"/>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p:cNvSpPr txBox="1">
              <a:spLocks/>
            </p:cNvSpPr>
            <p:nvPr/>
          </p:nvSpPr>
          <p:spPr>
            <a:xfrm>
              <a:off x="8626233" y="4823976"/>
              <a:ext cx="3429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C0E0194-FA1D-C446-81F7-2E51384049D7}" type="slidenum">
                <a:rPr lang="en-US" sz="600" smtClean="0">
                  <a:solidFill>
                    <a:srgbClr val="FFFFFF"/>
                  </a:solidFill>
                  <a:latin typeface="Gill Sans MT"/>
                  <a:cs typeface="Gill Sans MT"/>
                </a:rPr>
                <a:pPr/>
                <a:t>22</a:t>
              </a:fld>
              <a:endParaRPr lang="en-US" sz="600" dirty="0">
                <a:solidFill>
                  <a:srgbClr val="FFFFFF"/>
                </a:solidFill>
                <a:latin typeface="Gill Sans MT"/>
                <a:cs typeface="Gill Sans MT"/>
              </a:endParaRPr>
            </a:p>
          </p:txBody>
        </p:sp>
        <p:cxnSp>
          <p:nvCxnSpPr>
            <p:cNvPr id="12" name="Straight Connector 11"/>
            <p:cNvCxnSpPr/>
            <p:nvPr/>
          </p:nvCxnSpPr>
          <p:spPr>
            <a:xfrm>
              <a:off x="1158364" y="4892740"/>
              <a:ext cx="0" cy="143464"/>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326" y="1064509"/>
            <a:ext cx="4175931" cy="3680037"/>
          </a:xfrm>
          <a:prstGeom prst="rect">
            <a:avLst/>
          </a:prstGeom>
        </p:spPr>
      </p:pic>
      <p:sp>
        <p:nvSpPr>
          <p:cNvPr id="14" name="TextBox 13"/>
          <p:cNvSpPr txBox="1"/>
          <p:nvPr/>
        </p:nvSpPr>
        <p:spPr>
          <a:xfrm>
            <a:off x="4513006" y="1136570"/>
            <a:ext cx="4288094" cy="3600986"/>
          </a:xfrm>
          <a:prstGeom prst="rect">
            <a:avLst/>
          </a:prstGeom>
          <a:noFill/>
        </p:spPr>
        <p:txBody>
          <a:bodyPr wrap="square" rtlCol="0">
            <a:spAutoFit/>
          </a:bodyPr>
          <a:lstStyle/>
          <a:p>
            <a:r>
              <a:rPr lang="en-US" sz="1200" b="1" dirty="0">
                <a:solidFill>
                  <a:schemeClr val="tx2"/>
                </a:solidFill>
                <a:latin typeface="Gill Sans MT" panose="020B0502020104020203" pitchFamily="34" charset="0"/>
              </a:rPr>
              <a:t>What do we have to believe?</a:t>
            </a:r>
          </a:p>
          <a:p>
            <a:pPr marL="169863" lvl="1" indent="-96838">
              <a:buFont typeface="Arial" pitchFamily="34" charset="0"/>
              <a:buChar char="•"/>
            </a:pPr>
            <a:r>
              <a:rPr lang="en-US" sz="1200" dirty="0">
                <a:solidFill>
                  <a:schemeClr val="tx2"/>
                </a:solidFill>
                <a:latin typeface="Gill Sans MT" panose="020B0502020104020203" pitchFamily="34" charset="0"/>
              </a:rPr>
              <a:t>Start with a </a:t>
            </a:r>
            <a:r>
              <a:rPr lang="en-US" sz="1200" b="1" dirty="0">
                <a:solidFill>
                  <a:schemeClr val="tx2"/>
                </a:solidFill>
                <a:latin typeface="Gill Sans MT" panose="020B0502020104020203" pitchFamily="34" charset="0"/>
              </a:rPr>
              <a:t>problem or question</a:t>
            </a:r>
            <a:r>
              <a:rPr lang="en-US" sz="1200" dirty="0">
                <a:solidFill>
                  <a:schemeClr val="tx2"/>
                </a:solidFill>
                <a:latin typeface="Gill Sans MT" panose="020B0502020104020203" pitchFamily="34" charset="0"/>
              </a:rPr>
              <a:t>, not a tool or dataset</a:t>
            </a:r>
          </a:p>
          <a:p>
            <a:pPr marL="169863" lvl="1" indent="-96838">
              <a:buFont typeface="Arial" pitchFamily="34" charset="0"/>
              <a:buChar char="•"/>
            </a:pPr>
            <a:r>
              <a:rPr lang="en-US" sz="1200" dirty="0">
                <a:solidFill>
                  <a:schemeClr val="tx2"/>
                </a:solidFill>
                <a:latin typeface="Gill Sans MT" panose="020B0502020104020203" pitchFamily="34" charset="0"/>
              </a:rPr>
              <a:t>Understand the going-in assumptions</a:t>
            </a:r>
          </a:p>
          <a:p>
            <a:pPr marL="169863" lvl="1" indent="-96838">
              <a:buFont typeface="Arial" pitchFamily="34" charset="0"/>
              <a:buChar char="•"/>
            </a:pPr>
            <a:r>
              <a:rPr lang="en-US" sz="1200" dirty="0">
                <a:solidFill>
                  <a:schemeClr val="tx2"/>
                </a:solidFill>
                <a:latin typeface="Gill Sans MT" panose="020B0502020104020203" pitchFamily="34" charset="0"/>
              </a:rPr>
              <a:t>Have a clear </a:t>
            </a:r>
            <a:r>
              <a:rPr lang="en-US" sz="1200" b="1" dirty="0">
                <a:solidFill>
                  <a:schemeClr val="tx2"/>
                </a:solidFill>
                <a:latin typeface="Gill Sans MT" panose="020B0502020104020203" pitchFamily="34" charset="0"/>
              </a:rPr>
              <a:t>definition of “done” </a:t>
            </a:r>
            <a:r>
              <a:rPr lang="en-US" sz="1200" dirty="0">
                <a:solidFill>
                  <a:schemeClr val="tx2"/>
                </a:solidFill>
                <a:latin typeface="Gill Sans MT" panose="020B0502020104020203" pitchFamily="34" charset="0"/>
              </a:rPr>
              <a:t>to avoid analysis paralysis</a:t>
            </a:r>
          </a:p>
          <a:p>
            <a:pPr marL="169863" lvl="1" indent="-96838"/>
            <a:endParaRPr lang="en-US" sz="1200" dirty="0">
              <a:solidFill>
                <a:schemeClr val="tx2"/>
              </a:solidFill>
              <a:latin typeface="Gill Sans MT" panose="020B0502020104020203" pitchFamily="34" charset="0"/>
            </a:endParaRPr>
          </a:p>
          <a:p>
            <a:pPr marL="169863" indent="-96838"/>
            <a:r>
              <a:rPr lang="en-US" sz="1200" b="1" dirty="0">
                <a:solidFill>
                  <a:schemeClr val="tx2"/>
                </a:solidFill>
                <a:latin typeface="Gill Sans MT" panose="020B0502020104020203" pitchFamily="34" charset="0"/>
              </a:rPr>
              <a:t>Not all data is useful?</a:t>
            </a:r>
          </a:p>
          <a:p>
            <a:pPr marL="169863" lvl="1" indent="-96838">
              <a:buFont typeface="Arial" pitchFamily="34" charset="0"/>
              <a:buChar char="•"/>
            </a:pPr>
            <a:r>
              <a:rPr lang="en-US" sz="1200" dirty="0">
                <a:solidFill>
                  <a:schemeClr val="tx2"/>
                </a:solidFill>
                <a:latin typeface="Gill Sans MT" panose="020B0502020104020203" pitchFamily="34" charset="0"/>
              </a:rPr>
              <a:t>Consider </a:t>
            </a:r>
            <a:r>
              <a:rPr lang="en-US" sz="1200" b="1" dirty="0">
                <a:solidFill>
                  <a:schemeClr val="tx2"/>
                </a:solidFill>
                <a:latin typeface="Gill Sans MT" panose="020B0502020104020203" pitchFamily="34" charset="0"/>
              </a:rPr>
              <a:t>data in hand vs. data available </a:t>
            </a:r>
            <a:r>
              <a:rPr lang="en-US" sz="1200" dirty="0">
                <a:solidFill>
                  <a:schemeClr val="tx2"/>
                </a:solidFill>
                <a:latin typeface="Gill Sans MT" panose="020B0502020104020203" pitchFamily="34" charset="0"/>
              </a:rPr>
              <a:t>and not available</a:t>
            </a:r>
          </a:p>
          <a:p>
            <a:pPr marL="169863" lvl="1" indent="-96838">
              <a:buFont typeface="Arial" pitchFamily="34" charset="0"/>
              <a:buChar char="•"/>
            </a:pPr>
            <a:r>
              <a:rPr lang="en-US" sz="1200" dirty="0">
                <a:solidFill>
                  <a:schemeClr val="tx2"/>
                </a:solidFill>
                <a:latin typeface="Gill Sans MT" panose="020B0502020104020203" pitchFamily="34" charset="0"/>
              </a:rPr>
              <a:t>Select methods carefully, use new methods and visualizations for a reason, not for an expedient</a:t>
            </a:r>
          </a:p>
          <a:p>
            <a:pPr marL="169863" lvl="1" indent="-96838">
              <a:buFont typeface="Arial" pitchFamily="34" charset="0"/>
              <a:buChar char="•"/>
            </a:pPr>
            <a:r>
              <a:rPr lang="en-US" sz="1200" dirty="0">
                <a:solidFill>
                  <a:schemeClr val="tx2"/>
                </a:solidFill>
                <a:latin typeface="Gill Sans MT" panose="020B0502020104020203" pitchFamily="34" charset="0"/>
              </a:rPr>
              <a:t>Always make an effort to understand the </a:t>
            </a:r>
            <a:r>
              <a:rPr lang="en-US" sz="1200" b="1" dirty="0">
                <a:solidFill>
                  <a:schemeClr val="tx2"/>
                </a:solidFill>
                <a:latin typeface="Gill Sans MT" panose="020B0502020104020203" pitchFamily="34" charset="0"/>
              </a:rPr>
              <a:t>bias</a:t>
            </a:r>
            <a:r>
              <a:rPr lang="en-US" sz="1200" dirty="0">
                <a:solidFill>
                  <a:schemeClr val="tx2"/>
                </a:solidFill>
                <a:latin typeface="Gill Sans MT" panose="020B0502020104020203" pitchFamily="34" charset="0"/>
              </a:rPr>
              <a:t> in your analysis and the sensitivity of  your answer to the question at hand</a:t>
            </a:r>
          </a:p>
          <a:p>
            <a:pPr marL="169863" lvl="1" indent="-96838"/>
            <a:endParaRPr lang="en-US" sz="1200" dirty="0">
              <a:solidFill>
                <a:schemeClr val="tx2"/>
              </a:solidFill>
              <a:latin typeface="Gill Sans MT" panose="020B0502020104020203" pitchFamily="34" charset="0"/>
            </a:endParaRPr>
          </a:p>
          <a:p>
            <a:pPr marL="169863" indent="-96838"/>
            <a:r>
              <a:rPr lang="en-US" sz="1200" b="1" dirty="0">
                <a:solidFill>
                  <a:schemeClr val="tx2"/>
                </a:solidFill>
                <a:latin typeface="Gill Sans MT" panose="020B0502020104020203" pitchFamily="34" charset="0"/>
              </a:rPr>
              <a:t>A new science?</a:t>
            </a:r>
          </a:p>
          <a:p>
            <a:pPr marL="169863" lvl="1" indent="-96838">
              <a:buFont typeface="Arial" pitchFamily="34" charset="0"/>
              <a:buChar char="•"/>
            </a:pPr>
            <a:r>
              <a:rPr lang="en-US" sz="1200" dirty="0">
                <a:solidFill>
                  <a:schemeClr val="tx2"/>
                </a:solidFill>
                <a:latin typeface="Gill Sans MT" panose="020B0502020104020203" pitchFamily="34" charset="0"/>
              </a:rPr>
              <a:t>Continuously evaluate </a:t>
            </a:r>
            <a:r>
              <a:rPr lang="en-US" sz="1200" b="1" dirty="0">
                <a:solidFill>
                  <a:schemeClr val="tx2"/>
                </a:solidFill>
                <a:latin typeface="Gill Sans MT" panose="020B0502020104020203" pitchFamily="34" charset="0"/>
              </a:rPr>
              <a:t>new skills and capabilities</a:t>
            </a:r>
          </a:p>
          <a:p>
            <a:pPr marL="169863" lvl="1" indent="-96838">
              <a:buFont typeface="Arial" pitchFamily="34" charset="0"/>
              <a:buChar char="•"/>
            </a:pPr>
            <a:r>
              <a:rPr lang="en-US" sz="1200" dirty="0">
                <a:solidFill>
                  <a:schemeClr val="tx2"/>
                </a:solidFill>
                <a:latin typeface="Gill Sans MT" panose="020B0502020104020203" pitchFamily="34" charset="0"/>
              </a:rPr>
              <a:t>Challenge assumptions, understand the “inconvenient truths” of big data and the risks of ignoring the changing nature of data</a:t>
            </a:r>
          </a:p>
          <a:p>
            <a:pPr marL="169863" lvl="1" indent="-96838">
              <a:buFont typeface="Arial" pitchFamily="34" charset="0"/>
              <a:buChar char="•"/>
            </a:pPr>
            <a:r>
              <a:rPr lang="en-US" sz="1200" dirty="0">
                <a:solidFill>
                  <a:schemeClr val="tx2"/>
                </a:solidFill>
                <a:latin typeface="Gill Sans MT" panose="020B0502020104020203" pitchFamily="34" charset="0"/>
              </a:rPr>
              <a:t>Continuously evaluate new ways of knowing, breaking down problems into smaller pieces, </a:t>
            </a:r>
            <a:r>
              <a:rPr lang="en-US" sz="1200" b="1" dirty="0">
                <a:solidFill>
                  <a:schemeClr val="tx2"/>
                </a:solidFill>
                <a:latin typeface="Gill Sans MT" panose="020B0502020104020203" pitchFamily="34" charset="0"/>
              </a:rPr>
              <a:t>reducing complexity</a:t>
            </a:r>
          </a:p>
          <a:p>
            <a:pPr marL="169863" lvl="1" indent="-96838">
              <a:buFont typeface="Arial" pitchFamily="34" charset="0"/>
              <a:buChar char="•"/>
            </a:pPr>
            <a:endParaRPr lang="en-US" sz="1200" dirty="0">
              <a:solidFill>
                <a:schemeClr val="tx2"/>
              </a:solidFill>
              <a:latin typeface="Gill Sans MT" panose="020B0502020104020203" pitchFamily="34" charset="0"/>
            </a:endParaRPr>
          </a:p>
        </p:txBody>
      </p:sp>
      <p:sp>
        <p:nvSpPr>
          <p:cNvPr id="15" name="Title 1"/>
          <p:cNvSpPr txBox="1">
            <a:spLocks/>
          </p:cNvSpPr>
          <p:nvPr/>
        </p:nvSpPr>
        <p:spPr>
          <a:xfrm>
            <a:off x="909465" y="151298"/>
            <a:ext cx="6215743" cy="642938"/>
          </a:xfrm>
          <a:prstGeom prst="rect">
            <a:avLst/>
          </a:prstGeom>
        </p:spPr>
        <p:txBody>
          <a:bodyPr vert="horz" anchor="b"/>
          <a:lstStyle>
            <a:lvl1pPr marL="0" marR="0" indent="0" algn="l" defTabSz="457200" rtl="0" eaLnBrk="1" fontAlgn="auto" latinLnBrk="0" hangingPunct="1">
              <a:lnSpc>
                <a:spcPct val="100000"/>
              </a:lnSpc>
              <a:spcBef>
                <a:spcPts val="0"/>
              </a:spcBef>
              <a:spcAft>
                <a:spcPts val="0"/>
              </a:spcAft>
              <a:buClrTx/>
              <a:buSzTx/>
              <a:buFontTx/>
              <a:buNone/>
              <a:tabLst/>
              <a:defRPr sz="2800" kern="1200">
                <a:solidFill>
                  <a:srgbClr val="3095B4"/>
                </a:solidFill>
                <a:latin typeface="Gill Sans MT"/>
                <a:ea typeface="+mj-ea"/>
                <a:cs typeface="Gill Sans MT"/>
              </a:defRPr>
            </a:lvl1pPr>
          </a:lstStyle>
          <a:p>
            <a:pPr>
              <a:spcBef>
                <a:spcPct val="20000"/>
              </a:spcBef>
              <a:buFont typeface="Arial"/>
              <a:buNone/>
            </a:pPr>
            <a:r>
              <a:rPr lang="en-US" sz="2100" dirty="0" smtClean="0">
                <a:ea typeface="+mn-ea"/>
                <a:cs typeface="Arial" panose="020B0604020202020204" pitchFamily="34" charset="0"/>
              </a:rPr>
              <a:t>Putting things in perspective, reflecting on the journey. </a:t>
            </a:r>
            <a:endParaRPr lang="en-US" sz="2100" dirty="0">
              <a:ea typeface="+mn-ea"/>
              <a:cs typeface="Arial" panose="020B0604020202020204" pitchFamily="34" charset="0"/>
            </a:endParaRPr>
          </a:p>
        </p:txBody>
      </p:sp>
    </p:spTree>
    <p:extLst>
      <p:ext uri="{BB962C8B-B14F-4D97-AF65-F5344CB8AC3E}">
        <p14:creationId xmlns:p14="http://schemas.microsoft.com/office/powerpoint/2010/main" val="153751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279450" y="475802"/>
            <a:ext cx="8585100" cy="367220"/>
          </a:xfrm>
          <a:noFill/>
          <a:ln>
            <a:noFill/>
          </a:ln>
        </p:spPr>
        <p:txBody>
          <a:bodyPr lIns="91425" tIns="45700" rIns="91425" bIns="45700" anchor="t" anchorCtr="0">
            <a:noAutofit/>
          </a:bodyPr>
          <a:lstStyle/>
          <a:p>
            <a:pPr defTabSz="309563">
              <a:buClr>
                <a:srgbClr val="3095B4"/>
              </a:buClr>
              <a:buSzPct val="25000"/>
            </a:pPr>
            <a:r>
              <a:rPr lang="en-US" sz="2800" dirty="0" smtClean="0">
                <a:solidFill>
                  <a:schemeClr val="bg1"/>
                </a:solidFill>
                <a:latin typeface="Gill Sans MT" panose="020B0502020104020203" pitchFamily="34" charset="0"/>
                <a:ea typeface="Cabin"/>
                <a:cs typeface="Cabin"/>
              </a:rPr>
              <a:t>Totally New Questions and Challenges</a:t>
            </a:r>
            <a:endParaRPr lang="en-US" sz="2800" dirty="0">
              <a:solidFill>
                <a:schemeClr val="bg1"/>
              </a:solidFill>
              <a:latin typeface="Gill Sans MT" panose="020B0502020104020203" pitchFamily="34" charset="0"/>
              <a:ea typeface="Cabin"/>
              <a:cs typeface="Cabin"/>
            </a:endParaRPr>
          </a:p>
        </p:txBody>
      </p:sp>
      <p:grpSp>
        <p:nvGrpSpPr>
          <p:cNvPr id="7" name="Group 6"/>
          <p:cNvGrpSpPr/>
          <p:nvPr/>
        </p:nvGrpSpPr>
        <p:grpSpPr>
          <a:xfrm>
            <a:off x="276326" y="4823976"/>
            <a:ext cx="8692807" cy="273844"/>
            <a:chOff x="276326" y="4823976"/>
            <a:chExt cx="8692807" cy="273844"/>
          </a:xfrm>
        </p:grpSpPr>
        <p:sp>
          <p:nvSpPr>
            <p:cNvPr id="8" name="TextBox 7"/>
            <p:cNvSpPr txBox="1"/>
            <p:nvPr/>
          </p:nvSpPr>
          <p:spPr>
            <a:xfrm>
              <a:off x="5643880" y="4896981"/>
              <a:ext cx="2962656" cy="184666"/>
            </a:xfrm>
            <a:prstGeom prst="rect">
              <a:avLst/>
            </a:prstGeom>
            <a:noFill/>
          </p:spPr>
          <p:txBody>
            <a:bodyPr wrap="square" rtlCol="0">
              <a:spAutoFit/>
            </a:bodyPr>
            <a:lstStyle/>
            <a:p>
              <a:pPr algn="r"/>
              <a:r>
                <a:rPr lang="en-US" sz="600" b="0" spc="300" dirty="0" smtClean="0">
                  <a:solidFill>
                    <a:srgbClr val="FFFFFF"/>
                  </a:solidFill>
                  <a:latin typeface="Gill Sans MT" panose="020B0502020104020203" pitchFamily="34" charset="0"/>
                </a:rPr>
                <a:t>THE SECRET EMOTIONAL LIFE OF DATA</a:t>
              </a:r>
              <a:endParaRPr lang="en-US" sz="600" b="0" spc="300" dirty="0">
                <a:solidFill>
                  <a:srgbClr val="FFFFFF"/>
                </a:solidFill>
              </a:endParaRPr>
            </a:p>
          </p:txBody>
        </p:sp>
        <p:sp>
          <p:nvSpPr>
            <p:cNvPr id="9" name="TextBox 8"/>
            <p:cNvSpPr txBox="1"/>
            <p:nvPr/>
          </p:nvSpPr>
          <p:spPr>
            <a:xfrm>
              <a:off x="1164336" y="4862298"/>
              <a:ext cx="804672" cy="215444"/>
            </a:xfrm>
            <a:prstGeom prst="rect">
              <a:avLst/>
            </a:prstGeom>
            <a:noFill/>
          </p:spPr>
          <p:txBody>
            <a:bodyPr wrap="square" rtlCol="0">
              <a:spAutoFit/>
            </a:bodyPr>
            <a:lstStyle/>
            <a:p>
              <a:pPr algn="l"/>
              <a:r>
                <a:rPr lang="en-US" sz="800" b="0" spc="0" dirty="0" smtClean="0">
                  <a:solidFill>
                    <a:srgbClr val="FFFFFF"/>
                  </a:solidFill>
                  <a:latin typeface="Gill Sans MT" panose="020B0502020104020203" pitchFamily="34" charset="0"/>
                </a:rPr>
                <a:t>@Sciffignano1</a:t>
              </a:r>
            </a:p>
          </p:txBody>
        </p:sp>
        <p:cxnSp>
          <p:nvCxnSpPr>
            <p:cNvPr id="12" name="Straight Connector 11"/>
            <p:cNvCxnSpPr/>
            <p:nvPr/>
          </p:nvCxnSpPr>
          <p:spPr>
            <a:xfrm>
              <a:off x="276326" y="4828977"/>
              <a:ext cx="8582049"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DB_WORDMARK_RGB.png"/>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6326" y="4913408"/>
              <a:ext cx="807722" cy="118493"/>
            </a:xfrm>
            <a:prstGeom prst="rect">
              <a:avLst/>
            </a:prstGeom>
          </p:spPr>
        </p:pic>
        <p:cxnSp>
          <p:nvCxnSpPr>
            <p:cNvPr id="14" name="Straight Connector 13"/>
            <p:cNvCxnSpPr/>
            <p:nvPr/>
          </p:nvCxnSpPr>
          <p:spPr>
            <a:xfrm>
              <a:off x="8656444" y="4892740"/>
              <a:ext cx="0" cy="143464"/>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5" name="Slide Number Placeholder 5"/>
            <p:cNvSpPr txBox="1">
              <a:spLocks/>
            </p:cNvSpPr>
            <p:nvPr/>
          </p:nvSpPr>
          <p:spPr>
            <a:xfrm>
              <a:off x="8626233" y="4823976"/>
              <a:ext cx="3429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C0E0194-FA1D-C446-81F7-2E51384049D7}" type="slidenum">
                <a:rPr lang="en-US" sz="600" smtClean="0">
                  <a:solidFill>
                    <a:srgbClr val="FFFFFF"/>
                  </a:solidFill>
                  <a:latin typeface="Gill Sans MT"/>
                  <a:cs typeface="Gill Sans MT"/>
                </a:rPr>
                <a:pPr/>
                <a:t>23</a:t>
              </a:fld>
              <a:endParaRPr lang="en-US" sz="600" dirty="0">
                <a:solidFill>
                  <a:srgbClr val="FFFFFF"/>
                </a:solidFill>
                <a:latin typeface="Gill Sans MT"/>
                <a:cs typeface="Gill Sans MT"/>
              </a:endParaRPr>
            </a:p>
          </p:txBody>
        </p:sp>
        <p:cxnSp>
          <p:nvCxnSpPr>
            <p:cNvPr id="16" name="Straight Connector 15"/>
            <p:cNvCxnSpPr/>
            <p:nvPr/>
          </p:nvCxnSpPr>
          <p:spPr>
            <a:xfrm>
              <a:off x="1158364" y="4892740"/>
              <a:ext cx="0" cy="143464"/>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pic>
        <p:nvPicPr>
          <p:cNvPr id="3" name="Picture 2"/>
          <p:cNvPicPr>
            <a:picLocks noChangeAspect="1"/>
          </p:cNvPicPr>
          <p:nvPr/>
        </p:nvPicPr>
        <p:blipFill>
          <a:blip r:embed="rId5">
            <a:duotone>
              <a:schemeClr val="accent5">
                <a:shade val="45000"/>
                <a:satMod val="135000"/>
              </a:schemeClr>
              <a:prstClr val="white"/>
            </a:duotone>
          </a:blip>
          <a:stretch>
            <a:fillRect/>
          </a:stretch>
        </p:blipFill>
        <p:spPr>
          <a:xfrm>
            <a:off x="2401987" y="1211337"/>
            <a:ext cx="4330726" cy="3244324"/>
          </a:xfrm>
          <a:prstGeom prst="rect">
            <a:avLst/>
          </a:prstGeom>
        </p:spPr>
      </p:pic>
      <p:pic>
        <p:nvPicPr>
          <p:cNvPr id="17" name="Picture 16"/>
          <p:cNvPicPr>
            <a:picLocks noChangeAspect="1"/>
          </p:cNvPicPr>
          <p:nvPr/>
        </p:nvPicPr>
        <p:blipFill>
          <a:blip r:embed="rId6">
            <a:grayscl/>
          </a:blip>
          <a:stretch>
            <a:fillRect/>
          </a:stretch>
        </p:blipFill>
        <p:spPr>
          <a:xfrm>
            <a:off x="372835" y="2245178"/>
            <a:ext cx="1238250" cy="1371600"/>
          </a:xfrm>
          <a:prstGeom prst="rect">
            <a:avLst/>
          </a:prstGeom>
        </p:spPr>
      </p:pic>
    </p:spTree>
    <p:extLst>
      <p:ext uri="{BB962C8B-B14F-4D97-AF65-F5344CB8AC3E}">
        <p14:creationId xmlns:p14="http://schemas.microsoft.com/office/powerpoint/2010/main" val="240623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smtClean="0"/>
              <a:t>Anthony Scriffignano, Ph.D.,  Chief Data Scientist</a:t>
            </a:r>
            <a:br>
              <a:rPr lang="en-US" dirty="0" smtClean="0"/>
            </a:br>
            <a:r>
              <a:rPr lang="en-US" dirty="0" smtClean="0"/>
              <a:t>scriffignanoa@dnb.com</a:t>
            </a:r>
            <a:br>
              <a:rPr lang="en-US" dirty="0" smtClean="0"/>
            </a:br>
            <a:r>
              <a:rPr lang="en-US" dirty="0" smtClean="0"/>
              <a:t>@</a:t>
            </a:r>
            <a:r>
              <a:rPr lang="en-US" dirty="0" smtClean="0">
                <a:latin typeface="+mn-lt"/>
              </a:rPr>
              <a:t>SCRIFFIGNANO1</a:t>
            </a:r>
            <a:endParaRPr lang="en-US" dirty="0">
              <a:latin typeface="+mn-lt"/>
            </a:endParaRPr>
          </a:p>
        </p:txBody>
      </p:sp>
      <p:pic>
        <p:nvPicPr>
          <p:cNvPr id="2050" name="Picture 2" descr="Image result for twitter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4934" y="3700249"/>
            <a:ext cx="242897" cy="2423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thank you"/>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7361" y="136180"/>
            <a:ext cx="2834936" cy="1885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569830"/>
      </p:ext>
    </p:extLst>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Abstract</a:t>
            </a:r>
            <a:endParaRPr lang="en-US" dirty="0"/>
          </a:p>
        </p:txBody>
      </p:sp>
      <p:sp>
        <p:nvSpPr>
          <p:cNvPr id="7" name="Rectangle 6"/>
          <p:cNvSpPr/>
          <p:nvPr/>
        </p:nvSpPr>
        <p:spPr>
          <a:xfrm>
            <a:off x="435429" y="1200661"/>
            <a:ext cx="6858000" cy="3293209"/>
          </a:xfrm>
          <a:prstGeom prst="rect">
            <a:avLst/>
          </a:prstGeom>
        </p:spPr>
        <p:txBody>
          <a:bodyPr wrap="square">
            <a:spAutoFit/>
          </a:bodyPr>
          <a:lstStyle/>
          <a:p>
            <a:r>
              <a:rPr lang="en-US" sz="1600" dirty="0">
                <a:latin typeface="Calibri" panose="020F0502020204030204" pitchFamily="34" charset="0"/>
                <a:ea typeface="Calibri" panose="020F0502020204030204" pitchFamily="34" charset="0"/>
                <a:cs typeface="Times New Roman" panose="02020603050405020304" pitchFamily="18" charset="0"/>
              </a:rPr>
              <a:t>Abstract: Data Science has advanced to the point where there is ample access to tools, environments, and resources to handle large amounts of highly dynamic data. Organizations are beginning to realize that the greater challenges come from looking </a:t>
            </a:r>
            <a:r>
              <a:rPr lang="en-US" sz="1600" b="1" dirty="0">
                <a:latin typeface="Calibri" panose="020F0502020204030204" pitchFamily="34" charset="0"/>
                <a:ea typeface="Calibri" panose="020F0502020204030204" pitchFamily="34" charset="0"/>
                <a:cs typeface="Times New Roman" panose="02020603050405020304" pitchFamily="18" charset="0"/>
              </a:rPr>
              <a:t>beyond the data</a:t>
            </a:r>
            <a:r>
              <a:rPr lang="en-US" sz="1600" dirty="0">
                <a:latin typeface="Calibri" panose="020F0502020204030204" pitchFamily="34" charset="0"/>
                <a:ea typeface="Calibri" panose="020F0502020204030204" pitchFamily="34" charset="0"/>
                <a:cs typeface="Times New Roman" panose="02020603050405020304" pitchFamily="18" charset="0"/>
              </a:rPr>
              <a:t> to the bigger problems, like how to deal with </a:t>
            </a:r>
            <a:r>
              <a:rPr lang="en-US" sz="1600" b="1" dirty="0">
                <a:latin typeface="Calibri" panose="020F0502020204030204" pitchFamily="34" charset="0"/>
                <a:ea typeface="Calibri" panose="020F0502020204030204" pitchFamily="34" charset="0"/>
                <a:cs typeface="Times New Roman" panose="02020603050405020304" pitchFamily="18" charset="0"/>
              </a:rPr>
              <a:t>silos of information</a:t>
            </a:r>
            <a:r>
              <a:rPr lang="en-US" sz="1600" dirty="0">
                <a:latin typeface="Calibri" panose="020F0502020204030204" pitchFamily="34" charset="0"/>
                <a:ea typeface="Calibri" panose="020F0502020204030204" pitchFamily="34" charset="0"/>
                <a:cs typeface="Times New Roman" panose="02020603050405020304" pitchFamily="18" charset="0"/>
              </a:rPr>
              <a:t>, data </a:t>
            </a:r>
            <a:r>
              <a:rPr lang="en-US" sz="1600" b="1" dirty="0">
                <a:latin typeface="Calibri" panose="020F0502020204030204" pitchFamily="34" charset="0"/>
                <a:ea typeface="Calibri" panose="020F0502020204030204" pitchFamily="34" charset="0"/>
                <a:cs typeface="Times New Roman" panose="02020603050405020304" pitchFamily="18" charset="0"/>
              </a:rPr>
              <a:t>privacy</a:t>
            </a:r>
            <a:r>
              <a:rPr lang="en-US" sz="1600" dirty="0">
                <a:latin typeface="Calibri" panose="020F0502020204030204" pitchFamily="34" charset="0"/>
                <a:ea typeface="Calibri" panose="020F0502020204030204" pitchFamily="34" charset="0"/>
                <a:cs typeface="Times New Roman" panose="02020603050405020304" pitchFamily="18" charset="0"/>
              </a:rPr>
              <a:t> and </a:t>
            </a:r>
            <a:r>
              <a:rPr lang="en-US" sz="1600" b="1" dirty="0">
                <a:latin typeface="Calibri" panose="020F0502020204030204" pitchFamily="34" charset="0"/>
                <a:ea typeface="Calibri" panose="020F0502020204030204" pitchFamily="34" charset="0"/>
                <a:cs typeface="Times New Roman" panose="02020603050405020304" pitchFamily="18" charset="0"/>
              </a:rPr>
              <a:t>sovereignty</a:t>
            </a:r>
            <a:r>
              <a:rPr lang="en-US" sz="1600" dirty="0">
                <a:latin typeface="Calibri" panose="020F0502020204030204" pitchFamily="34" charset="0"/>
                <a:ea typeface="Calibri" panose="020F0502020204030204" pitchFamily="34" charset="0"/>
                <a:cs typeface="Times New Roman" panose="02020603050405020304" pitchFamily="18" charset="0"/>
              </a:rPr>
              <a:t>, and </a:t>
            </a:r>
            <a:r>
              <a:rPr lang="en-US" sz="1600" b="1" dirty="0">
                <a:latin typeface="Calibri" panose="020F0502020204030204" pitchFamily="34" charset="0"/>
                <a:ea typeface="Calibri" panose="020F0502020204030204" pitchFamily="34" charset="0"/>
                <a:cs typeface="Times New Roman" panose="02020603050405020304" pitchFamily="18" charset="0"/>
              </a:rPr>
              <a:t>problem formulation</a:t>
            </a:r>
            <a:r>
              <a:rPr lang="en-US" sz="1600" dirty="0">
                <a:latin typeface="Calibri" panose="020F0502020204030204" pitchFamily="34" charset="0"/>
                <a:ea typeface="Calibri" panose="020F0502020204030204" pitchFamily="34" charset="0"/>
                <a:cs typeface="Times New Roman" panose="02020603050405020304" pitchFamily="18" charset="0"/>
              </a:rPr>
              <a:t> in the face of overwhelming data (e.g. where to start). This session, thought provoking and at times irreverent,  will focus on phenomena that are all around us in the data-driven world that we may sometimes fail to notice. Understanding the implications of using the data we have vs. the “rest of the data” (dispositive threshold), focusing ever-increasing resources on problems which can only be solved with new types of thinking (Red Queen Problems), and other scenarios will be discussed with real-life examples. The challenge to all of us is to make new mistakes every 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458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651" y="95644"/>
            <a:ext cx="8943398" cy="4725313"/>
          </a:xfrm>
          <a:prstGeom prst="rect">
            <a:avLst/>
          </a:prstGeom>
          <a:solidFill>
            <a:srgbClr val="309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2"/>
          <p:cNvSpPr txBox="1">
            <a:spLocks/>
          </p:cNvSpPr>
          <p:nvPr/>
        </p:nvSpPr>
        <p:spPr>
          <a:xfrm>
            <a:off x="0" y="693334"/>
            <a:ext cx="9144000" cy="411162"/>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Font typeface="Arial"/>
              <a:buNone/>
              <a:defRPr sz="900" kern="1200">
                <a:solidFill>
                  <a:schemeClr val="tx1"/>
                </a:solidFill>
                <a:latin typeface="Times New Roman"/>
                <a:ea typeface="+mn-ea"/>
                <a:cs typeface="Times New Roman"/>
              </a:defRPr>
            </a:lvl1pPr>
            <a:lvl2pPr marL="283464" indent="-100584" algn="l" defTabSz="457200" rtl="0" eaLnBrk="1" latinLnBrk="0" hangingPunct="1">
              <a:spcBef>
                <a:spcPct val="20000"/>
              </a:spcBef>
              <a:buFont typeface="Arial"/>
              <a:buChar char="•"/>
              <a:defRPr sz="900" kern="1200">
                <a:solidFill>
                  <a:schemeClr val="tx1"/>
                </a:solidFill>
                <a:latin typeface="Times New Roman"/>
                <a:ea typeface="+mn-ea"/>
                <a:cs typeface="Times New Roman"/>
              </a:defRPr>
            </a:lvl2pPr>
            <a:lvl3pPr marL="411480" indent="-137160" algn="l" defTabSz="457200" rtl="0" eaLnBrk="1" latinLnBrk="0" hangingPunct="1">
              <a:spcBef>
                <a:spcPts val="800"/>
              </a:spcBef>
              <a:buFont typeface="Lucida Grande"/>
              <a:buChar char="—"/>
              <a:defRPr sz="900" kern="1200">
                <a:solidFill>
                  <a:schemeClr val="tx1"/>
                </a:solidFill>
                <a:latin typeface="Times New Roman"/>
                <a:ea typeface="+mn-ea"/>
                <a:cs typeface="Times New Roman"/>
              </a:defRPr>
            </a:lvl3pPr>
            <a:lvl4pPr marL="411480" indent="-137160" algn="l" defTabSz="457200" rtl="0" eaLnBrk="1" latinLnBrk="0" hangingPunct="1">
              <a:spcBef>
                <a:spcPts val="800"/>
              </a:spcBef>
              <a:spcAft>
                <a:spcPts val="0"/>
              </a:spcAft>
              <a:buFont typeface="Arial"/>
              <a:buChar char="–"/>
              <a:defRPr sz="12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12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spcAft>
                <a:spcPts val="0"/>
              </a:spcAft>
              <a:buFontTx/>
              <a:buNone/>
            </a:pPr>
            <a:r>
              <a:rPr lang="en-US" sz="2400" dirty="0" smtClean="0">
                <a:solidFill>
                  <a:schemeClr val="bg1"/>
                </a:solidFill>
                <a:latin typeface="Gill Sans MT"/>
                <a:ea typeface="+mj-ea"/>
                <a:cs typeface="Gill Sans MT"/>
              </a:rPr>
              <a:t>With data everywhere, maybe it’s time to think about what we are forgetting to consider </a:t>
            </a:r>
            <a:endParaRPr lang="en-US" sz="2400" dirty="0">
              <a:solidFill>
                <a:schemeClr val="bg1"/>
              </a:solidFill>
              <a:latin typeface="Gill Sans MT"/>
              <a:ea typeface="+mj-ea"/>
              <a:cs typeface="Gill Sans MT"/>
            </a:endParaRPr>
          </a:p>
        </p:txBody>
      </p:sp>
      <p:grpSp>
        <p:nvGrpSpPr>
          <p:cNvPr id="6" name="Group 5"/>
          <p:cNvGrpSpPr/>
          <p:nvPr/>
        </p:nvGrpSpPr>
        <p:grpSpPr>
          <a:xfrm>
            <a:off x="564473" y="1421875"/>
            <a:ext cx="5333292" cy="3217260"/>
            <a:chOff x="769938" y="1279525"/>
            <a:chExt cx="5681662" cy="3427413"/>
          </a:xfrm>
        </p:grpSpPr>
        <p:grpSp>
          <p:nvGrpSpPr>
            <p:cNvPr id="7" name="Group 6"/>
            <p:cNvGrpSpPr/>
            <p:nvPr/>
          </p:nvGrpSpPr>
          <p:grpSpPr>
            <a:xfrm>
              <a:off x="769938" y="2444750"/>
              <a:ext cx="2522538" cy="295275"/>
              <a:chOff x="769938" y="2444750"/>
              <a:chExt cx="2522538" cy="295275"/>
            </a:xfrm>
            <a:solidFill>
              <a:schemeClr val="bg1">
                <a:alpha val="50000"/>
              </a:schemeClr>
            </a:solidFill>
          </p:grpSpPr>
          <p:sp>
            <p:nvSpPr>
              <p:cNvPr id="165" name="Freeform 682"/>
              <p:cNvSpPr>
                <a:spLocks noEditPoints="1"/>
              </p:cNvSpPr>
              <p:nvPr/>
            </p:nvSpPr>
            <p:spPr bwMode="auto">
              <a:xfrm>
                <a:off x="769938" y="2460625"/>
                <a:ext cx="201613" cy="273050"/>
              </a:xfrm>
              <a:custGeom>
                <a:avLst/>
                <a:gdLst>
                  <a:gd name="T0" fmla="*/ 25 w 87"/>
                  <a:gd name="T1" fmla="*/ 50 h 117"/>
                  <a:gd name="T2" fmla="*/ 25 w 87"/>
                  <a:gd name="T3" fmla="*/ 22 h 117"/>
                  <a:gd name="T4" fmla="*/ 39 w 87"/>
                  <a:gd name="T5" fmla="*/ 22 h 117"/>
                  <a:gd name="T6" fmla="*/ 61 w 87"/>
                  <a:gd name="T7" fmla="*/ 36 h 117"/>
                  <a:gd name="T8" fmla="*/ 42 w 87"/>
                  <a:gd name="T9" fmla="*/ 50 h 117"/>
                  <a:gd name="T10" fmla="*/ 25 w 87"/>
                  <a:gd name="T11" fmla="*/ 50 h 117"/>
                  <a:gd name="T12" fmla="*/ 43 w 87"/>
                  <a:gd name="T13" fmla="*/ 0 h 117"/>
                  <a:gd name="T14" fmla="*/ 0 w 87"/>
                  <a:gd name="T15" fmla="*/ 0 h 117"/>
                  <a:gd name="T16" fmla="*/ 0 w 87"/>
                  <a:gd name="T17" fmla="*/ 117 h 117"/>
                  <a:gd name="T18" fmla="*/ 25 w 87"/>
                  <a:gd name="T19" fmla="*/ 117 h 117"/>
                  <a:gd name="T20" fmla="*/ 25 w 87"/>
                  <a:gd name="T21" fmla="*/ 71 h 117"/>
                  <a:gd name="T22" fmla="*/ 44 w 87"/>
                  <a:gd name="T23" fmla="*/ 71 h 117"/>
                  <a:gd name="T24" fmla="*/ 87 w 87"/>
                  <a:gd name="T25" fmla="*/ 36 h 117"/>
                  <a:gd name="T26" fmla="*/ 43 w 87"/>
                  <a:gd name="T2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17">
                    <a:moveTo>
                      <a:pt x="25" y="50"/>
                    </a:moveTo>
                    <a:cubicBezTo>
                      <a:pt x="25" y="22"/>
                      <a:pt x="25" y="22"/>
                      <a:pt x="25" y="22"/>
                    </a:cubicBezTo>
                    <a:cubicBezTo>
                      <a:pt x="39" y="22"/>
                      <a:pt x="39" y="22"/>
                      <a:pt x="39" y="22"/>
                    </a:cubicBezTo>
                    <a:cubicBezTo>
                      <a:pt x="48" y="22"/>
                      <a:pt x="61" y="24"/>
                      <a:pt x="61" y="36"/>
                    </a:cubicBezTo>
                    <a:cubicBezTo>
                      <a:pt x="61" y="47"/>
                      <a:pt x="52" y="50"/>
                      <a:pt x="42" y="50"/>
                    </a:cubicBezTo>
                    <a:cubicBezTo>
                      <a:pt x="25" y="50"/>
                      <a:pt x="25" y="50"/>
                      <a:pt x="25" y="50"/>
                    </a:cubicBezTo>
                    <a:moveTo>
                      <a:pt x="43" y="0"/>
                    </a:moveTo>
                    <a:cubicBezTo>
                      <a:pt x="0" y="0"/>
                      <a:pt x="0" y="0"/>
                      <a:pt x="0" y="0"/>
                    </a:cubicBezTo>
                    <a:cubicBezTo>
                      <a:pt x="0" y="117"/>
                      <a:pt x="0" y="117"/>
                      <a:pt x="0" y="117"/>
                    </a:cubicBezTo>
                    <a:cubicBezTo>
                      <a:pt x="25" y="117"/>
                      <a:pt x="25" y="117"/>
                      <a:pt x="25" y="117"/>
                    </a:cubicBezTo>
                    <a:cubicBezTo>
                      <a:pt x="25" y="71"/>
                      <a:pt x="25" y="71"/>
                      <a:pt x="25" y="71"/>
                    </a:cubicBezTo>
                    <a:cubicBezTo>
                      <a:pt x="44" y="71"/>
                      <a:pt x="44" y="71"/>
                      <a:pt x="44" y="71"/>
                    </a:cubicBezTo>
                    <a:cubicBezTo>
                      <a:pt x="69" y="71"/>
                      <a:pt x="87" y="63"/>
                      <a:pt x="87" y="36"/>
                    </a:cubicBezTo>
                    <a:cubicBezTo>
                      <a:pt x="87" y="8"/>
                      <a:pt x="67" y="0"/>
                      <a:pt x="4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683"/>
              <p:cNvSpPr>
                <a:spLocks noEditPoints="1"/>
              </p:cNvSpPr>
              <p:nvPr/>
            </p:nvSpPr>
            <p:spPr bwMode="auto">
              <a:xfrm>
                <a:off x="976313" y="2541588"/>
                <a:ext cx="188913" cy="196850"/>
              </a:xfrm>
              <a:custGeom>
                <a:avLst/>
                <a:gdLst>
                  <a:gd name="T0" fmla="*/ 24 w 81"/>
                  <a:gd name="T1" fmla="*/ 33 h 84"/>
                  <a:gd name="T2" fmla="*/ 42 w 81"/>
                  <a:gd name="T3" fmla="*/ 18 h 84"/>
                  <a:gd name="T4" fmla="*/ 57 w 81"/>
                  <a:gd name="T5" fmla="*/ 33 h 84"/>
                  <a:gd name="T6" fmla="*/ 24 w 81"/>
                  <a:gd name="T7" fmla="*/ 33 h 84"/>
                  <a:gd name="T8" fmla="*/ 44 w 81"/>
                  <a:gd name="T9" fmla="*/ 0 h 84"/>
                  <a:gd name="T10" fmla="*/ 0 w 81"/>
                  <a:gd name="T11" fmla="*/ 42 h 84"/>
                  <a:gd name="T12" fmla="*/ 44 w 81"/>
                  <a:gd name="T13" fmla="*/ 84 h 84"/>
                  <a:gd name="T14" fmla="*/ 78 w 81"/>
                  <a:gd name="T15" fmla="*/ 68 h 84"/>
                  <a:gd name="T16" fmla="*/ 60 w 81"/>
                  <a:gd name="T17" fmla="*/ 55 h 84"/>
                  <a:gd name="T18" fmla="*/ 43 w 81"/>
                  <a:gd name="T19" fmla="*/ 65 h 84"/>
                  <a:gd name="T20" fmla="*/ 24 w 81"/>
                  <a:gd name="T21" fmla="*/ 50 h 84"/>
                  <a:gd name="T22" fmla="*/ 81 w 81"/>
                  <a:gd name="T23" fmla="*/ 50 h 84"/>
                  <a:gd name="T24" fmla="*/ 81 w 81"/>
                  <a:gd name="T25" fmla="*/ 42 h 84"/>
                  <a:gd name="T26" fmla="*/ 44 w 81"/>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84">
                    <a:moveTo>
                      <a:pt x="24" y="33"/>
                    </a:moveTo>
                    <a:cubicBezTo>
                      <a:pt x="25" y="25"/>
                      <a:pt x="31" y="18"/>
                      <a:pt x="42" y="18"/>
                    </a:cubicBezTo>
                    <a:cubicBezTo>
                      <a:pt x="51" y="18"/>
                      <a:pt x="57" y="25"/>
                      <a:pt x="57" y="33"/>
                    </a:cubicBezTo>
                    <a:cubicBezTo>
                      <a:pt x="24" y="33"/>
                      <a:pt x="24" y="33"/>
                      <a:pt x="24" y="33"/>
                    </a:cubicBezTo>
                    <a:moveTo>
                      <a:pt x="44" y="0"/>
                    </a:moveTo>
                    <a:cubicBezTo>
                      <a:pt x="19" y="0"/>
                      <a:pt x="0" y="16"/>
                      <a:pt x="0" y="42"/>
                    </a:cubicBezTo>
                    <a:cubicBezTo>
                      <a:pt x="0" y="67"/>
                      <a:pt x="19" y="84"/>
                      <a:pt x="44" y="84"/>
                    </a:cubicBezTo>
                    <a:cubicBezTo>
                      <a:pt x="57" y="84"/>
                      <a:pt x="70" y="78"/>
                      <a:pt x="78" y="68"/>
                    </a:cubicBezTo>
                    <a:cubicBezTo>
                      <a:pt x="60" y="55"/>
                      <a:pt x="60" y="55"/>
                      <a:pt x="60" y="55"/>
                    </a:cubicBezTo>
                    <a:cubicBezTo>
                      <a:pt x="56" y="61"/>
                      <a:pt x="51" y="65"/>
                      <a:pt x="43" y="65"/>
                    </a:cubicBezTo>
                    <a:cubicBezTo>
                      <a:pt x="33" y="65"/>
                      <a:pt x="26" y="59"/>
                      <a:pt x="24" y="50"/>
                    </a:cubicBezTo>
                    <a:cubicBezTo>
                      <a:pt x="81" y="50"/>
                      <a:pt x="81" y="50"/>
                      <a:pt x="81" y="50"/>
                    </a:cubicBezTo>
                    <a:cubicBezTo>
                      <a:pt x="81" y="42"/>
                      <a:pt x="81" y="42"/>
                      <a:pt x="81" y="42"/>
                    </a:cubicBezTo>
                    <a:cubicBezTo>
                      <a:pt x="81" y="16"/>
                      <a:pt x="67" y="0"/>
                      <a:pt x="4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684"/>
              <p:cNvSpPr>
                <a:spLocks/>
              </p:cNvSpPr>
              <p:nvPr/>
            </p:nvSpPr>
            <p:spPr bwMode="auto">
              <a:xfrm>
                <a:off x="1179513" y="2541588"/>
                <a:ext cx="133350" cy="192088"/>
              </a:xfrm>
              <a:custGeom>
                <a:avLst/>
                <a:gdLst>
                  <a:gd name="T0" fmla="*/ 48 w 57"/>
                  <a:gd name="T1" fmla="*/ 0 h 82"/>
                  <a:gd name="T2" fmla="*/ 25 w 57"/>
                  <a:gd name="T3" fmla="*/ 15 h 82"/>
                  <a:gd name="T4" fmla="*/ 25 w 57"/>
                  <a:gd name="T5" fmla="*/ 15 h 82"/>
                  <a:gd name="T6" fmla="*/ 25 w 57"/>
                  <a:gd name="T7" fmla="*/ 2 h 82"/>
                  <a:gd name="T8" fmla="*/ 0 w 57"/>
                  <a:gd name="T9" fmla="*/ 2 h 82"/>
                  <a:gd name="T10" fmla="*/ 0 w 57"/>
                  <a:gd name="T11" fmla="*/ 82 h 82"/>
                  <a:gd name="T12" fmla="*/ 25 w 57"/>
                  <a:gd name="T13" fmla="*/ 82 h 82"/>
                  <a:gd name="T14" fmla="*/ 25 w 57"/>
                  <a:gd name="T15" fmla="*/ 48 h 82"/>
                  <a:gd name="T16" fmla="*/ 46 w 57"/>
                  <a:gd name="T17" fmla="*/ 22 h 82"/>
                  <a:gd name="T18" fmla="*/ 57 w 57"/>
                  <a:gd name="T19" fmla="*/ 23 h 82"/>
                  <a:gd name="T20" fmla="*/ 57 w 57"/>
                  <a:gd name="T21" fmla="*/ 1 h 82"/>
                  <a:gd name="T22" fmla="*/ 48 w 57"/>
                  <a:gd name="T2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82">
                    <a:moveTo>
                      <a:pt x="48" y="0"/>
                    </a:moveTo>
                    <a:cubicBezTo>
                      <a:pt x="38" y="0"/>
                      <a:pt x="31" y="5"/>
                      <a:pt x="25" y="15"/>
                    </a:cubicBezTo>
                    <a:cubicBezTo>
                      <a:pt x="25" y="15"/>
                      <a:pt x="25" y="15"/>
                      <a:pt x="25" y="15"/>
                    </a:cubicBezTo>
                    <a:cubicBezTo>
                      <a:pt x="25" y="2"/>
                      <a:pt x="25" y="2"/>
                      <a:pt x="25" y="2"/>
                    </a:cubicBezTo>
                    <a:cubicBezTo>
                      <a:pt x="0" y="2"/>
                      <a:pt x="0" y="2"/>
                      <a:pt x="0" y="2"/>
                    </a:cubicBezTo>
                    <a:cubicBezTo>
                      <a:pt x="0" y="82"/>
                      <a:pt x="0" y="82"/>
                      <a:pt x="0" y="82"/>
                    </a:cubicBezTo>
                    <a:cubicBezTo>
                      <a:pt x="25" y="82"/>
                      <a:pt x="25" y="82"/>
                      <a:pt x="25" y="82"/>
                    </a:cubicBezTo>
                    <a:cubicBezTo>
                      <a:pt x="25" y="48"/>
                      <a:pt x="25" y="48"/>
                      <a:pt x="25" y="48"/>
                    </a:cubicBezTo>
                    <a:cubicBezTo>
                      <a:pt x="25" y="32"/>
                      <a:pt x="27" y="22"/>
                      <a:pt x="46" y="22"/>
                    </a:cubicBezTo>
                    <a:cubicBezTo>
                      <a:pt x="50" y="22"/>
                      <a:pt x="53" y="22"/>
                      <a:pt x="57" y="23"/>
                    </a:cubicBezTo>
                    <a:cubicBezTo>
                      <a:pt x="57" y="1"/>
                      <a:pt x="57" y="1"/>
                      <a:pt x="57" y="1"/>
                    </a:cubicBezTo>
                    <a:cubicBezTo>
                      <a:pt x="54" y="0"/>
                      <a:pt x="51" y="0"/>
                      <a:pt x="4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685"/>
              <p:cNvSpPr>
                <a:spLocks/>
              </p:cNvSpPr>
              <p:nvPr/>
            </p:nvSpPr>
            <p:spPr bwMode="auto">
              <a:xfrm>
                <a:off x="1314450" y="2541588"/>
                <a:ext cx="293688" cy="192088"/>
              </a:xfrm>
              <a:custGeom>
                <a:avLst/>
                <a:gdLst>
                  <a:gd name="T0" fmla="*/ 98 w 126"/>
                  <a:gd name="T1" fmla="*/ 0 h 82"/>
                  <a:gd name="T2" fmla="*/ 72 w 126"/>
                  <a:gd name="T3" fmla="*/ 14 h 82"/>
                  <a:gd name="T4" fmla="*/ 48 w 126"/>
                  <a:gd name="T5" fmla="*/ 0 h 82"/>
                  <a:gd name="T6" fmla="*/ 24 w 126"/>
                  <a:gd name="T7" fmla="*/ 13 h 82"/>
                  <a:gd name="T8" fmla="*/ 24 w 126"/>
                  <a:gd name="T9" fmla="*/ 13 h 82"/>
                  <a:gd name="T10" fmla="*/ 24 w 126"/>
                  <a:gd name="T11" fmla="*/ 2 h 82"/>
                  <a:gd name="T12" fmla="*/ 0 w 126"/>
                  <a:gd name="T13" fmla="*/ 2 h 82"/>
                  <a:gd name="T14" fmla="*/ 0 w 126"/>
                  <a:gd name="T15" fmla="*/ 82 h 82"/>
                  <a:gd name="T16" fmla="*/ 25 w 126"/>
                  <a:gd name="T17" fmla="*/ 82 h 82"/>
                  <a:gd name="T18" fmla="*/ 25 w 126"/>
                  <a:gd name="T19" fmla="*/ 42 h 82"/>
                  <a:gd name="T20" fmla="*/ 40 w 126"/>
                  <a:gd name="T21" fmla="*/ 22 h 82"/>
                  <a:gd name="T22" fmla="*/ 51 w 126"/>
                  <a:gd name="T23" fmla="*/ 40 h 82"/>
                  <a:gd name="T24" fmla="*/ 51 w 126"/>
                  <a:gd name="T25" fmla="*/ 82 h 82"/>
                  <a:gd name="T26" fmla="*/ 75 w 126"/>
                  <a:gd name="T27" fmla="*/ 82 h 82"/>
                  <a:gd name="T28" fmla="*/ 75 w 126"/>
                  <a:gd name="T29" fmla="*/ 40 h 82"/>
                  <a:gd name="T30" fmla="*/ 90 w 126"/>
                  <a:gd name="T31" fmla="*/ 22 h 82"/>
                  <a:gd name="T32" fmla="*/ 101 w 126"/>
                  <a:gd name="T33" fmla="*/ 35 h 82"/>
                  <a:gd name="T34" fmla="*/ 101 w 126"/>
                  <a:gd name="T35" fmla="*/ 82 h 82"/>
                  <a:gd name="T36" fmla="*/ 126 w 126"/>
                  <a:gd name="T37" fmla="*/ 82 h 82"/>
                  <a:gd name="T38" fmla="*/ 126 w 126"/>
                  <a:gd name="T39" fmla="*/ 35 h 82"/>
                  <a:gd name="T40" fmla="*/ 98 w 126"/>
                  <a:gd name="T4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6" h="82">
                    <a:moveTo>
                      <a:pt x="98" y="0"/>
                    </a:moveTo>
                    <a:cubicBezTo>
                      <a:pt x="86" y="0"/>
                      <a:pt x="78" y="4"/>
                      <a:pt x="72" y="14"/>
                    </a:cubicBezTo>
                    <a:cubicBezTo>
                      <a:pt x="68" y="5"/>
                      <a:pt x="59" y="0"/>
                      <a:pt x="48" y="0"/>
                    </a:cubicBezTo>
                    <a:cubicBezTo>
                      <a:pt x="36" y="0"/>
                      <a:pt x="28" y="7"/>
                      <a:pt x="24" y="13"/>
                    </a:cubicBezTo>
                    <a:cubicBezTo>
                      <a:pt x="24" y="13"/>
                      <a:pt x="24" y="13"/>
                      <a:pt x="24" y="13"/>
                    </a:cubicBezTo>
                    <a:cubicBezTo>
                      <a:pt x="24" y="2"/>
                      <a:pt x="24" y="2"/>
                      <a:pt x="24" y="2"/>
                    </a:cubicBezTo>
                    <a:cubicBezTo>
                      <a:pt x="0" y="2"/>
                      <a:pt x="0" y="2"/>
                      <a:pt x="0" y="2"/>
                    </a:cubicBezTo>
                    <a:cubicBezTo>
                      <a:pt x="0" y="82"/>
                      <a:pt x="0" y="82"/>
                      <a:pt x="0" y="82"/>
                    </a:cubicBezTo>
                    <a:cubicBezTo>
                      <a:pt x="25" y="82"/>
                      <a:pt x="25" y="82"/>
                      <a:pt x="25" y="82"/>
                    </a:cubicBezTo>
                    <a:cubicBezTo>
                      <a:pt x="25" y="42"/>
                      <a:pt x="25" y="42"/>
                      <a:pt x="25" y="42"/>
                    </a:cubicBezTo>
                    <a:cubicBezTo>
                      <a:pt x="25" y="32"/>
                      <a:pt x="27" y="22"/>
                      <a:pt x="40" y="22"/>
                    </a:cubicBezTo>
                    <a:cubicBezTo>
                      <a:pt x="51" y="22"/>
                      <a:pt x="51" y="34"/>
                      <a:pt x="51" y="40"/>
                    </a:cubicBezTo>
                    <a:cubicBezTo>
                      <a:pt x="51" y="82"/>
                      <a:pt x="51" y="82"/>
                      <a:pt x="51" y="82"/>
                    </a:cubicBezTo>
                    <a:cubicBezTo>
                      <a:pt x="75" y="82"/>
                      <a:pt x="75" y="82"/>
                      <a:pt x="75" y="82"/>
                    </a:cubicBezTo>
                    <a:cubicBezTo>
                      <a:pt x="75" y="40"/>
                      <a:pt x="75" y="40"/>
                      <a:pt x="75" y="40"/>
                    </a:cubicBezTo>
                    <a:cubicBezTo>
                      <a:pt x="75" y="30"/>
                      <a:pt x="79" y="22"/>
                      <a:pt x="90" y="22"/>
                    </a:cubicBezTo>
                    <a:cubicBezTo>
                      <a:pt x="98" y="22"/>
                      <a:pt x="101" y="28"/>
                      <a:pt x="101" y="35"/>
                    </a:cubicBezTo>
                    <a:cubicBezTo>
                      <a:pt x="101" y="82"/>
                      <a:pt x="101" y="82"/>
                      <a:pt x="101" y="82"/>
                    </a:cubicBezTo>
                    <a:cubicBezTo>
                      <a:pt x="126" y="82"/>
                      <a:pt x="126" y="82"/>
                      <a:pt x="126" y="82"/>
                    </a:cubicBezTo>
                    <a:cubicBezTo>
                      <a:pt x="126" y="35"/>
                      <a:pt x="126" y="35"/>
                      <a:pt x="126" y="35"/>
                    </a:cubicBezTo>
                    <a:cubicBezTo>
                      <a:pt x="126" y="15"/>
                      <a:pt x="119" y="0"/>
                      <a:pt x="9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686"/>
              <p:cNvSpPr>
                <a:spLocks noEditPoints="1"/>
              </p:cNvSpPr>
              <p:nvPr/>
            </p:nvSpPr>
            <p:spPr bwMode="auto">
              <a:xfrm>
                <a:off x="1625600" y="2454275"/>
                <a:ext cx="65088" cy="279400"/>
              </a:xfrm>
              <a:custGeom>
                <a:avLst/>
                <a:gdLst>
                  <a:gd name="T0" fmla="*/ 26 w 28"/>
                  <a:gd name="T1" fmla="*/ 40 h 120"/>
                  <a:gd name="T2" fmla="*/ 1 w 28"/>
                  <a:gd name="T3" fmla="*/ 40 h 120"/>
                  <a:gd name="T4" fmla="*/ 1 w 28"/>
                  <a:gd name="T5" fmla="*/ 120 h 120"/>
                  <a:gd name="T6" fmla="*/ 26 w 28"/>
                  <a:gd name="T7" fmla="*/ 120 h 120"/>
                  <a:gd name="T8" fmla="*/ 26 w 28"/>
                  <a:gd name="T9" fmla="*/ 40 h 120"/>
                  <a:gd name="T10" fmla="*/ 14 w 28"/>
                  <a:gd name="T11" fmla="*/ 0 h 120"/>
                  <a:gd name="T12" fmla="*/ 0 w 28"/>
                  <a:gd name="T13" fmla="*/ 15 h 120"/>
                  <a:gd name="T14" fmla="*/ 14 w 28"/>
                  <a:gd name="T15" fmla="*/ 29 h 120"/>
                  <a:gd name="T16" fmla="*/ 28 w 28"/>
                  <a:gd name="T17" fmla="*/ 15 h 120"/>
                  <a:gd name="T18" fmla="*/ 14 w 28"/>
                  <a:gd name="T1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20">
                    <a:moveTo>
                      <a:pt x="26" y="40"/>
                    </a:moveTo>
                    <a:cubicBezTo>
                      <a:pt x="1" y="40"/>
                      <a:pt x="1" y="40"/>
                      <a:pt x="1" y="40"/>
                    </a:cubicBezTo>
                    <a:cubicBezTo>
                      <a:pt x="1" y="120"/>
                      <a:pt x="1" y="120"/>
                      <a:pt x="1" y="120"/>
                    </a:cubicBezTo>
                    <a:cubicBezTo>
                      <a:pt x="26" y="120"/>
                      <a:pt x="26" y="120"/>
                      <a:pt x="26" y="120"/>
                    </a:cubicBezTo>
                    <a:cubicBezTo>
                      <a:pt x="26" y="40"/>
                      <a:pt x="26" y="40"/>
                      <a:pt x="26" y="40"/>
                    </a:cubicBezTo>
                    <a:moveTo>
                      <a:pt x="14" y="0"/>
                    </a:moveTo>
                    <a:cubicBezTo>
                      <a:pt x="6" y="0"/>
                      <a:pt x="0" y="7"/>
                      <a:pt x="0" y="15"/>
                    </a:cubicBezTo>
                    <a:cubicBezTo>
                      <a:pt x="0" y="23"/>
                      <a:pt x="6" y="29"/>
                      <a:pt x="14" y="29"/>
                    </a:cubicBezTo>
                    <a:cubicBezTo>
                      <a:pt x="22" y="29"/>
                      <a:pt x="28" y="23"/>
                      <a:pt x="28" y="15"/>
                    </a:cubicBezTo>
                    <a:cubicBezTo>
                      <a:pt x="28" y="7"/>
                      <a:pt x="22" y="0"/>
                      <a:pt x="1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687"/>
              <p:cNvSpPr>
                <a:spLocks/>
              </p:cNvSpPr>
              <p:nvPr/>
            </p:nvSpPr>
            <p:spPr bwMode="auto">
              <a:xfrm>
                <a:off x="1695450" y="2541588"/>
                <a:ext cx="158750" cy="196850"/>
              </a:xfrm>
              <a:custGeom>
                <a:avLst/>
                <a:gdLst>
                  <a:gd name="T0" fmla="*/ 36 w 68"/>
                  <a:gd name="T1" fmla="*/ 0 h 84"/>
                  <a:gd name="T2" fmla="*/ 2 w 68"/>
                  <a:gd name="T3" fmla="*/ 27 h 84"/>
                  <a:gd name="T4" fmla="*/ 44 w 68"/>
                  <a:gd name="T5" fmla="*/ 59 h 84"/>
                  <a:gd name="T6" fmla="*/ 32 w 68"/>
                  <a:gd name="T7" fmla="*/ 65 h 84"/>
                  <a:gd name="T8" fmla="*/ 15 w 68"/>
                  <a:gd name="T9" fmla="*/ 56 h 84"/>
                  <a:gd name="T10" fmla="*/ 0 w 68"/>
                  <a:gd name="T11" fmla="*/ 73 h 84"/>
                  <a:gd name="T12" fmla="*/ 31 w 68"/>
                  <a:gd name="T13" fmla="*/ 84 h 84"/>
                  <a:gd name="T14" fmla="*/ 68 w 68"/>
                  <a:gd name="T15" fmla="*/ 57 h 84"/>
                  <a:gd name="T16" fmla="*/ 27 w 68"/>
                  <a:gd name="T17" fmla="*/ 25 h 84"/>
                  <a:gd name="T18" fmla="*/ 36 w 68"/>
                  <a:gd name="T19" fmla="*/ 19 h 84"/>
                  <a:gd name="T20" fmla="*/ 50 w 68"/>
                  <a:gd name="T21" fmla="*/ 25 h 84"/>
                  <a:gd name="T22" fmla="*/ 65 w 68"/>
                  <a:gd name="T23" fmla="*/ 10 h 84"/>
                  <a:gd name="T24" fmla="*/ 36 w 68"/>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4">
                    <a:moveTo>
                      <a:pt x="36" y="0"/>
                    </a:moveTo>
                    <a:cubicBezTo>
                      <a:pt x="19" y="0"/>
                      <a:pt x="2" y="8"/>
                      <a:pt x="2" y="27"/>
                    </a:cubicBezTo>
                    <a:cubicBezTo>
                      <a:pt x="2" y="57"/>
                      <a:pt x="44" y="46"/>
                      <a:pt x="44" y="59"/>
                    </a:cubicBezTo>
                    <a:cubicBezTo>
                      <a:pt x="44" y="64"/>
                      <a:pt x="38" y="65"/>
                      <a:pt x="32" y="65"/>
                    </a:cubicBezTo>
                    <a:cubicBezTo>
                      <a:pt x="25" y="65"/>
                      <a:pt x="20" y="62"/>
                      <a:pt x="15" y="56"/>
                    </a:cubicBezTo>
                    <a:cubicBezTo>
                      <a:pt x="0" y="73"/>
                      <a:pt x="0" y="73"/>
                      <a:pt x="0" y="73"/>
                    </a:cubicBezTo>
                    <a:cubicBezTo>
                      <a:pt x="8" y="81"/>
                      <a:pt x="20" y="84"/>
                      <a:pt x="31" y="84"/>
                    </a:cubicBezTo>
                    <a:cubicBezTo>
                      <a:pt x="49" y="84"/>
                      <a:pt x="68" y="78"/>
                      <a:pt x="68" y="57"/>
                    </a:cubicBezTo>
                    <a:cubicBezTo>
                      <a:pt x="68" y="27"/>
                      <a:pt x="27" y="37"/>
                      <a:pt x="27" y="25"/>
                    </a:cubicBezTo>
                    <a:cubicBezTo>
                      <a:pt x="27" y="20"/>
                      <a:pt x="32" y="19"/>
                      <a:pt x="36" y="19"/>
                    </a:cubicBezTo>
                    <a:cubicBezTo>
                      <a:pt x="42" y="19"/>
                      <a:pt x="46" y="21"/>
                      <a:pt x="50" y="25"/>
                    </a:cubicBezTo>
                    <a:cubicBezTo>
                      <a:pt x="65" y="10"/>
                      <a:pt x="65" y="10"/>
                      <a:pt x="65" y="10"/>
                    </a:cubicBezTo>
                    <a:cubicBezTo>
                      <a:pt x="58" y="3"/>
                      <a:pt x="46" y="0"/>
                      <a:pt x="3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688"/>
              <p:cNvSpPr>
                <a:spLocks/>
              </p:cNvSpPr>
              <p:nvPr/>
            </p:nvSpPr>
            <p:spPr bwMode="auto">
              <a:xfrm>
                <a:off x="1851025" y="2541588"/>
                <a:ext cx="158750" cy="196850"/>
              </a:xfrm>
              <a:custGeom>
                <a:avLst/>
                <a:gdLst>
                  <a:gd name="T0" fmla="*/ 36 w 68"/>
                  <a:gd name="T1" fmla="*/ 0 h 84"/>
                  <a:gd name="T2" fmla="*/ 2 w 68"/>
                  <a:gd name="T3" fmla="*/ 27 h 84"/>
                  <a:gd name="T4" fmla="*/ 44 w 68"/>
                  <a:gd name="T5" fmla="*/ 59 h 84"/>
                  <a:gd name="T6" fmla="*/ 32 w 68"/>
                  <a:gd name="T7" fmla="*/ 65 h 84"/>
                  <a:gd name="T8" fmla="*/ 15 w 68"/>
                  <a:gd name="T9" fmla="*/ 56 h 84"/>
                  <a:gd name="T10" fmla="*/ 0 w 68"/>
                  <a:gd name="T11" fmla="*/ 73 h 84"/>
                  <a:gd name="T12" fmla="*/ 32 w 68"/>
                  <a:gd name="T13" fmla="*/ 84 h 84"/>
                  <a:gd name="T14" fmla="*/ 68 w 68"/>
                  <a:gd name="T15" fmla="*/ 57 h 84"/>
                  <a:gd name="T16" fmla="*/ 27 w 68"/>
                  <a:gd name="T17" fmla="*/ 25 h 84"/>
                  <a:gd name="T18" fmla="*/ 36 w 68"/>
                  <a:gd name="T19" fmla="*/ 19 h 84"/>
                  <a:gd name="T20" fmla="*/ 50 w 68"/>
                  <a:gd name="T21" fmla="*/ 25 h 84"/>
                  <a:gd name="T22" fmla="*/ 65 w 68"/>
                  <a:gd name="T23" fmla="*/ 10 h 84"/>
                  <a:gd name="T24" fmla="*/ 36 w 68"/>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4">
                    <a:moveTo>
                      <a:pt x="36" y="0"/>
                    </a:moveTo>
                    <a:cubicBezTo>
                      <a:pt x="19" y="0"/>
                      <a:pt x="2" y="8"/>
                      <a:pt x="2" y="27"/>
                    </a:cubicBezTo>
                    <a:cubicBezTo>
                      <a:pt x="2" y="57"/>
                      <a:pt x="44" y="46"/>
                      <a:pt x="44" y="59"/>
                    </a:cubicBezTo>
                    <a:cubicBezTo>
                      <a:pt x="44" y="64"/>
                      <a:pt x="38" y="65"/>
                      <a:pt x="32" y="65"/>
                    </a:cubicBezTo>
                    <a:cubicBezTo>
                      <a:pt x="25" y="65"/>
                      <a:pt x="20" y="62"/>
                      <a:pt x="15" y="56"/>
                    </a:cubicBezTo>
                    <a:cubicBezTo>
                      <a:pt x="0" y="73"/>
                      <a:pt x="0" y="73"/>
                      <a:pt x="0" y="73"/>
                    </a:cubicBezTo>
                    <a:cubicBezTo>
                      <a:pt x="8" y="81"/>
                      <a:pt x="20" y="84"/>
                      <a:pt x="32" y="84"/>
                    </a:cubicBezTo>
                    <a:cubicBezTo>
                      <a:pt x="49" y="84"/>
                      <a:pt x="68" y="78"/>
                      <a:pt x="68" y="57"/>
                    </a:cubicBezTo>
                    <a:cubicBezTo>
                      <a:pt x="68" y="27"/>
                      <a:pt x="27" y="37"/>
                      <a:pt x="27" y="25"/>
                    </a:cubicBezTo>
                    <a:cubicBezTo>
                      <a:pt x="27" y="20"/>
                      <a:pt x="32" y="19"/>
                      <a:pt x="36" y="19"/>
                    </a:cubicBezTo>
                    <a:cubicBezTo>
                      <a:pt x="42" y="19"/>
                      <a:pt x="46" y="21"/>
                      <a:pt x="50" y="25"/>
                    </a:cubicBezTo>
                    <a:cubicBezTo>
                      <a:pt x="65" y="10"/>
                      <a:pt x="65" y="10"/>
                      <a:pt x="65" y="10"/>
                    </a:cubicBezTo>
                    <a:cubicBezTo>
                      <a:pt x="58" y="3"/>
                      <a:pt x="46" y="0"/>
                      <a:pt x="3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689"/>
              <p:cNvSpPr>
                <a:spLocks noEditPoints="1"/>
              </p:cNvSpPr>
              <p:nvPr/>
            </p:nvSpPr>
            <p:spPr bwMode="auto">
              <a:xfrm>
                <a:off x="2014538" y="2454275"/>
                <a:ext cx="66675" cy="279400"/>
              </a:xfrm>
              <a:custGeom>
                <a:avLst/>
                <a:gdLst>
                  <a:gd name="T0" fmla="*/ 27 w 29"/>
                  <a:gd name="T1" fmla="*/ 40 h 120"/>
                  <a:gd name="T2" fmla="*/ 2 w 29"/>
                  <a:gd name="T3" fmla="*/ 40 h 120"/>
                  <a:gd name="T4" fmla="*/ 2 w 29"/>
                  <a:gd name="T5" fmla="*/ 120 h 120"/>
                  <a:gd name="T6" fmla="*/ 27 w 29"/>
                  <a:gd name="T7" fmla="*/ 120 h 120"/>
                  <a:gd name="T8" fmla="*/ 27 w 29"/>
                  <a:gd name="T9" fmla="*/ 40 h 120"/>
                  <a:gd name="T10" fmla="*/ 15 w 29"/>
                  <a:gd name="T11" fmla="*/ 0 h 120"/>
                  <a:gd name="T12" fmla="*/ 0 w 29"/>
                  <a:gd name="T13" fmla="*/ 15 h 120"/>
                  <a:gd name="T14" fmla="*/ 15 w 29"/>
                  <a:gd name="T15" fmla="*/ 29 h 120"/>
                  <a:gd name="T16" fmla="*/ 29 w 29"/>
                  <a:gd name="T17" fmla="*/ 15 h 120"/>
                  <a:gd name="T18" fmla="*/ 15 w 29"/>
                  <a:gd name="T1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0">
                    <a:moveTo>
                      <a:pt x="27" y="40"/>
                    </a:moveTo>
                    <a:cubicBezTo>
                      <a:pt x="2" y="40"/>
                      <a:pt x="2" y="40"/>
                      <a:pt x="2" y="40"/>
                    </a:cubicBezTo>
                    <a:cubicBezTo>
                      <a:pt x="2" y="120"/>
                      <a:pt x="2" y="120"/>
                      <a:pt x="2" y="120"/>
                    </a:cubicBezTo>
                    <a:cubicBezTo>
                      <a:pt x="27" y="120"/>
                      <a:pt x="27" y="120"/>
                      <a:pt x="27" y="120"/>
                    </a:cubicBezTo>
                    <a:cubicBezTo>
                      <a:pt x="27" y="40"/>
                      <a:pt x="27" y="40"/>
                      <a:pt x="27" y="40"/>
                    </a:cubicBezTo>
                    <a:moveTo>
                      <a:pt x="15" y="0"/>
                    </a:moveTo>
                    <a:cubicBezTo>
                      <a:pt x="7" y="0"/>
                      <a:pt x="0" y="7"/>
                      <a:pt x="0" y="15"/>
                    </a:cubicBezTo>
                    <a:cubicBezTo>
                      <a:pt x="0" y="23"/>
                      <a:pt x="7" y="29"/>
                      <a:pt x="15" y="29"/>
                    </a:cubicBezTo>
                    <a:cubicBezTo>
                      <a:pt x="22" y="29"/>
                      <a:pt x="29" y="23"/>
                      <a:pt x="29" y="15"/>
                    </a:cubicBezTo>
                    <a:cubicBezTo>
                      <a:pt x="29" y="7"/>
                      <a:pt x="22" y="0"/>
                      <a:pt x="15"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690"/>
              <p:cNvSpPr>
                <a:spLocks noEditPoints="1"/>
              </p:cNvSpPr>
              <p:nvPr/>
            </p:nvSpPr>
            <p:spPr bwMode="auto">
              <a:xfrm>
                <a:off x="2103438" y="2444750"/>
                <a:ext cx="201613" cy="293688"/>
              </a:xfrm>
              <a:custGeom>
                <a:avLst/>
                <a:gdLst>
                  <a:gd name="T0" fmla="*/ 42 w 87"/>
                  <a:gd name="T1" fmla="*/ 104 h 126"/>
                  <a:gd name="T2" fmla="*/ 23 w 87"/>
                  <a:gd name="T3" fmla="*/ 84 h 126"/>
                  <a:gd name="T4" fmla="*/ 42 w 87"/>
                  <a:gd name="T5" fmla="*/ 64 h 126"/>
                  <a:gd name="T6" fmla="*/ 62 w 87"/>
                  <a:gd name="T7" fmla="*/ 84 h 126"/>
                  <a:gd name="T8" fmla="*/ 42 w 87"/>
                  <a:gd name="T9" fmla="*/ 104 h 126"/>
                  <a:gd name="T10" fmla="*/ 25 w 87"/>
                  <a:gd name="T11" fmla="*/ 0 h 126"/>
                  <a:gd name="T12" fmla="*/ 0 w 87"/>
                  <a:gd name="T13" fmla="*/ 0 h 126"/>
                  <a:gd name="T14" fmla="*/ 0 w 87"/>
                  <a:gd name="T15" fmla="*/ 124 h 126"/>
                  <a:gd name="T16" fmla="*/ 23 w 87"/>
                  <a:gd name="T17" fmla="*/ 124 h 126"/>
                  <a:gd name="T18" fmla="*/ 23 w 87"/>
                  <a:gd name="T19" fmla="*/ 113 h 126"/>
                  <a:gd name="T20" fmla="*/ 23 w 87"/>
                  <a:gd name="T21" fmla="*/ 113 h 126"/>
                  <a:gd name="T22" fmla="*/ 47 w 87"/>
                  <a:gd name="T23" fmla="*/ 126 h 126"/>
                  <a:gd name="T24" fmla="*/ 87 w 87"/>
                  <a:gd name="T25" fmla="*/ 84 h 126"/>
                  <a:gd name="T26" fmla="*/ 50 w 87"/>
                  <a:gd name="T27" fmla="*/ 42 h 126"/>
                  <a:gd name="T28" fmla="*/ 25 w 87"/>
                  <a:gd name="T29" fmla="*/ 52 h 126"/>
                  <a:gd name="T30" fmla="*/ 25 w 87"/>
                  <a:gd name="T31" fmla="*/ 52 h 126"/>
                  <a:gd name="T32" fmla="*/ 25 w 87"/>
                  <a:gd name="T3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126">
                    <a:moveTo>
                      <a:pt x="42" y="104"/>
                    </a:moveTo>
                    <a:cubicBezTo>
                      <a:pt x="30" y="104"/>
                      <a:pt x="23" y="96"/>
                      <a:pt x="23" y="84"/>
                    </a:cubicBezTo>
                    <a:cubicBezTo>
                      <a:pt x="23" y="72"/>
                      <a:pt x="30" y="64"/>
                      <a:pt x="42" y="64"/>
                    </a:cubicBezTo>
                    <a:cubicBezTo>
                      <a:pt x="55" y="64"/>
                      <a:pt x="62" y="72"/>
                      <a:pt x="62" y="84"/>
                    </a:cubicBezTo>
                    <a:cubicBezTo>
                      <a:pt x="62" y="96"/>
                      <a:pt x="55" y="104"/>
                      <a:pt x="42" y="104"/>
                    </a:cubicBezTo>
                    <a:moveTo>
                      <a:pt x="25" y="0"/>
                    </a:moveTo>
                    <a:cubicBezTo>
                      <a:pt x="0" y="0"/>
                      <a:pt x="0" y="0"/>
                      <a:pt x="0" y="0"/>
                    </a:cubicBezTo>
                    <a:cubicBezTo>
                      <a:pt x="0" y="124"/>
                      <a:pt x="0" y="124"/>
                      <a:pt x="0" y="124"/>
                    </a:cubicBezTo>
                    <a:cubicBezTo>
                      <a:pt x="23" y="124"/>
                      <a:pt x="23" y="124"/>
                      <a:pt x="23" y="124"/>
                    </a:cubicBezTo>
                    <a:cubicBezTo>
                      <a:pt x="23" y="113"/>
                      <a:pt x="23" y="113"/>
                      <a:pt x="23" y="113"/>
                    </a:cubicBezTo>
                    <a:cubicBezTo>
                      <a:pt x="23" y="113"/>
                      <a:pt x="23" y="113"/>
                      <a:pt x="23" y="113"/>
                    </a:cubicBezTo>
                    <a:cubicBezTo>
                      <a:pt x="27" y="119"/>
                      <a:pt x="36" y="126"/>
                      <a:pt x="47" y="126"/>
                    </a:cubicBezTo>
                    <a:cubicBezTo>
                      <a:pt x="71" y="126"/>
                      <a:pt x="87" y="109"/>
                      <a:pt x="87" y="84"/>
                    </a:cubicBezTo>
                    <a:cubicBezTo>
                      <a:pt x="87" y="62"/>
                      <a:pt x="73" y="42"/>
                      <a:pt x="50" y="42"/>
                    </a:cubicBezTo>
                    <a:cubicBezTo>
                      <a:pt x="40" y="42"/>
                      <a:pt x="30" y="45"/>
                      <a:pt x="25" y="52"/>
                    </a:cubicBezTo>
                    <a:cubicBezTo>
                      <a:pt x="25" y="52"/>
                      <a:pt x="25" y="52"/>
                      <a:pt x="25" y="52"/>
                    </a:cubicBezTo>
                    <a:cubicBezTo>
                      <a:pt x="25" y="0"/>
                      <a:pt x="25" y="0"/>
                      <a:pt x="25"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691"/>
              <p:cNvSpPr>
                <a:spLocks noChangeArrowheads="1"/>
              </p:cNvSpPr>
              <p:nvPr/>
            </p:nvSpPr>
            <p:spPr bwMode="auto">
              <a:xfrm>
                <a:off x="2317750" y="2444750"/>
                <a:ext cx="58738" cy="2889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692"/>
              <p:cNvSpPr>
                <a:spLocks noChangeArrowheads="1"/>
              </p:cNvSpPr>
              <p:nvPr/>
            </p:nvSpPr>
            <p:spPr bwMode="auto">
              <a:xfrm>
                <a:off x="2317750" y="2444750"/>
                <a:ext cx="58738" cy="288925"/>
              </a:xfrm>
              <a:prstGeom prst="rect">
                <a:avLst/>
              </a:prstGeom>
              <a:solidFill>
                <a:srgbClr val="FFFFFF">
                  <a:alpha val="1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693"/>
              <p:cNvSpPr>
                <a:spLocks noEditPoints="1"/>
              </p:cNvSpPr>
              <p:nvPr/>
            </p:nvSpPr>
            <p:spPr bwMode="auto">
              <a:xfrm>
                <a:off x="2389188" y="2541588"/>
                <a:ext cx="192088" cy="196850"/>
              </a:xfrm>
              <a:custGeom>
                <a:avLst/>
                <a:gdLst>
                  <a:gd name="T0" fmla="*/ 25 w 82"/>
                  <a:gd name="T1" fmla="*/ 33 h 84"/>
                  <a:gd name="T2" fmla="*/ 42 w 82"/>
                  <a:gd name="T3" fmla="*/ 18 h 84"/>
                  <a:gd name="T4" fmla="*/ 57 w 82"/>
                  <a:gd name="T5" fmla="*/ 33 h 84"/>
                  <a:gd name="T6" fmla="*/ 25 w 82"/>
                  <a:gd name="T7" fmla="*/ 33 h 84"/>
                  <a:gd name="T8" fmla="*/ 45 w 82"/>
                  <a:gd name="T9" fmla="*/ 0 h 84"/>
                  <a:gd name="T10" fmla="*/ 0 w 82"/>
                  <a:gd name="T11" fmla="*/ 42 h 84"/>
                  <a:gd name="T12" fmla="*/ 45 w 82"/>
                  <a:gd name="T13" fmla="*/ 84 h 84"/>
                  <a:gd name="T14" fmla="*/ 78 w 82"/>
                  <a:gd name="T15" fmla="*/ 68 h 84"/>
                  <a:gd name="T16" fmla="*/ 61 w 82"/>
                  <a:gd name="T17" fmla="*/ 55 h 84"/>
                  <a:gd name="T18" fmla="*/ 44 w 82"/>
                  <a:gd name="T19" fmla="*/ 65 h 84"/>
                  <a:gd name="T20" fmla="*/ 25 w 82"/>
                  <a:gd name="T21" fmla="*/ 50 h 84"/>
                  <a:gd name="T22" fmla="*/ 82 w 82"/>
                  <a:gd name="T23" fmla="*/ 50 h 84"/>
                  <a:gd name="T24" fmla="*/ 82 w 82"/>
                  <a:gd name="T25" fmla="*/ 42 h 84"/>
                  <a:gd name="T26" fmla="*/ 45 w 82"/>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84">
                    <a:moveTo>
                      <a:pt x="25" y="33"/>
                    </a:moveTo>
                    <a:cubicBezTo>
                      <a:pt x="26" y="25"/>
                      <a:pt x="32" y="18"/>
                      <a:pt x="42" y="18"/>
                    </a:cubicBezTo>
                    <a:cubicBezTo>
                      <a:pt x="51" y="18"/>
                      <a:pt x="58" y="25"/>
                      <a:pt x="57" y="33"/>
                    </a:cubicBezTo>
                    <a:cubicBezTo>
                      <a:pt x="25" y="33"/>
                      <a:pt x="25" y="33"/>
                      <a:pt x="25" y="33"/>
                    </a:cubicBezTo>
                    <a:moveTo>
                      <a:pt x="45" y="0"/>
                    </a:moveTo>
                    <a:cubicBezTo>
                      <a:pt x="20" y="0"/>
                      <a:pt x="0" y="16"/>
                      <a:pt x="0" y="42"/>
                    </a:cubicBezTo>
                    <a:cubicBezTo>
                      <a:pt x="0" y="67"/>
                      <a:pt x="20" y="84"/>
                      <a:pt x="45" y="84"/>
                    </a:cubicBezTo>
                    <a:cubicBezTo>
                      <a:pt x="57" y="84"/>
                      <a:pt x="70" y="78"/>
                      <a:pt x="78" y="68"/>
                    </a:cubicBezTo>
                    <a:cubicBezTo>
                      <a:pt x="61" y="55"/>
                      <a:pt x="61" y="55"/>
                      <a:pt x="61" y="55"/>
                    </a:cubicBezTo>
                    <a:cubicBezTo>
                      <a:pt x="57" y="61"/>
                      <a:pt x="52" y="65"/>
                      <a:pt x="44" y="65"/>
                    </a:cubicBezTo>
                    <a:cubicBezTo>
                      <a:pt x="34" y="65"/>
                      <a:pt x="27" y="59"/>
                      <a:pt x="25" y="50"/>
                    </a:cubicBezTo>
                    <a:cubicBezTo>
                      <a:pt x="82" y="50"/>
                      <a:pt x="82" y="50"/>
                      <a:pt x="82" y="50"/>
                    </a:cubicBezTo>
                    <a:cubicBezTo>
                      <a:pt x="82" y="42"/>
                      <a:pt x="82" y="42"/>
                      <a:pt x="82" y="42"/>
                    </a:cubicBezTo>
                    <a:cubicBezTo>
                      <a:pt x="82" y="16"/>
                      <a:pt x="68" y="0"/>
                      <a:pt x="45"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694"/>
              <p:cNvSpPr>
                <a:spLocks/>
              </p:cNvSpPr>
              <p:nvPr/>
            </p:nvSpPr>
            <p:spPr bwMode="auto">
              <a:xfrm>
                <a:off x="2695575" y="2460625"/>
                <a:ext cx="228600" cy="279400"/>
              </a:xfrm>
              <a:custGeom>
                <a:avLst/>
                <a:gdLst>
                  <a:gd name="T0" fmla="*/ 98 w 98"/>
                  <a:gd name="T1" fmla="*/ 0 h 120"/>
                  <a:gd name="T2" fmla="*/ 72 w 98"/>
                  <a:gd name="T3" fmla="*/ 0 h 120"/>
                  <a:gd name="T4" fmla="*/ 72 w 98"/>
                  <a:gd name="T5" fmla="*/ 71 h 120"/>
                  <a:gd name="T6" fmla="*/ 49 w 98"/>
                  <a:gd name="T7" fmla="*/ 96 h 120"/>
                  <a:gd name="T8" fmla="*/ 25 w 98"/>
                  <a:gd name="T9" fmla="*/ 71 h 120"/>
                  <a:gd name="T10" fmla="*/ 25 w 98"/>
                  <a:gd name="T11" fmla="*/ 0 h 120"/>
                  <a:gd name="T12" fmla="*/ 0 w 98"/>
                  <a:gd name="T13" fmla="*/ 0 h 120"/>
                  <a:gd name="T14" fmla="*/ 0 w 98"/>
                  <a:gd name="T15" fmla="*/ 72 h 120"/>
                  <a:gd name="T16" fmla="*/ 49 w 98"/>
                  <a:gd name="T17" fmla="*/ 120 h 120"/>
                  <a:gd name="T18" fmla="*/ 98 w 98"/>
                  <a:gd name="T19" fmla="*/ 72 h 120"/>
                  <a:gd name="T20" fmla="*/ 98 w 98"/>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120">
                    <a:moveTo>
                      <a:pt x="98" y="0"/>
                    </a:moveTo>
                    <a:cubicBezTo>
                      <a:pt x="72" y="0"/>
                      <a:pt x="72" y="0"/>
                      <a:pt x="72" y="0"/>
                    </a:cubicBezTo>
                    <a:cubicBezTo>
                      <a:pt x="72" y="71"/>
                      <a:pt x="72" y="71"/>
                      <a:pt x="72" y="71"/>
                    </a:cubicBezTo>
                    <a:cubicBezTo>
                      <a:pt x="72" y="85"/>
                      <a:pt x="62" y="96"/>
                      <a:pt x="49" y="96"/>
                    </a:cubicBezTo>
                    <a:cubicBezTo>
                      <a:pt x="35" y="96"/>
                      <a:pt x="25" y="85"/>
                      <a:pt x="25" y="71"/>
                    </a:cubicBezTo>
                    <a:cubicBezTo>
                      <a:pt x="25" y="0"/>
                      <a:pt x="25" y="0"/>
                      <a:pt x="25" y="0"/>
                    </a:cubicBezTo>
                    <a:cubicBezTo>
                      <a:pt x="0" y="0"/>
                      <a:pt x="0" y="0"/>
                      <a:pt x="0" y="0"/>
                    </a:cubicBezTo>
                    <a:cubicBezTo>
                      <a:pt x="0" y="72"/>
                      <a:pt x="0" y="72"/>
                      <a:pt x="0" y="72"/>
                    </a:cubicBezTo>
                    <a:cubicBezTo>
                      <a:pt x="0" y="99"/>
                      <a:pt x="17" y="120"/>
                      <a:pt x="49" y="120"/>
                    </a:cubicBezTo>
                    <a:cubicBezTo>
                      <a:pt x="81" y="120"/>
                      <a:pt x="98" y="99"/>
                      <a:pt x="98" y="72"/>
                    </a:cubicBezTo>
                    <a:cubicBezTo>
                      <a:pt x="98" y="0"/>
                      <a:pt x="98" y="0"/>
                      <a:pt x="9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695"/>
              <p:cNvSpPr>
                <a:spLocks/>
              </p:cNvSpPr>
              <p:nvPr/>
            </p:nvSpPr>
            <p:spPr bwMode="auto">
              <a:xfrm>
                <a:off x="2940050" y="2541588"/>
                <a:ext cx="158750" cy="196850"/>
              </a:xfrm>
              <a:custGeom>
                <a:avLst/>
                <a:gdLst>
                  <a:gd name="T0" fmla="*/ 35 w 68"/>
                  <a:gd name="T1" fmla="*/ 0 h 84"/>
                  <a:gd name="T2" fmla="*/ 2 w 68"/>
                  <a:gd name="T3" fmla="*/ 27 h 84"/>
                  <a:gd name="T4" fmla="*/ 43 w 68"/>
                  <a:gd name="T5" fmla="*/ 59 h 84"/>
                  <a:gd name="T6" fmla="*/ 32 w 68"/>
                  <a:gd name="T7" fmla="*/ 65 h 84"/>
                  <a:gd name="T8" fmla="*/ 15 w 68"/>
                  <a:gd name="T9" fmla="*/ 56 h 84"/>
                  <a:gd name="T10" fmla="*/ 0 w 68"/>
                  <a:gd name="T11" fmla="*/ 73 h 84"/>
                  <a:gd name="T12" fmla="*/ 31 w 68"/>
                  <a:gd name="T13" fmla="*/ 84 h 84"/>
                  <a:gd name="T14" fmla="*/ 68 w 68"/>
                  <a:gd name="T15" fmla="*/ 57 h 84"/>
                  <a:gd name="T16" fmla="*/ 26 w 68"/>
                  <a:gd name="T17" fmla="*/ 25 h 84"/>
                  <a:gd name="T18" fmla="*/ 35 w 68"/>
                  <a:gd name="T19" fmla="*/ 19 h 84"/>
                  <a:gd name="T20" fmla="*/ 50 w 68"/>
                  <a:gd name="T21" fmla="*/ 25 h 84"/>
                  <a:gd name="T22" fmla="*/ 65 w 68"/>
                  <a:gd name="T23" fmla="*/ 10 h 84"/>
                  <a:gd name="T24" fmla="*/ 35 w 68"/>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4">
                    <a:moveTo>
                      <a:pt x="35" y="0"/>
                    </a:moveTo>
                    <a:cubicBezTo>
                      <a:pt x="18" y="0"/>
                      <a:pt x="2" y="8"/>
                      <a:pt x="2" y="27"/>
                    </a:cubicBezTo>
                    <a:cubicBezTo>
                      <a:pt x="2" y="57"/>
                      <a:pt x="43" y="46"/>
                      <a:pt x="43" y="59"/>
                    </a:cubicBezTo>
                    <a:cubicBezTo>
                      <a:pt x="43" y="64"/>
                      <a:pt x="38" y="65"/>
                      <a:pt x="32" y="65"/>
                    </a:cubicBezTo>
                    <a:cubicBezTo>
                      <a:pt x="25" y="65"/>
                      <a:pt x="19" y="62"/>
                      <a:pt x="15" y="56"/>
                    </a:cubicBezTo>
                    <a:cubicBezTo>
                      <a:pt x="0" y="73"/>
                      <a:pt x="0" y="73"/>
                      <a:pt x="0" y="73"/>
                    </a:cubicBezTo>
                    <a:cubicBezTo>
                      <a:pt x="7" y="81"/>
                      <a:pt x="20" y="84"/>
                      <a:pt x="31" y="84"/>
                    </a:cubicBezTo>
                    <a:cubicBezTo>
                      <a:pt x="48" y="84"/>
                      <a:pt x="68" y="78"/>
                      <a:pt x="68" y="57"/>
                    </a:cubicBezTo>
                    <a:cubicBezTo>
                      <a:pt x="68" y="27"/>
                      <a:pt x="26" y="37"/>
                      <a:pt x="26" y="25"/>
                    </a:cubicBezTo>
                    <a:cubicBezTo>
                      <a:pt x="26" y="20"/>
                      <a:pt x="31" y="19"/>
                      <a:pt x="35" y="19"/>
                    </a:cubicBezTo>
                    <a:cubicBezTo>
                      <a:pt x="41" y="19"/>
                      <a:pt x="46" y="21"/>
                      <a:pt x="50" y="25"/>
                    </a:cubicBezTo>
                    <a:cubicBezTo>
                      <a:pt x="65" y="10"/>
                      <a:pt x="65" y="10"/>
                      <a:pt x="65" y="10"/>
                    </a:cubicBezTo>
                    <a:cubicBezTo>
                      <a:pt x="57" y="3"/>
                      <a:pt x="46" y="0"/>
                      <a:pt x="35"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696"/>
              <p:cNvSpPr>
                <a:spLocks noEditPoints="1"/>
              </p:cNvSpPr>
              <p:nvPr/>
            </p:nvSpPr>
            <p:spPr bwMode="auto">
              <a:xfrm>
                <a:off x="3100388" y="2541588"/>
                <a:ext cx="192088" cy="196850"/>
              </a:xfrm>
              <a:custGeom>
                <a:avLst/>
                <a:gdLst>
                  <a:gd name="T0" fmla="*/ 25 w 82"/>
                  <a:gd name="T1" fmla="*/ 33 h 84"/>
                  <a:gd name="T2" fmla="*/ 42 w 82"/>
                  <a:gd name="T3" fmla="*/ 18 h 84"/>
                  <a:gd name="T4" fmla="*/ 57 w 82"/>
                  <a:gd name="T5" fmla="*/ 33 h 84"/>
                  <a:gd name="T6" fmla="*/ 25 w 82"/>
                  <a:gd name="T7" fmla="*/ 33 h 84"/>
                  <a:gd name="T8" fmla="*/ 44 w 82"/>
                  <a:gd name="T9" fmla="*/ 0 h 84"/>
                  <a:gd name="T10" fmla="*/ 0 w 82"/>
                  <a:gd name="T11" fmla="*/ 42 h 84"/>
                  <a:gd name="T12" fmla="*/ 44 w 82"/>
                  <a:gd name="T13" fmla="*/ 84 h 84"/>
                  <a:gd name="T14" fmla="*/ 78 w 82"/>
                  <a:gd name="T15" fmla="*/ 68 h 84"/>
                  <a:gd name="T16" fmla="*/ 61 w 82"/>
                  <a:gd name="T17" fmla="*/ 55 h 84"/>
                  <a:gd name="T18" fmla="*/ 43 w 82"/>
                  <a:gd name="T19" fmla="*/ 65 h 84"/>
                  <a:gd name="T20" fmla="*/ 25 w 82"/>
                  <a:gd name="T21" fmla="*/ 50 h 84"/>
                  <a:gd name="T22" fmla="*/ 82 w 82"/>
                  <a:gd name="T23" fmla="*/ 50 h 84"/>
                  <a:gd name="T24" fmla="*/ 82 w 82"/>
                  <a:gd name="T25" fmla="*/ 42 h 84"/>
                  <a:gd name="T26" fmla="*/ 44 w 82"/>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84">
                    <a:moveTo>
                      <a:pt x="25" y="33"/>
                    </a:moveTo>
                    <a:cubicBezTo>
                      <a:pt x="25" y="25"/>
                      <a:pt x="31" y="18"/>
                      <a:pt x="42" y="18"/>
                    </a:cubicBezTo>
                    <a:cubicBezTo>
                      <a:pt x="51" y="18"/>
                      <a:pt x="57" y="25"/>
                      <a:pt x="57" y="33"/>
                    </a:cubicBezTo>
                    <a:cubicBezTo>
                      <a:pt x="25" y="33"/>
                      <a:pt x="25" y="33"/>
                      <a:pt x="25" y="33"/>
                    </a:cubicBezTo>
                    <a:moveTo>
                      <a:pt x="44" y="0"/>
                    </a:moveTo>
                    <a:cubicBezTo>
                      <a:pt x="20" y="0"/>
                      <a:pt x="0" y="16"/>
                      <a:pt x="0" y="42"/>
                    </a:cubicBezTo>
                    <a:cubicBezTo>
                      <a:pt x="0" y="67"/>
                      <a:pt x="20" y="84"/>
                      <a:pt x="44" y="84"/>
                    </a:cubicBezTo>
                    <a:cubicBezTo>
                      <a:pt x="57" y="84"/>
                      <a:pt x="70" y="78"/>
                      <a:pt x="78" y="68"/>
                    </a:cubicBezTo>
                    <a:cubicBezTo>
                      <a:pt x="61" y="55"/>
                      <a:pt x="61" y="55"/>
                      <a:pt x="61" y="55"/>
                    </a:cubicBezTo>
                    <a:cubicBezTo>
                      <a:pt x="57" y="61"/>
                      <a:pt x="51" y="65"/>
                      <a:pt x="43" y="65"/>
                    </a:cubicBezTo>
                    <a:cubicBezTo>
                      <a:pt x="34" y="65"/>
                      <a:pt x="27" y="59"/>
                      <a:pt x="25" y="50"/>
                    </a:cubicBezTo>
                    <a:cubicBezTo>
                      <a:pt x="82" y="50"/>
                      <a:pt x="82" y="50"/>
                      <a:pt x="82" y="50"/>
                    </a:cubicBezTo>
                    <a:cubicBezTo>
                      <a:pt x="82" y="42"/>
                      <a:pt x="82" y="42"/>
                      <a:pt x="82" y="42"/>
                    </a:cubicBezTo>
                    <a:cubicBezTo>
                      <a:pt x="82" y="16"/>
                      <a:pt x="67" y="0"/>
                      <a:pt x="4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Freeform 697"/>
            <p:cNvSpPr>
              <a:spLocks/>
            </p:cNvSpPr>
            <p:nvPr/>
          </p:nvSpPr>
          <p:spPr bwMode="auto">
            <a:xfrm>
              <a:off x="2462213" y="2257425"/>
              <a:ext cx="195263" cy="174625"/>
            </a:xfrm>
            <a:custGeom>
              <a:avLst/>
              <a:gdLst>
                <a:gd name="T0" fmla="*/ 0 w 123"/>
                <a:gd name="T1" fmla="*/ 0 h 110"/>
                <a:gd name="T2" fmla="*/ 35 w 123"/>
                <a:gd name="T3" fmla="*/ 0 h 110"/>
                <a:gd name="T4" fmla="*/ 62 w 123"/>
                <a:gd name="T5" fmla="*/ 72 h 110"/>
                <a:gd name="T6" fmla="*/ 62 w 123"/>
                <a:gd name="T7" fmla="*/ 72 h 110"/>
                <a:gd name="T8" fmla="*/ 87 w 123"/>
                <a:gd name="T9" fmla="*/ 0 h 110"/>
                <a:gd name="T10" fmla="*/ 123 w 123"/>
                <a:gd name="T11" fmla="*/ 0 h 110"/>
                <a:gd name="T12" fmla="*/ 123 w 123"/>
                <a:gd name="T13" fmla="*/ 110 h 110"/>
                <a:gd name="T14" fmla="*/ 100 w 123"/>
                <a:gd name="T15" fmla="*/ 110 h 110"/>
                <a:gd name="T16" fmla="*/ 100 w 123"/>
                <a:gd name="T17" fmla="*/ 25 h 110"/>
                <a:gd name="T18" fmla="*/ 98 w 123"/>
                <a:gd name="T19" fmla="*/ 25 h 110"/>
                <a:gd name="T20" fmla="*/ 70 w 123"/>
                <a:gd name="T21" fmla="*/ 110 h 110"/>
                <a:gd name="T22" fmla="*/ 51 w 123"/>
                <a:gd name="T23" fmla="*/ 110 h 110"/>
                <a:gd name="T24" fmla="*/ 23 w 123"/>
                <a:gd name="T25" fmla="*/ 25 h 110"/>
                <a:gd name="T26" fmla="*/ 23 w 123"/>
                <a:gd name="T27" fmla="*/ 25 h 110"/>
                <a:gd name="T28" fmla="*/ 23 w 123"/>
                <a:gd name="T29" fmla="*/ 110 h 110"/>
                <a:gd name="T30" fmla="*/ 0 w 123"/>
                <a:gd name="T31" fmla="*/ 110 h 110"/>
                <a:gd name="T32" fmla="*/ 0 w 123"/>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 h="110">
                  <a:moveTo>
                    <a:pt x="0" y="0"/>
                  </a:moveTo>
                  <a:lnTo>
                    <a:pt x="35" y="0"/>
                  </a:lnTo>
                  <a:lnTo>
                    <a:pt x="62" y="72"/>
                  </a:lnTo>
                  <a:lnTo>
                    <a:pt x="62" y="72"/>
                  </a:lnTo>
                  <a:lnTo>
                    <a:pt x="87" y="0"/>
                  </a:lnTo>
                  <a:lnTo>
                    <a:pt x="123" y="0"/>
                  </a:lnTo>
                  <a:lnTo>
                    <a:pt x="123" y="110"/>
                  </a:lnTo>
                  <a:lnTo>
                    <a:pt x="100" y="110"/>
                  </a:lnTo>
                  <a:lnTo>
                    <a:pt x="100" y="25"/>
                  </a:lnTo>
                  <a:lnTo>
                    <a:pt x="98" y="25"/>
                  </a:lnTo>
                  <a:lnTo>
                    <a:pt x="70" y="110"/>
                  </a:lnTo>
                  <a:lnTo>
                    <a:pt x="51" y="110"/>
                  </a:lnTo>
                  <a:lnTo>
                    <a:pt x="23" y="25"/>
                  </a:lnTo>
                  <a:lnTo>
                    <a:pt x="23" y="25"/>
                  </a:lnTo>
                  <a:lnTo>
                    <a:pt x="23" y="110"/>
                  </a:lnTo>
                  <a:lnTo>
                    <a:pt x="0" y="11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98"/>
            <p:cNvSpPr>
              <a:spLocks noEditPoints="1"/>
            </p:cNvSpPr>
            <p:nvPr/>
          </p:nvSpPr>
          <p:spPr bwMode="auto">
            <a:xfrm>
              <a:off x="2671763" y="2308225"/>
              <a:ext cx="120650" cy="127000"/>
            </a:xfrm>
            <a:custGeom>
              <a:avLst/>
              <a:gdLst>
                <a:gd name="T0" fmla="*/ 50 w 52"/>
                <a:gd name="T1" fmla="*/ 44 h 54"/>
                <a:gd name="T2" fmla="*/ 28 w 52"/>
                <a:gd name="T3" fmla="*/ 54 h 54"/>
                <a:gd name="T4" fmla="*/ 0 w 52"/>
                <a:gd name="T5" fmla="*/ 27 h 54"/>
                <a:gd name="T6" fmla="*/ 28 w 52"/>
                <a:gd name="T7" fmla="*/ 0 h 54"/>
                <a:gd name="T8" fmla="*/ 52 w 52"/>
                <a:gd name="T9" fmla="*/ 27 h 54"/>
                <a:gd name="T10" fmla="*/ 52 w 52"/>
                <a:gd name="T11" fmla="*/ 32 h 54"/>
                <a:gd name="T12" fmla="*/ 16 w 52"/>
                <a:gd name="T13" fmla="*/ 32 h 54"/>
                <a:gd name="T14" fmla="*/ 28 w 52"/>
                <a:gd name="T15" fmla="*/ 42 h 54"/>
                <a:gd name="T16" fmla="*/ 39 w 52"/>
                <a:gd name="T17" fmla="*/ 36 h 54"/>
                <a:gd name="T18" fmla="*/ 50 w 52"/>
                <a:gd name="T19" fmla="*/ 44 h 54"/>
                <a:gd name="T20" fmla="*/ 36 w 52"/>
                <a:gd name="T21" fmla="*/ 21 h 54"/>
                <a:gd name="T22" fmla="*/ 27 w 52"/>
                <a:gd name="T23" fmla="*/ 12 h 54"/>
                <a:gd name="T24" fmla="*/ 16 w 52"/>
                <a:gd name="T25" fmla="*/ 21 h 54"/>
                <a:gd name="T26" fmla="*/ 36 w 52"/>
                <a:gd name="T2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4">
                  <a:moveTo>
                    <a:pt x="50" y="44"/>
                  </a:moveTo>
                  <a:cubicBezTo>
                    <a:pt x="45" y="50"/>
                    <a:pt x="36" y="54"/>
                    <a:pt x="28" y="54"/>
                  </a:cubicBezTo>
                  <a:cubicBezTo>
                    <a:pt x="12" y="54"/>
                    <a:pt x="0" y="43"/>
                    <a:pt x="0" y="27"/>
                  </a:cubicBezTo>
                  <a:cubicBezTo>
                    <a:pt x="0" y="11"/>
                    <a:pt x="12" y="0"/>
                    <a:pt x="28" y="0"/>
                  </a:cubicBezTo>
                  <a:cubicBezTo>
                    <a:pt x="43" y="0"/>
                    <a:pt x="52" y="11"/>
                    <a:pt x="52" y="27"/>
                  </a:cubicBezTo>
                  <a:cubicBezTo>
                    <a:pt x="52" y="32"/>
                    <a:pt x="52" y="32"/>
                    <a:pt x="52" y="32"/>
                  </a:cubicBezTo>
                  <a:cubicBezTo>
                    <a:pt x="16" y="32"/>
                    <a:pt x="16" y="32"/>
                    <a:pt x="16" y="32"/>
                  </a:cubicBezTo>
                  <a:cubicBezTo>
                    <a:pt x="17" y="38"/>
                    <a:pt x="21" y="42"/>
                    <a:pt x="28" y="42"/>
                  </a:cubicBezTo>
                  <a:cubicBezTo>
                    <a:pt x="33" y="42"/>
                    <a:pt x="36" y="39"/>
                    <a:pt x="39" y="36"/>
                  </a:cubicBezTo>
                  <a:lnTo>
                    <a:pt x="50" y="44"/>
                  </a:lnTo>
                  <a:close/>
                  <a:moveTo>
                    <a:pt x="36" y="21"/>
                  </a:moveTo>
                  <a:cubicBezTo>
                    <a:pt x="37" y="16"/>
                    <a:pt x="32" y="12"/>
                    <a:pt x="27" y="12"/>
                  </a:cubicBezTo>
                  <a:cubicBezTo>
                    <a:pt x="20" y="12"/>
                    <a:pt x="16" y="16"/>
                    <a:pt x="16" y="21"/>
                  </a:cubicBezTo>
                  <a:lnTo>
                    <a:pt x="36" y="2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99"/>
            <p:cNvSpPr>
              <a:spLocks noEditPoints="1"/>
            </p:cNvSpPr>
            <p:nvPr/>
          </p:nvSpPr>
          <p:spPr bwMode="auto">
            <a:xfrm>
              <a:off x="2797175" y="2308225"/>
              <a:ext cx="114300" cy="127000"/>
            </a:xfrm>
            <a:custGeom>
              <a:avLst/>
              <a:gdLst>
                <a:gd name="T0" fmla="*/ 34 w 49"/>
                <a:gd name="T1" fmla="*/ 46 h 54"/>
                <a:gd name="T2" fmla="*/ 34 w 49"/>
                <a:gd name="T3" fmla="*/ 46 h 54"/>
                <a:gd name="T4" fmla="*/ 18 w 49"/>
                <a:gd name="T5" fmla="*/ 54 h 54"/>
                <a:gd name="T6" fmla="*/ 0 w 49"/>
                <a:gd name="T7" fmla="*/ 38 h 54"/>
                <a:gd name="T8" fmla="*/ 34 w 49"/>
                <a:gd name="T9" fmla="*/ 20 h 54"/>
                <a:gd name="T10" fmla="*/ 24 w 49"/>
                <a:gd name="T11" fmla="*/ 11 h 54"/>
                <a:gd name="T12" fmla="*/ 11 w 49"/>
                <a:gd name="T13" fmla="*/ 17 h 54"/>
                <a:gd name="T14" fmla="*/ 3 w 49"/>
                <a:gd name="T15" fmla="*/ 8 h 54"/>
                <a:gd name="T16" fmla="*/ 25 w 49"/>
                <a:gd name="T17" fmla="*/ 0 h 54"/>
                <a:gd name="T18" fmla="*/ 49 w 49"/>
                <a:gd name="T19" fmla="*/ 27 h 54"/>
                <a:gd name="T20" fmla="*/ 49 w 49"/>
                <a:gd name="T21" fmla="*/ 53 h 54"/>
                <a:gd name="T22" fmla="*/ 34 w 49"/>
                <a:gd name="T23" fmla="*/ 53 h 54"/>
                <a:gd name="T24" fmla="*/ 34 w 49"/>
                <a:gd name="T25" fmla="*/ 46 h 54"/>
                <a:gd name="T26" fmla="*/ 30 w 49"/>
                <a:gd name="T27" fmla="*/ 30 h 54"/>
                <a:gd name="T28" fmla="*/ 15 w 49"/>
                <a:gd name="T29" fmla="*/ 38 h 54"/>
                <a:gd name="T30" fmla="*/ 22 w 49"/>
                <a:gd name="T31" fmla="*/ 43 h 54"/>
                <a:gd name="T32" fmla="*/ 34 w 49"/>
                <a:gd name="T33" fmla="*/ 34 h 54"/>
                <a:gd name="T34" fmla="*/ 34 w 49"/>
                <a:gd name="T35" fmla="*/ 30 h 54"/>
                <a:gd name="T36" fmla="*/ 30 w 49"/>
                <a:gd name="T37"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4">
                  <a:moveTo>
                    <a:pt x="34" y="46"/>
                  </a:moveTo>
                  <a:cubicBezTo>
                    <a:pt x="34" y="46"/>
                    <a:pt x="34" y="46"/>
                    <a:pt x="34" y="46"/>
                  </a:cubicBezTo>
                  <a:cubicBezTo>
                    <a:pt x="31" y="52"/>
                    <a:pt x="24" y="54"/>
                    <a:pt x="18" y="54"/>
                  </a:cubicBezTo>
                  <a:cubicBezTo>
                    <a:pt x="8" y="54"/>
                    <a:pt x="0" y="48"/>
                    <a:pt x="0" y="38"/>
                  </a:cubicBezTo>
                  <a:cubicBezTo>
                    <a:pt x="0" y="20"/>
                    <a:pt x="21" y="20"/>
                    <a:pt x="34" y="20"/>
                  </a:cubicBezTo>
                  <a:cubicBezTo>
                    <a:pt x="34" y="15"/>
                    <a:pt x="30" y="11"/>
                    <a:pt x="24" y="11"/>
                  </a:cubicBezTo>
                  <a:cubicBezTo>
                    <a:pt x="19" y="11"/>
                    <a:pt x="15" y="13"/>
                    <a:pt x="11" y="17"/>
                  </a:cubicBezTo>
                  <a:cubicBezTo>
                    <a:pt x="3" y="8"/>
                    <a:pt x="3" y="8"/>
                    <a:pt x="3" y="8"/>
                  </a:cubicBezTo>
                  <a:cubicBezTo>
                    <a:pt x="9" y="3"/>
                    <a:pt x="17" y="0"/>
                    <a:pt x="25" y="0"/>
                  </a:cubicBezTo>
                  <a:cubicBezTo>
                    <a:pt x="44" y="0"/>
                    <a:pt x="49" y="10"/>
                    <a:pt x="49" y="27"/>
                  </a:cubicBezTo>
                  <a:cubicBezTo>
                    <a:pt x="49" y="53"/>
                    <a:pt x="49" y="53"/>
                    <a:pt x="49" y="53"/>
                  </a:cubicBezTo>
                  <a:cubicBezTo>
                    <a:pt x="34" y="53"/>
                    <a:pt x="34" y="53"/>
                    <a:pt x="34" y="53"/>
                  </a:cubicBezTo>
                  <a:lnTo>
                    <a:pt x="34" y="46"/>
                  </a:lnTo>
                  <a:close/>
                  <a:moveTo>
                    <a:pt x="30" y="30"/>
                  </a:moveTo>
                  <a:cubicBezTo>
                    <a:pt x="26" y="30"/>
                    <a:pt x="15" y="31"/>
                    <a:pt x="15" y="38"/>
                  </a:cubicBezTo>
                  <a:cubicBezTo>
                    <a:pt x="15" y="41"/>
                    <a:pt x="19" y="43"/>
                    <a:pt x="22" y="43"/>
                  </a:cubicBezTo>
                  <a:cubicBezTo>
                    <a:pt x="28" y="43"/>
                    <a:pt x="34" y="40"/>
                    <a:pt x="34" y="34"/>
                  </a:cubicBezTo>
                  <a:cubicBezTo>
                    <a:pt x="34" y="30"/>
                    <a:pt x="34" y="30"/>
                    <a:pt x="34" y="30"/>
                  </a:cubicBezTo>
                  <a:lnTo>
                    <a:pt x="30" y="3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00"/>
            <p:cNvSpPr>
              <a:spLocks/>
            </p:cNvSpPr>
            <p:nvPr/>
          </p:nvSpPr>
          <p:spPr bwMode="auto">
            <a:xfrm>
              <a:off x="2921000" y="2308225"/>
              <a:ext cx="114300" cy="123825"/>
            </a:xfrm>
            <a:custGeom>
              <a:avLst/>
              <a:gdLst>
                <a:gd name="T0" fmla="*/ 0 w 49"/>
                <a:gd name="T1" fmla="*/ 1 h 53"/>
                <a:gd name="T2" fmla="*/ 15 w 49"/>
                <a:gd name="T3" fmla="*/ 1 h 53"/>
                <a:gd name="T4" fmla="*/ 15 w 49"/>
                <a:gd name="T5" fmla="*/ 8 h 53"/>
                <a:gd name="T6" fmla="*/ 15 w 49"/>
                <a:gd name="T7" fmla="*/ 8 h 53"/>
                <a:gd name="T8" fmla="*/ 30 w 49"/>
                <a:gd name="T9" fmla="*/ 0 h 53"/>
                <a:gd name="T10" fmla="*/ 49 w 49"/>
                <a:gd name="T11" fmla="*/ 24 h 53"/>
                <a:gd name="T12" fmla="*/ 49 w 49"/>
                <a:gd name="T13" fmla="*/ 53 h 53"/>
                <a:gd name="T14" fmla="*/ 34 w 49"/>
                <a:gd name="T15" fmla="*/ 53 h 53"/>
                <a:gd name="T16" fmla="*/ 34 w 49"/>
                <a:gd name="T17" fmla="*/ 28 h 53"/>
                <a:gd name="T18" fmla="*/ 25 w 49"/>
                <a:gd name="T19" fmla="*/ 14 h 53"/>
                <a:gd name="T20" fmla="*/ 16 w 49"/>
                <a:gd name="T21" fmla="*/ 27 h 53"/>
                <a:gd name="T22" fmla="*/ 16 w 49"/>
                <a:gd name="T23" fmla="*/ 53 h 53"/>
                <a:gd name="T24" fmla="*/ 0 w 49"/>
                <a:gd name="T25" fmla="*/ 53 h 53"/>
                <a:gd name="T26" fmla="*/ 0 w 49"/>
                <a:gd name="T27"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53">
                  <a:moveTo>
                    <a:pt x="0" y="1"/>
                  </a:moveTo>
                  <a:cubicBezTo>
                    <a:pt x="15" y="1"/>
                    <a:pt x="15" y="1"/>
                    <a:pt x="15" y="1"/>
                  </a:cubicBezTo>
                  <a:cubicBezTo>
                    <a:pt x="15" y="8"/>
                    <a:pt x="15" y="8"/>
                    <a:pt x="15" y="8"/>
                  </a:cubicBezTo>
                  <a:cubicBezTo>
                    <a:pt x="15" y="8"/>
                    <a:pt x="15" y="8"/>
                    <a:pt x="15" y="8"/>
                  </a:cubicBezTo>
                  <a:cubicBezTo>
                    <a:pt x="17" y="4"/>
                    <a:pt x="23" y="0"/>
                    <a:pt x="30" y="0"/>
                  </a:cubicBezTo>
                  <a:cubicBezTo>
                    <a:pt x="46" y="0"/>
                    <a:pt x="49" y="11"/>
                    <a:pt x="49" y="24"/>
                  </a:cubicBezTo>
                  <a:cubicBezTo>
                    <a:pt x="49" y="53"/>
                    <a:pt x="49" y="53"/>
                    <a:pt x="49" y="53"/>
                  </a:cubicBezTo>
                  <a:cubicBezTo>
                    <a:pt x="34" y="53"/>
                    <a:pt x="34" y="53"/>
                    <a:pt x="34" y="53"/>
                  </a:cubicBezTo>
                  <a:cubicBezTo>
                    <a:pt x="34" y="28"/>
                    <a:pt x="34" y="28"/>
                    <a:pt x="34" y="28"/>
                  </a:cubicBezTo>
                  <a:cubicBezTo>
                    <a:pt x="34" y="22"/>
                    <a:pt x="33" y="14"/>
                    <a:pt x="25" y="14"/>
                  </a:cubicBezTo>
                  <a:cubicBezTo>
                    <a:pt x="17" y="14"/>
                    <a:pt x="16" y="21"/>
                    <a:pt x="16" y="27"/>
                  </a:cubicBezTo>
                  <a:cubicBezTo>
                    <a:pt x="16" y="53"/>
                    <a:pt x="16" y="53"/>
                    <a:pt x="16" y="53"/>
                  </a:cubicBezTo>
                  <a:cubicBezTo>
                    <a:pt x="0" y="53"/>
                    <a:pt x="0" y="53"/>
                    <a:pt x="0" y="53"/>
                  </a:cubicBezTo>
                  <a:lnTo>
                    <a:pt x="0"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01"/>
            <p:cNvSpPr>
              <a:spLocks noEditPoints="1"/>
            </p:cNvSpPr>
            <p:nvPr/>
          </p:nvSpPr>
          <p:spPr bwMode="auto">
            <a:xfrm>
              <a:off x="3048000" y="2252663"/>
              <a:ext cx="41275" cy="179388"/>
            </a:xfrm>
            <a:custGeom>
              <a:avLst/>
              <a:gdLst>
                <a:gd name="T0" fmla="*/ 9 w 18"/>
                <a:gd name="T1" fmla="*/ 0 h 77"/>
                <a:gd name="T2" fmla="*/ 18 w 18"/>
                <a:gd name="T3" fmla="*/ 9 h 77"/>
                <a:gd name="T4" fmla="*/ 9 w 18"/>
                <a:gd name="T5" fmla="*/ 18 h 77"/>
                <a:gd name="T6" fmla="*/ 0 w 18"/>
                <a:gd name="T7" fmla="*/ 9 h 77"/>
                <a:gd name="T8" fmla="*/ 9 w 18"/>
                <a:gd name="T9" fmla="*/ 0 h 77"/>
                <a:gd name="T10" fmla="*/ 1 w 18"/>
                <a:gd name="T11" fmla="*/ 25 h 77"/>
                <a:gd name="T12" fmla="*/ 17 w 18"/>
                <a:gd name="T13" fmla="*/ 25 h 77"/>
                <a:gd name="T14" fmla="*/ 17 w 18"/>
                <a:gd name="T15" fmla="*/ 77 h 77"/>
                <a:gd name="T16" fmla="*/ 1 w 18"/>
                <a:gd name="T17" fmla="*/ 77 h 77"/>
                <a:gd name="T18" fmla="*/ 1 w 18"/>
                <a:gd name="T19" fmla="*/ 2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7">
                  <a:moveTo>
                    <a:pt x="9" y="0"/>
                  </a:moveTo>
                  <a:cubicBezTo>
                    <a:pt x="14" y="0"/>
                    <a:pt x="18" y="4"/>
                    <a:pt x="18" y="9"/>
                  </a:cubicBezTo>
                  <a:cubicBezTo>
                    <a:pt x="18" y="14"/>
                    <a:pt x="14" y="18"/>
                    <a:pt x="9" y="18"/>
                  </a:cubicBezTo>
                  <a:cubicBezTo>
                    <a:pt x="4" y="18"/>
                    <a:pt x="0" y="14"/>
                    <a:pt x="0" y="9"/>
                  </a:cubicBezTo>
                  <a:cubicBezTo>
                    <a:pt x="0" y="4"/>
                    <a:pt x="4" y="0"/>
                    <a:pt x="9" y="0"/>
                  </a:cubicBezTo>
                  <a:close/>
                  <a:moveTo>
                    <a:pt x="1" y="25"/>
                  </a:moveTo>
                  <a:cubicBezTo>
                    <a:pt x="17" y="25"/>
                    <a:pt x="17" y="25"/>
                    <a:pt x="17" y="25"/>
                  </a:cubicBezTo>
                  <a:cubicBezTo>
                    <a:pt x="17" y="77"/>
                    <a:pt x="17" y="77"/>
                    <a:pt x="17" y="77"/>
                  </a:cubicBezTo>
                  <a:cubicBezTo>
                    <a:pt x="1" y="77"/>
                    <a:pt x="1" y="77"/>
                    <a:pt x="1" y="77"/>
                  </a:cubicBezTo>
                  <a:lnTo>
                    <a:pt x="1" y="2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02"/>
            <p:cNvSpPr>
              <a:spLocks/>
            </p:cNvSpPr>
            <p:nvPr/>
          </p:nvSpPr>
          <p:spPr bwMode="auto">
            <a:xfrm>
              <a:off x="3098800" y="2308225"/>
              <a:ext cx="115888" cy="123825"/>
            </a:xfrm>
            <a:custGeom>
              <a:avLst/>
              <a:gdLst>
                <a:gd name="T0" fmla="*/ 0 w 50"/>
                <a:gd name="T1" fmla="*/ 1 h 53"/>
                <a:gd name="T2" fmla="*/ 16 w 50"/>
                <a:gd name="T3" fmla="*/ 1 h 53"/>
                <a:gd name="T4" fmla="*/ 16 w 50"/>
                <a:gd name="T5" fmla="*/ 8 h 53"/>
                <a:gd name="T6" fmla="*/ 16 w 50"/>
                <a:gd name="T7" fmla="*/ 8 h 53"/>
                <a:gd name="T8" fmla="*/ 31 w 50"/>
                <a:gd name="T9" fmla="*/ 0 h 53"/>
                <a:gd name="T10" fmla="*/ 50 w 50"/>
                <a:gd name="T11" fmla="*/ 24 h 53"/>
                <a:gd name="T12" fmla="*/ 50 w 50"/>
                <a:gd name="T13" fmla="*/ 53 h 53"/>
                <a:gd name="T14" fmla="*/ 34 w 50"/>
                <a:gd name="T15" fmla="*/ 53 h 53"/>
                <a:gd name="T16" fmla="*/ 34 w 50"/>
                <a:gd name="T17" fmla="*/ 28 h 53"/>
                <a:gd name="T18" fmla="*/ 26 w 50"/>
                <a:gd name="T19" fmla="*/ 14 h 53"/>
                <a:gd name="T20" fmla="*/ 16 w 50"/>
                <a:gd name="T21" fmla="*/ 27 h 53"/>
                <a:gd name="T22" fmla="*/ 16 w 50"/>
                <a:gd name="T23" fmla="*/ 53 h 53"/>
                <a:gd name="T24" fmla="*/ 0 w 50"/>
                <a:gd name="T25" fmla="*/ 53 h 53"/>
                <a:gd name="T26" fmla="*/ 0 w 50"/>
                <a:gd name="T27"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53">
                  <a:moveTo>
                    <a:pt x="0" y="1"/>
                  </a:moveTo>
                  <a:cubicBezTo>
                    <a:pt x="16" y="1"/>
                    <a:pt x="16" y="1"/>
                    <a:pt x="16" y="1"/>
                  </a:cubicBezTo>
                  <a:cubicBezTo>
                    <a:pt x="16" y="8"/>
                    <a:pt x="16" y="8"/>
                    <a:pt x="16" y="8"/>
                  </a:cubicBezTo>
                  <a:cubicBezTo>
                    <a:pt x="16" y="8"/>
                    <a:pt x="16" y="8"/>
                    <a:pt x="16" y="8"/>
                  </a:cubicBezTo>
                  <a:cubicBezTo>
                    <a:pt x="18" y="4"/>
                    <a:pt x="23" y="0"/>
                    <a:pt x="31" y="0"/>
                  </a:cubicBezTo>
                  <a:cubicBezTo>
                    <a:pt x="47" y="0"/>
                    <a:pt x="50" y="11"/>
                    <a:pt x="50" y="24"/>
                  </a:cubicBezTo>
                  <a:cubicBezTo>
                    <a:pt x="50" y="53"/>
                    <a:pt x="50" y="53"/>
                    <a:pt x="50" y="53"/>
                  </a:cubicBezTo>
                  <a:cubicBezTo>
                    <a:pt x="34" y="53"/>
                    <a:pt x="34" y="53"/>
                    <a:pt x="34" y="53"/>
                  </a:cubicBezTo>
                  <a:cubicBezTo>
                    <a:pt x="34" y="28"/>
                    <a:pt x="34" y="28"/>
                    <a:pt x="34" y="28"/>
                  </a:cubicBezTo>
                  <a:cubicBezTo>
                    <a:pt x="34" y="22"/>
                    <a:pt x="34" y="14"/>
                    <a:pt x="26" y="14"/>
                  </a:cubicBezTo>
                  <a:cubicBezTo>
                    <a:pt x="17" y="14"/>
                    <a:pt x="16" y="21"/>
                    <a:pt x="16" y="27"/>
                  </a:cubicBezTo>
                  <a:cubicBezTo>
                    <a:pt x="16" y="53"/>
                    <a:pt x="16" y="53"/>
                    <a:pt x="16" y="53"/>
                  </a:cubicBezTo>
                  <a:cubicBezTo>
                    <a:pt x="0" y="53"/>
                    <a:pt x="0" y="53"/>
                    <a:pt x="0" y="53"/>
                  </a:cubicBezTo>
                  <a:lnTo>
                    <a:pt x="0"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03"/>
            <p:cNvSpPr>
              <a:spLocks noEditPoints="1"/>
            </p:cNvSpPr>
            <p:nvPr/>
          </p:nvSpPr>
          <p:spPr bwMode="auto">
            <a:xfrm>
              <a:off x="3222625" y="2308225"/>
              <a:ext cx="130175" cy="182563"/>
            </a:xfrm>
            <a:custGeom>
              <a:avLst/>
              <a:gdLst>
                <a:gd name="T0" fmla="*/ 56 w 56"/>
                <a:gd name="T1" fmla="*/ 48 h 78"/>
                <a:gd name="T2" fmla="*/ 26 w 56"/>
                <a:gd name="T3" fmla="*/ 78 h 78"/>
                <a:gd name="T4" fmla="*/ 1 w 56"/>
                <a:gd name="T5" fmla="*/ 71 h 78"/>
                <a:gd name="T6" fmla="*/ 9 w 56"/>
                <a:gd name="T7" fmla="*/ 57 h 78"/>
                <a:gd name="T8" fmla="*/ 26 w 56"/>
                <a:gd name="T9" fmla="*/ 64 h 78"/>
                <a:gd name="T10" fmla="*/ 40 w 56"/>
                <a:gd name="T11" fmla="*/ 52 h 78"/>
                <a:gd name="T12" fmla="*/ 40 w 56"/>
                <a:gd name="T13" fmla="*/ 47 h 78"/>
                <a:gd name="T14" fmla="*/ 40 w 56"/>
                <a:gd name="T15" fmla="*/ 47 h 78"/>
                <a:gd name="T16" fmla="*/ 25 w 56"/>
                <a:gd name="T17" fmla="*/ 53 h 78"/>
                <a:gd name="T18" fmla="*/ 0 w 56"/>
                <a:gd name="T19" fmla="*/ 27 h 78"/>
                <a:gd name="T20" fmla="*/ 24 w 56"/>
                <a:gd name="T21" fmla="*/ 0 h 78"/>
                <a:gd name="T22" fmla="*/ 41 w 56"/>
                <a:gd name="T23" fmla="*/ 8 h 78"/>
                <a:gd name="T24" fmla="*/ 41 w 56"/>
                <a:gd name="T25" fmla="*/ 8 h 78"/>
                <a:gd name="T26" fmla="*/ 41 w 56"/>
                <a:gd name="T27" fmla="*/ 1 h 78"/>
                <a:gd name="T28" fmla="*/ 56 w 56"/>
                <a:gd name="T29" fmla="*/ 1 h 78"/>
                <a:gd name="T30" fmla="*/ 56 w 56"/>
                <a:gd name="T31" fmla="*/ 48 h 78"/>
                <a:gd name="T32" fmla="*/ 29 w 56"/>
                <a:gd name="T33" fmla="*/ 39 h 78"/>
                <a:gd name="T34" fmla="*/ 41 w 56"/>
                <a:gd name="T35" fmla="*/ 27 h 78"/>
                <a:gd name="T36" fmla="*/ 29 w 56"/>
                <a:gd name="T37" fmla="*/ 14 h 78"/>
                <a:gd name="T38" fmla="*/ 16 w 56"/>
                <a:gd name="T39" fmla="*/ 27 h 78"/>
                <a:gd name="T40" fmla="*/ 29 w 56"/>
                <a:gd name="T41"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78">
                  <a:moveTo>
                    <a:pt x="56" y="48"/>
                  </a:moveTo>
                  <a:cubicBezTo>
                    <a:pt x="56" y="68"/>
                    <a:pt x="46" y="78"/>
                    <a:pt x="26" y="78"/>
                  </a:cubicBezTo>
                  <a:cubicBezTo>
                    <a:pt x="17" y="78"/>
                    <a:pt x="8" y="76"/>
                    <a:pt x="1" y="71"/>
                  </a:cubicBezTo>
                  <a:cubicBezTo>
                    <a:pt x="9" y="57"/>
                    <a:pt x="9" y="57"/>
                    <a:pt x="9" y="57"/>
                  </a:cubicBezTo>
                  <a:cubicBezTo>
                    <a:pt x="14" y="62"/>
                    <a:pt x="20" y="64"/>
                    <a:pt x="26" y="64"/>
                  </a:cubicBezTo>
                  <a:cubicBezTo>
                    <a:pt x="36" y="64"/>
                    <a:pt x="40" y="59"/>
                    <a:pt x="40" y="52"/>
                  </a:cubicBezTo>
                  <a:cubicBezTo>
                    <a:pt x="40" y="47"/>
                    <a:pt x="40" y="47"/>
                    <a:pt x="40" y="47"/>
                  </a:cubicBezTo>
                  <a:cubicBezTo>
                    <a:pt x="40" y="47"/>
                    <a:pt x="40" y="47"/>
                    <a:pt x="40" y="47"/>
                  </a:cubicBezTo>
                  <a:cubicBezTo>
                    <a:pt x="36" y="52"/>
                    <a:pt x="30" y="53"/>
                    <a:pt x="25" y="53"/>
                  </a:cubicBezTo>
                  <a:cubicBezTo>
                    <a:pt x="10" y="53"/>
                    <a:pt x="0" y="42"/>
                    <a:pt x="0" y="27"/>
                  </a:cubicBezTo>
                  <a:cubicBezTo>
                    <a:pt x="0" y="13"/>
                    <a:pt x="9" y="0"/>
                    <a:pt x="24" y="0"/>
                  </a:cubicBezTo>
                  <a:cubicBezTo>
                    <a:pt x="33" y="0"/>
                    <a:pt x="39" y="4"/>
                    <a:pt x="41" y="8"/>
                  </a:cubicBezTo>
                  <a:cubicBezTo>
                    <a:pt x="41" y="8"/>
                    <a:pt x="41" y="8"/>
                    <a:pt x="41" y="8"/>
                  </a:cubicBezTo>
                  <a:cubicBezTo>
                    <a:pt x="41" y="1"/>
                    <a:pt x="41" y="1"/>
                    <a:pt x="41" y="1"/>
                  </a:cubicBezTo>
                  <a:cubicBezTo>
                    <a:pt x="56" y="1"/>
                    <a:pt x="56" y="1"/>
                    <a:pt x="56" y="1"/>
                  </a:cubicBezTo>
                  <a:lnTo>
                    <a:pt x="56" y="48"/>
                  </a:lnTo>
                  <a:close/>
                  <a:moveTo>
                    <a:pt x="29" y="39"/>
                  </a:moveTo>
                  <a:cubicBezTo>
                    <a:pt x="36" y="39"/>
                    <a:pt x="41" y="33"/>
                    <a:pt x="41" y="27"/>
                  </a:cubicBezTo>
                  <a:cubicBezTo>
                    <a:pt x="41" y="20"/>
                    <a:pt x="36" y="14"/>
                    <a:pt x="29" y="14"/>
                  </a:cubicBezTo>
                  <a:cubicBezTo>
                    <a:pt x="22" y="14"/>
                    <a:pt x="16" y="20"/>
                    <a:pt x="16" y="27"/>
                  </a:cubicBezTo>
                  <a:cubicBezTo>
                    <a:pt x="16" y="33"/>
                    <a:pt x="22" y="39"/>
                    <a:pt x="29" y="3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2401888" y="3684588"/>
              <a:ext cx="909638" cy="188912"/>
              <a:chOff x="2401888" y="3684588"/>
              <a:chExt cx="909638" cy="188912"/>
            </a:xfrm>
            <a:solidFill>
              <a:schemeClr val="bg1">
                <a:alpha val="50000"/>
              </a:schemeClr>
            </a:solidFill>
          </p:grpSpPr>
          <p:sp>
            <p:nvSpPr>
              <p:cNvPr id="156" name="Freeform 704"/>
              <p:cNvSpPr>
                <a:spLocks noEditPoints="1"/>
              </p:cNvSpPr>
              <p:nvPr/>
            </p:nvSpPr>
            <p:spPr bwMode="auto">
              <a:xfrm>
                <a:off x="2401888" y="3695700"/>
                <a:ext cx="134938" cy="174625"/>
              </a:xfrm>
              <a:custGeom>
                <a:avLst/>
                <a:gdLst>
                  <a:gd name="T0" fmla="*/ 16 w 58"/>
                  <a:gd name="T1" fmla="*/ 61 h 75"/>
                  <a:gd name="T2" fmla="*/ 16 w 58"/>
                  <a:gd name="T3" fmla="*/ 44 h 75"/>
                  <a:gd name="T4" fmla="*/ 28 w 58"/>
                  <a:gd name="T5" fmla="*/ 44 h 75"/>
                  <a:gd name="T6" fmla="*/ 42 w 58"/>
                  <a:gd name="T7" fmla="*/ 52 h 75"/>
                  <a:gd name="T8" fmla="*/ 31 w 58"/>
                  <a:gd name="T9" fmla="*/ 61 h 75"/>
                  <a:gd name="T10" fmla="*/ 16 w 58"/>
                  <a:gd name="T11" fmla="*/ 61 h 75"/>
                  <a:gd name="T12" fmla="*/ 16 w 58"/>
                  <a:gd name="T13" fmla="*/ 30 h 75"/>
                  <a:gd name="T14" fmla="*/ 16 w 58"/>
                  <a:gd name="T15" fmla="*/ 14 h 75"/>
                  <a:gd name="T16" fmla="*/ 27 w 58"/>
                  <a:gd name="T17" fmla="*/ 14 h 75"/>
                  <a:gd name="T18" fmla="*/ 38 w 58"/>
                  <a:gd name="T19" fmla="*/ 22 h 75"/>
                  <a:gd name="T20" fmla="*/ 28 w 58"/>
                  <a:gd name="T21" fmla="*/ 30 h 75"/>
                  <a:gd name="T22" fmla="*/ 16 w 58"/>
                  <a:gd name="T23" fmla="*/ 30 h 75"/>
                  <a:gd name="T24" fmla="*/ 27 w 58"/>
                  <a:gd name="T25" fmla="*/ 0 h 75"/>
                  <a:gd name="T26" fmla="*/ 0 w 58"/>
                  <a:gd name="T27" fmla="*/ 0 h 75"/>
                  <a:gd name="T28" fmla="*/ 0 w 58"/>
                  <a:gd name="T29" fmla="*/ 75 h 75"/>
                  <a:gd name="T30" fmla="*/ 30 w 58"/>
                  <a:gd name="T31" fmla="*/ 75 h 75"/>
                  <a:gd name="T32" fmla="*/ 58 w 58"/>
                  <a:gd name="T33" fmla="*/ 54 h 75"/>
                  <a:gd name="T34" fmla="*/ 42 w 58"/>
                  <a:gd name="T35" fmla="*/ 36 h 75"/>
                  <a:gd name="T36" fmla="*/ 42 w 58"/>
                  <a:gd name="T37" fmla="*/ 35 h 75"/>
                  <a:gd name="T38" fmla="*/ 55 w 58"/>
                  <a:gd name="T39" fmla="*/ 19 h 75"/>
                  <a:gd name="T40" fmla="*/ 27 w 58"/>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75">
                    <a:moveTo>
                      <a:pt x="16" y="61"/>
                    </a:moveTo>
                    <a:cubicBezTo>
                      <a:pt x="16" y="44"/>
                      <a:pt x="16" y="44"/>
                      <a:pt x="16" y="44"/>
                    </a:cubicBezTo>
                    <a:cubicBezTo>
                      <a:pt x="28" y="44"/>
                      <a:pt x="28" y="44"/>
                      <a:pt x="28" y="44"/>
                    </a:cubicBezTo>
                    <a:cubicBezTo>
                      <a:pt x="34" y="44"/>
                      <a:pt x="42" y="45"/>
                      <a:pt x="42" y="52"/>
                    </a:cubicBezTo>
                    <a:cubicBezTo>
                      <a:pt x="42" y="59"/>
                      <a:pt x="36" y="61"/>
                      <a:pt x="31" y="61"/>
                    </a:cubicBezTo>
                    <a:cubicBezTo>
                      <a:pt x="16" y="61"/>
                      <a:pt x="16" y="61"/>
                      <a:pt x="16" y="61"/>
                    </a:cubicBezTo>
                    <a:moveTo>
                      <a:pt x="16" y="30"/>
                    </a:moveTo>
                    <a:cubicBezTo>
                      <a:pt x="16" y="14"/>
                      <a:pt x="16" y="14"/>
                      <a:pt x="16" y="14"/>
                    </a:cubicBezTo>
                    <a:cubicBezTo>
                      <a:pt x="27" y="14"/>
                      <a:pt x="27" y="14"/>
                      <a:pt x="27" y="14"/>
                    </a:cubicBezTo>
                    <a:cubicBezTo>
                      <a:pt x="32" y="14"/>
                      <a:pt x="38" y="16"/>
                      <a:pt x="38" y="22"/>
                    </a:cubicBezTo>
                    <a:cubicBezTo>
                      <a:pt x="38" y="28"/>
                      <a:pt x="33" y="30"/>
                      <a:pt x="28" y="30"/>
                    </a:cubicBezTo>
                    <a:cubicBezTo>
                      <a:pt x="16" y="30"/>
                      <a:pt x="16" y="30"/>
                      <a:pt x="16" y="30"/>
                    </a:cubicBezTo>
                    <a:moveTo>
                      <a:pt x="27" y="0"/>
                    </a:moveTo>
                    <a:cubicBezTo>
                      <a:pt x="0" y="0"/>
                      <a:pt x="0" y="0"/>
                      <a:pt x="0" y="0"/>
                    </a:cubicBezTo>
                    <a:cubicBezTo>
                      <a:pt x="0" y="75"/>
                      <a:pt x="0" y="75"/>
                      <a:pt x="0" y="75"/>
                    </a:cubicBezTo>
                    <a:cubicBezTo>
                      <a:pt x="30" y="75"/>
                      <a:pt x="30" y="75"/>
                      <a:pt x="30" y="75"/>
                    </a:cubicBezTo>
                    <a:cubicBezTo>
                      <a:pt x="43" y="75"/>
                      <a:pt x="58" y="70"/>
                      <a:pt x="58" y="54"/>
                    </a:cubicBezTo>
                    <a:cubicBezTo>
                      <a:pt x="58" y="44"/>
                      <a:pt x="52" y="37"/>
                      <a:pt x="42" y="36"/>
                    </a:cubicBezTo>
                    <a:cubicBezTo>
                      <a:pt x="42" y="35"/>
                      <a:pt x="42" y="35"/>
                      <a:pt x="42" y="35"/>
                    </a:cubicBezTo>
                    <a:cubicBezTo>
                      <a:pt x="50" y="33"/>
                      <a:pt x="55" y="27"/>
                      <a:pt x="55" y="19"/>
                    </a:cubicBezTo>
                    <a:cubicBezTo>
                      <a:pt x="55" y="3"/>
                      <a:pt x="40" y="0"/>
                      <a:pt x="27"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705"/>
              <p:cNvSpPr>
                <a:spLocks noEditPoints="1"/>
              </p:cNvSpPr>
              <p:nvPr/>
            </p:nvSpPr>
            <p:spPr bwMode="auto">
              <a:xfrm>
                <a:off x="2538413" y="3746500"/>
                <a:ext cx="122238" cy="127000"/>
              </a:xfrm>
              <a:custGeom>
                <a:avLst/>
                <a:gdLst>
                  <a:gd name="T0" fmla="*/ 15 w 52"/>
                  <a:gd name="T1" fmla="*/ 21 h 54"/>
                  <a:gd name="T2" fmla="*/ 27 w 52"/>
                  <a:gd name="T3" fmla="*/ 12 h 54"/>
                  <a:gd name="T4" fmla="*/ 36 w 52"/>
                  <a:gd name="T5" fmla="*/ 21 h 54"/>
                  <a:gd name="T6" fmla="*/ 15 w 52"/>
                  <a:gd name="T7" fmla="*/ 21 h 54"/>
                  <a:gd name="T8" fmla="*/ 28 w 52"/>
                  <a:gd name="T9" fmla="*/ 0 h 54"/>
                  <a:gd name="T10" fmla="*/ 0 w 52"/>
                  <a:gd name="T11" fmla="*/ 27 h 54"/>
                  <a:gd name="T12" fmla="*/ 28 w 52"/>
                  <a:gd name="T13" fmla="*/ 54 h 54"/>
                  <a:gd name="T14" fmla="*/ 50 w 52"/>
                  <a:gd name="T15" fmla="*/ 44 h 54"/>
                  <a:gd name="T16" fmla="*/ 39 w 52"/>
                  <a:gd name="T17" fmla="*/ 36 h 54"/>
                  <a:gd name="T18" fmla="*/ 27 w 52"/>
                  <a:gd name="T19" fmla="*/ 42 h 54"/>
                  <a:gd name="T20" fmla="*/ 15 w 52"/>
                  <a:gd name="T21" fmla="*/ 32 h 54"/>
                  <a:gd name="T22" fmla="*/ 52 w 52"/>
                  <a:gd name="T23" fmla="*/ 32 h 54"/>
                  <a:gd name="T24" fmla="*/ 52 w 52"/>
                  <a:gd name="T25" fmla="*/ 27 h 54"/>
                  <a:gd name="T26" fmla="*/ 28 w 52"/>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4">
                    <a:moveTo>
                      <a:pt x="15" y="21"/>
                    </a:moveTo>
                    <a:cubicBezTo>
                      <a:pt x="16" y="16"/>
                      <a:pt x="20" y="12"/>
                      <a:pt x="27" y="12"/>
                    </a:cubicBezTo>
                    <a:cubicBezTo>
                      <a:pt x="32" y="12"/>
                      <a:pt x="36" y="16"/>
                      <a:pt x="36" y="21"/>
                    </a:cubicBezTo>
                    <a:cubicBezTo>
                      <a:pt x="15" y="21"/>
                      <a:pt x="15" y="21"/>
                      <a:pt x="15" y="21"/>
                    </a:cubicBezTo>
                    <a:moveTo>
                      <a:pt x="28" y="0"/>
                    </a:moveTo>
                    <a:cubicBezTo>
                      <a:pt x="12" y="0"/>
                      <a:pt x="0" y="11"/>
                      <a:pt x="0" y="27"/>
                    </a:cubicBezTo>
                    <a:cubicBezTo>
                      <a:pt x="0" y="43"/>
                      <a:pt x="12" y="54"/>
                      <a:pt x="28" y="54"/>
                    </a:cubicBezTo>
                    <a:cubicBezTo>
                      <a:pt x="36" y="54"/>
                      <a:pt x="45" y="50"/>
                      <a:pt x="50" y="44"/>
                    </a:cubicBezTo>
                    <a:cubicBezTo>
                      <a:pt x="39" y="36"/>
                      <a:pt x="39" y="36"/>
                      <a:pt x="39" y="36"/>
                    </a:cubicBezTo>
                    <a:cubicBezTo>
                      <a:pt x="36" y="39"/>
                      <a:pt x="32" y="42"/>
                      <a:pt x="27" y="42"/>
                    </a:cubicBezTo>
                    <a:cubicBezTo>
                      <a:pt x="21" y="42"/>
                      <a:pt x="17" y="38"/>
                      <a:pt x="15" y="32"/>
                    </a:cubicBezTo>
                    <a:cubicBezTo>
                      <a:pt x="52" y="32"/>
                      <a:pt x="52" y="32"/>
                      <a:pt x="52" y="32"/>
                    </a:cubicBezTo>
                    <a:cubicBezTo>
                      <a:pt x="52" y="27"/>
                      <a:pt x="52" y="27"/>
                      <a:pt x="52" y="27"/>
                    </a:cubicBezTo>
                    <a:cubicBezTo>
                      <a:pt x="52" y="11"/>
                      <a:pt x="43" y="0"/>
                      <a:pt x="2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706"/>
              <p:cNvSpPr>
                <a:spLocks/>
              </p:cNvSpPr>
              <p:nvPr/>
            </p:nvSpPr>
            <p:spPr bwMode="auto">
              <a:xfrm>
                <a:off x="2670175" y="3684588"/>
                <a:ext cx="114300" cy="185738"/>
              </a:xfrm>
              <a:custGeom>
                <a:avLst/>
                <a:gdLst>
                  <a:gd name="T0" fmla="*/ 16 w 49"/>
                  <a:gd name="T1" fmla="*/ 0 h 80"/>
                  <a:gd name="T2" fmla="*/ 0 w 49"/>
                  <a:gd name="T3" fmla="*/ 0 h 80"/>
                  <a:gd name="T4" fmla="*/ 0 w 49"/>
                  <a:gd name="T5" fmla="*/ 80 h 80"/>
                  <a:gd name="T6" fmla="*/ 16 w 49"/>
                  <a:gd name="T7" fmla="*/ 80 h 80"/>
                  <a:gd name="T8" fmla="*/ 16 w 49"/>
                  <a:gd name="T9" fmla="*/ 54 h 80"/>
                  <a:gd name="T10" fmla="*/ 25 w 49"/>
                  <a:gd name="T11" fmla="*/ 41 h 80"/>
                  <a:gd name="T12" fmla="*/ 33 w 49"/>
                  <a:gd name="T13" fmla="*/ 55 h 80"/>
                  <a:gd name="T14" fmla="*/ 33 w 49"/>
                  <a:gd name="T15" fmla="*/ 80 h 80"/>
                  <a:gd name="T16" fmla="*/ 49 w 49"/>
                  <a:gd name="T17" fmla="*/ 80 h 80"/>
                  <a:gd name="T18" fmla="*/ 49 w 49"/>
                  <a:gd name="T19" fmla="*/ 51 h 80"/>
                  <a:gd name="T20" fmla="*/ 30 w 49"/>
                  <a:gd name="T21" fmla="*/ 27 h 80"/>
                  <a:gd name="T22" fmla="*/ 16 w 49"/>
                  <a:gd name="T23" fmla="*/ 35 h 80"/>
                  <a:gd name="T24" fmla="*/ 16 w 49"/>
                  <a:gd name="T25" fmla="*/ 35 h 80"/>
                  <a:gd name="T26" fmla="*/ 16 w 49"/>
                  <a:gd name="T2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0">
                    <a:moveTo>
                      <a:pt x="16" y="0"/>
                    </a:moveTo>
                    <a:cubicBezTo>
                      <a:pt x="0" y="0"/>
                      <a:pt x="0" y="0"/>
                      <a:pt x="0" y="0"/>
                    </a:cubicBezTo>
                    <a:cubicBezTo>
                      <a:pt x="0" y="80"/>
                      <a:pt x="0" y="80"/>
                      <a:pt x="0" y="80"/>
                    </a:cubicBezTo>
                    <a:cubicBezTo>
                      <a:pt x="16" y="80"/>
                      <a:pt x="16" y="80"/>
                      <a:pt x="16" y="80"/>
                    </a:cubicBezTo>
                    <a:cubicBezTo>
                      <a:pt x="16" y="54"/>
                      <a:pt x="16" y="54"/>
                      <a:pt x="16" y="54"/>
                    </a:cubicBezTo>
                    <a:cubicBezTo>
                      <a:pt x="16" y="48"/>
                      <a:pt x="17" y="41"/>
                      <a:pt x="25" y="41"/>
                    </a:cubicBezTo>
                    <a:cubicBezTo>
                      <a:pt x="33" y="41"/>
                      <a:pt x="33" y="49"/>
                      <a:pt x="33" y="55"/>
                    </a:cubicBezTo>
                    <a:cubicBezTo>
                      <a:pt x="33" y="80"/>
                      <a:pt x="33" y="80"/>
                      <a:pt x="33" y="80"/>
                    </a:cubicBezTo>
                    <a:cubicBezTo>
                      <a:pt x="49" y="80"/>
                      <a:pt x="49" y="80"/>
                      <a:pt x="49" y="80"/>
                    </a:cubicBezTo>
                    <a:cubicBezTo>
                      <a:pt x="49" y="51"/>
                      <a:pt x="49" y="51"/>
                      <a:pt x="49" y="51"/>
                    </a:cubicBezTo>
                    <a:cubicBezTo>
                      <a:pt x="49" y="38"/>
                      <a:pt x="46" y="27"/>
                      <a:pt x="30" y="27"/>
                    </a:cubicBezTo>
                    <a:cubicBezTo>
                      <a:pt x="23" y="27"/>
                      <a:pt x="17" y="31"/>
                      <a:pt x="16" y="35"/>
                    </a:cubicBezTo>
                    <a:cubicBezTo>
                      <a:pt x="16" y="35"/>
                      <a:pt x="16" y="35"/>
                      <a:pt x="16" y="35"/>
                    </a:cubicBezTo>
                    <a:cubicBezTo>
                      <a:pt x="16" y="0"/>
                      <a:pt x="16" y="0"/>
                      <a:pt x="1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707"/>
              <p:cNvSpPr>
                <a:spLocks noEditPoints="1"/>
              </p:cNvSpPr>
              <p:nvPr/>
            </p:nvSpPr>
            <p:spPr bwMode="auto">
              <a:xfrm>
                <a:off x="2790825" y="3746500"/>
                <a:ext cx="114300" cy="127000"/>
              </a:xfrm>
              <a:custGeom>
                <a:avLst/>
                <a:gdLst>
                  <a:gd name="T0" fmla="*/ 23 w 49"/>
                  <a:gd name="T1" fmla="*/ 43 h 54"/>
                  <a:gd name="T2" fmla="*/ 15 w 49"/>
                  <a:gd name="T3" fmla="*/ 38 h 54"/>
                  <a:gd name="T4" fmla="*/ 31 w 49"/>
                  <a:gd name="T5" fmla="*/ 30 h 54"/>
                  <a:gd name="T6" fmla="*/ 35 w 49"/>
                  <a:gd name="T7" fmla="*/ 30 h 54"/>
                  <a:gd name="T8" fmla="*/ 35 w 49"/>
                  <a:gd name="T9" fmla="*/ 34 h 54"/>
                  <a:gd name="T10" fmla="*/ 23 w 49"/>
                  <a:gd name="T11" fmla="*/ 43 h 54"/>
                  <a:gd name="T12" fmla="*/ 26 w 49"/>
                  <a:gd name="T13" fmla="*/ 0 h 54"/>
                  <a:gd name="T14" fmla="*/ 3 w 49"/>
                  <a:gd name="T15" fmla="*/ 8 h 54"/>
                  <a:gd name="T16" fmla="*/ 12 w 49"/>
                  <a:gd name="T17" fmla="*/ 17 h 54"/>
                  <a:gd name="T18" fmla="*/ 25 w 49"/>
                  <a:gd name="T19" fmla="*/ 11 h 54"/>
                  <a:gd name="T20" fmla="*/ 35 w 49"/>
                  <a:gd name="T21" fmla="*/ 20 h 54"/>
                  <a:gd name="T22" fmla="*/ 0 w 49"/>
                  <a:gd name="T23" fmla="*/ 38 h 54"/>
                  <a:gd name="T24" fmla="*/ 18 w 49"/>
                  <a:gd name="T25" fmla="*/ 54 h 54"/>
                  <a:gd name="T26" fmla="*/ 35 w 49"/>
                  <a:gd name="T27" fmla="*/ 46 h 54"/>
                  <a:gd name="T28" fmla="*/ 35 w 49"/>
                  <a:gd name="T29" fmla="*/ 46 h 54"/>
                  <a:gd name="T30" fmla="*/ 35 w 49"/>
                  <a:gd name="T31" fmla="*/ 53 h 54"/>
                  <a:gd name="T32" fmla="*/ 49 w 49"/>
                  <a:gd name="T33" fmla="*/ 53 h 54"/>
                  <a:gd name="T34" fmla="*/ 49 w 49"/>
                  <a:gd name="T35" fmla="*/ 27 h 54"/>
                  <a:gd name="T36" fmla="*/ 26 w 49"/>
                  <a:gd name="T3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4">
                    <a:moveTo>
                      <a:pt x="23" y="43"/>
                    </a:moveTo>
                    <a:cubicBezTo>
                      <a:pt x="19" y="43"/>
                      <a:pt x="15" y="41"/>
                      <a:pt x="15" y="38"/>
                    </a:cubicBezTo>
                    <a:cubicBezTo>
                      <a:pt x="15" y="31"/>
                      <a:pt x="26" y="30"/>
                      <a:pt x="31" y="30"/>
                    </a:cubicBezTo>
                    <a:cubicBezTo>
                      <a:pt x="35" y="30"/>
                      <a:pt x="35" y="30"/>
                      <a:pt x="35" y="30"/>
                    </a:cubicBezTo>
                    <a:cubicBezTo>
                      <a:pt x="35" y="34"/>
                      <a:pt x="35" y="34"/>
                      <a:pt x="35" y="34"/>
                    </a:cubicBezTo>
                    <a:cubicBezTo>
                      <a:pt x="35" y="40"/>
                      <a:pt x="29" y="43"/>
                      <a:pt x="23" y="43"/>
                    </a:cubicBezTo>
                    <a:moveTo>
                      <a:pt x="26" y="0"/>
                    </a:moveTo>
                    <a:cubicBezTo>
                      <a:pt x="18" y="0"/>
                      <a:pt x="9" y="3"/>
                      <a:pt x="3" y="8"/>
                    </a:cubicBezTo>
                    <a:cubicBezTo>
                      <a:pt x="12" y="17"/>
                      <a:pt x="12" y="17"/>
                      <a:pt x="12" y="17"/>
                    </a:cubicBezTo>
                    <a:cubicBezTo>
                      <a:pt x="15" y="13"/>
                      <a:pt x="20" y="11"/>
                      <a:pt x="25" y="11"/>
                    </a:cubicBezTo>
                    <a:cubicBezTo>
                      <a:pt x="30" y="11"/>
                      <a:pt x="35" y="15"/>
                      <a:pt x="35" y="20"/>
                    </a:cubicBezTo>
                    <a:cubicBezTo>
                      <a:pt x="22" y="20"/>
                      <a:pt x="0" y="20"/>
                      <a:pt x="0" y="38"/>
                    </a:cubicBezTo>
                    <a:cubicBezTo>
                      <a:pt x="0" y="49"/>
                      <a:pt x="9" y="54"/>
                      <a:pt x="18" y="54"/>
                    </a:cubicBezTo>
                    <a:cubicBezTo>
                      <a:pt x="25" y="54"/>
                      <a:pt x="31" y="52"/>
                      <a:pt x="35" y="46"/>
                    </a:cubicBezTo>
                    <a:cubicBezTo>
                      <a:pt x="35" y="46"/>
                      <a:pt x="35" y="46"/>
                      <a:pt x="35" y="46"/>
                    </a:cubicBezTo>
                    <a:cubicBezTo>
                      <a:pt x="35" y="53"/>
                      <a:pt x="35" y="53"/>
                      <a:pt x="35" y="53"/>
                    </a:cubicBezTo>
                    <a:cubicBezTo>
                      <a:pt x="49" y="53"/>
                      <a:pt x="49" y="53"/>
                      <a:pt x="49" y="53"/>
                    </a:cubicBezTo>
                    <a:cubicBezTo>
                      <a:pt x="49" y="27"/>
                      <a:pt x="49" y="27"/>
                      <a:pt x="49" y="27"/>
                    </a:cubicBezTo>
                    <a:cubicBezTo>
                      <a:pt x="49" y="10"/>
                      <a:pt x="44" y="0"/>
                      <a:pt x="2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708"/>
              <p:cNvSpPr>
                <a:spLocks/>
              </p:cNvSpPr>
              <p:nvPr/>
            </p:nvSpPr>
            <p:spPr bwMode="auto">
              <a:xfrm>
                <a:off x="2901950" y="3749675"/>
                <a:ext cx="136525" cy="120650"/>
              </a:xfrm>
              <a:custGeom>
                <a:avLst/>
                <a:gdLst>
                  <a:gd name="T0" fmla="*/ 86 w 86"/>
                  <a:gd name="T1" fmla="*/ 0 h 76"/>
                  <a:gd name="T2" fmla="*/ 62 w 86"/>
                  <a:gd name="T3" fmla="*/ 0 h 76"/>
                  <a:gd name="T4" fmla="*/ 45 w 86"/>
                  <a:gd name="T5" fmla="*/ 51 h 76"/>
                  <a:gd name="T6" fmla="*/ 45 w 86"/>
                  <a:gd name="T7" fmla="*/ 51 h 76"/>
                  <a:gd name="T8" fmla="*/ 25 w 86"/>
                  <a:gd name="T9" fmla="*/ 0 h 76"/>
                  <a:gd name="T10" fmla="*/ 0 w 86"/>
                  <a:gd name="T11" fmla="*/ 0 h 76"/>
                  <a:gd name="T12" fmla="*/ 31 w 86"/>
                  <a:gd name="T13" fmla="*/ 76 h 76"/>
                  <a:gd name="T14" fmla="*/ 56 w 86"/>
                  <a:gd name="T15" fmla="*/ 76 h 76"/>
                  <a:gd name="T16" fmla="*/ 86 w 86"/>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76">
                    <a:moveTo>
                      <a:pt x="86" y="0"/>
                    </a:moveTo>
                    <a:lnTo>
                      <a:pt x="62" y="0"/>
                    </a:lnTo>
                    <a:lnTo>
                      <a:pt x="45" y="51"/>
                    </a:lnTo>
                    <a:lnTo>
                      <a:pt x="45" y="51"/>
                    </a:lnTo>
                    <a:lnTo>
                      <a:pt x="25" y="0"/>
                    </a:lnTo>
                    <a:lnTo>
                      <a:pt x="0" y="0"/>
                    </a:lnTo>
                    <a:lnTo>
                      <a:pt x="31" y="76"/>
                    </a:lnTo>
                    <a:lnTo>
                      <a:pt x="56" y="76"/>
                    </a:lnTo>
                    <a:lnTo>
                      <a:pt x="8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709"/>
              <p:cNvSpPr>
                <a:spLocks/>
              </p:cNvSpPr>
              <p:nvPr/>
            </p:nvSpPr>
            <p:spPr bwMode="auto">
              <a:xfrm>
                <a:off x="2901950" y="3749675"/>
                <a:ext cx="136525" cy="120650"/>
              </a:xfrm>
              <a:custGeom>
                <a:avLst/>
                <a:gdLst>
                  <a:gd name="T0" fmla="*/ 86 w 86"/>
                  <a:gd name="T1" fmla="*/ 0 h 76"/>
                  <a:gd name="T2" fmla="*/ 62 w 86"/>
                  <a:gd name="T3" fmla="*/ 0 h 76"/>
                  <a:gd name="T4" fmla="*/ 45 w 86"/>
                  <a:gd name="T5" fmla="*/ 51 h 76"/>
                  <a:gd name="T6" fmla="*/ 45 w 86"/>
                  <a:gd name="T7" fmla="*/ 51 h 76"/>
                  <a:gd name="T8" fmla="*/ 25 w 86"/>
                  <a:gd name="T9" fmla="*/ 0 h 76"/>
                  <a:gd name="T10" fmla="*/ 0 w 86"/>
                  <a:gd name="T11" fmla="*/ 0 h 76"/>
                  <a:gd name="T12" fmla="*/ 31 w 86"/>
                  <a:gd name="T13" fmla="*/ 76 h 76"/>
                  <a:gd name="T14" fmla="*/ 56 w 86"/>
                  <a:gd name="T15" fmla="*/ 76 h 76"/>
                  <a:gd name="T16" fmla="*/ 86 w 86"/>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76">
                    <a:moveTo>
                      <a:pt x="86" y="0"/>
                    </a:moveTo>
                    <a:lnTo>
                      <a:pt x="62" y="0"/>
                    </a:lnTo>
                    <a:lnTo>
                      <a:pt x="45" y="51"/>
                    </a:lnTo>
                    <a:lnTo>
                      <a:pt x="45" y="51"/>
                    </a:lnTo>
                    <a:lnTo>
                      <a:pt x="25" y="0"/>
                    </a:lnTo>
                    <a:lnTo>
                      <a:pt x="0" y="0"/>
                    </a:lnTo>
                    <a:lnTo>
                      <a:pt x="31" y="76"/>
                    </a:lnTo>
                    <a:lnTo>
                      <a:pt x="56" y="76"/>
                    </a:lnTo>
                    <a:lnTo>
                      <a:pt x="86" y="0"/>
                    </a:lnTo>
                  </a:path>
                </a:pathLst>
              </a:custGeom>
              <a:solidFill>
                <a:srgbClr val="FFFFFF">
                  <a:alpha val="1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710"/>
              <p:cNvSpPr>
                <a:spLocks noEditPoints="1"/>
              </p:cNvSpPr>
              <p:nvPr/>
            </p:nvSpPr>
            <p:spPr bwMode="auto">
              <a:xfrm>
                <a:off x="3035300" y="3690938"/>
                <a:ext cx="44450" cy="179388"/>
              </a:xfrm>
              <a:custGeom>
                <a:avLst/>
                <a:gdLst>
                  <a:gd name="T0" fmla="*/ 17 w 19"/>
                  <a:gd name="T1" fmla="*/ 25 h 77"/>
                  <a:gd name="T2" fmla="*/ 2 w 19"/>
                  <a:gd name="T3" fmla="*/ 25 h 77"/>
                  <a:gd name="T4" fmla="*/ 2 w 19"/>
                  <a:gd name="T5" fmla="*/ 77 h 77"/>
                  <a:gd name="T6" fmla="*/ 17 w 19"/>
                  <a:gd name="T7" fmla="*/ 77 h 77"/>
                  <a:gd name="T8" fmla="*/ 17 w 19"/>
                  <a:gd name="T9" fmla="*/ 25 h 77"/>
                  <a:gd name="T10" fmla="*/ 9 w 19"/>
                  <a:gd name="T11" fmla="*/ 0 h 77"/>
                  <a:gd name="T12" fmla="*/ 0 w 19"/>
                  <a:gd name="T13" fmla="*/ 9 h 77"/>
                  <a:gd name="T14" fmla="*/ 9 w 19"/>
                  <a:gd name="T15" fmla="*/ 18 h 77"/>
                  <a:gd name="T16" fmla="*/ 19 w 19"/>
                  <a:gd name="T17" fmla="*/ 9 h 77"/>
                  <a:gd name="T18" fmla="*/ 9 w 19"/>
                  <a:gd name="T1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7">
                    <a:moveTo>
                      <a:pt x="17" y="25"/>
                    </a:moveTo>
                    <a:cubicBezTo>
                      <a:pt x="2" y="25"/>
                      <a:pt x="2" y="25"/>
                      <a:pt x="2" y="25"/>
                    </a:cubicBezTo>
                    <a:cubicBezTo>
                      <a:pt x="2" y="77"/>
                      <a:pt x="2" y="77"/>
                      <a:pt x="2" y="77"/>
                    </a:cubicBezTo>
                    <a:cubicBezTo>
                      <a:pt x="17" y="77"/>
                      <a:pt x="17" y="77"/>
                      <a:pt x="17" y="77"/>
                    </a:cubicBezTo>
                    <a:cubicBezTo>
                      <a:pt x="17" y="25"/>
                      <a:pt x="17" y="25"/>
                      <a:pt x="17" y="25"/>
                    </a:cubicBezTo>
                    <a:moveTo>
                      <a:pt x="9" y="0"/>
                    </a:moveTo>
                    <a:cubicBezTo>
                      <a:pt x="4" y="0"/>
                      <a:pt x="0" y="4"/>
                      <a:pt x="0" y="9"/>
                    </a:cubicBezTo>
                    <a:cubicBezTo>
                      <a:pt x="0" y="14"/>
                      <a:pt x="4" y="18"/>
                      <a:pt x="9" y="18"/>
                    </a:cubicBezTo>
                    <a:cubicBezTo>
                      <a:pt x="15" y="18"/>
                      <a:pt x="19" y="14"/>
                      <a:pt x="19" y="9"/>
                    </a:cubicBezTo>
                    <a:cubicBezTo>
                      <a:pt x="19" y="4"/>
                      <a:pt x="15" y="0"/>
                      <a:pt x="9"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711"/>
              <p:cNvSpPr>
                <a:spLocks noEditPoints="1"/>
              </p:cNvSpPr>
              <p:nvPr/>
            </p:nvSpPr>
            <p:spPr bwMode="auto">
              <a:xfrm>
                <a:off x="3084513" y="3746500"/>
                <a:ext cx="133350" cy="127000"/>
              </a:xfrm>
              <a:custGeom>
                <a:avLst/>
                <a:gdLst>
                  <a:gd name="T0" fmla="*/ 29 w 57"/>
                  <a:gd name="T1" fmla="*/ 40 h 54"/>
                  <a:gd name="T2" fmla="*/ 16 w 57"/>
                  <a:gd name="T3" fmla="*/ 27 h 54"/>
                  <a:gd name="T4" fmla="*/ 29 w 57"/>
                  <a:gd name="T5" fmla="*/ 14 h 54"/>
                  <a:gd name="T6" fmla="*/ 41 w 57"/>
                  <a:gd name="T7" fmla="*/ 27 h 54"/>
                  <a:gd name="T8" fmla="*/ 29 w 57"/>
                  <a:gd name="T9" fmla="*/ 40 h 54"/>
                  <a:gd name="T10" fmla="*/ 29 w 57"/>
                  <a:gd name="T11" fmla="*/ 0 h 54"/>
                  <a:gd name="T12" fmla="*/ 0 w 57"/>
                  <a:gd name="T13" fmla="*/ 27 h 54"/>
                  <a:gd name="T14" fmla="*/ 29 w 57"/>
                  <a:gd name="T15" fmla="*/ 54 h 54"/>
                  <a:gd name="T16" fmla="*/ 57 w 57"/>
                  <a:gd name="T17" fmla="*/ 27 h 54"/>
                  <a:gd name="T18" fmla="*/ 29 w 57"/>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29" y="40"/>
                    </a:moveTo>
                    <a:cubicBezTo>
                      <a:pt x="21" y="40"/>
                      <a:pt x="16" y="35"/>
                      <a:pt x="16" y="27"/>
                    </a:cubicBezTo>
                    <a:cubicBezTo>
                      <a:pt x="16" y="19"/>
                      <a:pt x="21" y="14"/>
                      <a:pt x="29" y="14"/>
                    </a:cubicBezTo>
                    <a:cubicBezTo>
                      <a:pt x="37" y="14"/>
                      <a:pt x="41" y="19"/>
                      <a:pt x="41" y="27"/>
                    </a:cubicBezTo>
                    <a:cubicBezTo>
                      <a:pt x="41" y="35"/>
                      <a:pt x="37" y="40"/>
                      <a:pt x="29" y="40"/>
                    </a:cubicBezTo>
                    <a:moveTo>
                      <a:pt x="29" y="0"/>
                    </a:moveTo>
                    <a:cubicBezTo>
                      <a:pt x="13" y="0"/>
                      <a:pt x="0" y="11"/>
                      <a:pt x="0" y="27"/>
                    </a:cubicBezTo>
                    <a:cubicBezTo>
                      <a:pt x="0" y="43"/>
                      <a:pt x="13" y="54"/>
                      <a:pt x="29" y="54"/>
                    </a:cubicBezTo>
                    <a:cubicBezTo>
                      <a:pt x="44" y="54"/>
                      <a:pt x="57" y="43"/>
                      <a:pt x="57" y="27"/>
                    </a:cubicBezTo>
                    <a:cubicBezTo>
                      <a:pt x="57" y="11"/>
                      <a:pt x="44" y="0"/>
                      <a:pt x="29"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712"/>
              <p:cNvSpPr>
                <a:spLocks/>
              </p:cNvSpPr>
              <p:nvPr/>
            </p:nvSpPr>
            <p:spPr bwMode="auto">
              <a:xfrm>
                <a:off x="3227388" y="3746500"/>
                <a:ext cx="84138" cy="123825"/>
              </a:xfrm>
              <a:custGeom>
                <a:avLst/>
                <a:gdLst>
                  <a:gd name="T0" fmla="*/ 30 w 36"/>
                  <a:gd name="T1" fmla="*/ 0 h 53"/>
                  <a:gd name="T2" fmla="*/ 16 w 36"/>
                  <a:gd name="T3" fmla="*/ 10 h 53"/>
                  <a:gd name="T4" fmla="*/ 15 w 36"/>
                  <a:gd name="T5" fmla="*/ 10 h 53"/>
                  <a:gd name="T6" fmla="*/ 15 w 36"/>
                  <a:gd name="T7" fmla="*/ 1 h 53"/>
                  <a:gd name="T8" fmla="*/ 0 w 36"/>
                  <a:gd name="T9" fmla="*/ 1 h 53"/>
                  <a:gd name="T10" fmla="*/ 0 w 36"/>
                  <a:gd name="T11" fmla="*/ 53 h 53"/>
                  <a:gd name="T12" fmla="*/ 15 w 36"/>
                  <a:gd name="T13" fmla="*/ 53 h 53"/>
                  <a:gd name="T14" fmla="*/ 15 w 36"/>
                  <a:gd name="T15" fmla="*/ 31 h 53"/>
                  <a:gd name="T16" fmla="*/ 29 w 36"/>
                  <a:gd name="T17" fmla="*/ 14 h 53"/>
                  <a:gd name="T18" fmla="*/ 36 w 36"/>
                  <a:gd name="T19" fmla="*/ 15 h 53"/>
                  <a:gd name="T20" fmla="*/ 36 w 36"/>
                  <a:gd name="T21" fmla="*/ 1 h 53"/>
                  <a:gd name="T22" fmla="*/ 30 w 36"/>
                  <a:gd name="T2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53">
                    <a:moveTo>
                      <a:pt x="30" y="0"/>
                    </a:moveTo>
                    <a:cubicBezTo>
                      <a:pt x="23" y="0"/>
                      <a:pt x="19" y="3"/>
                      <a:pt x="16" y="10"/>
                    </a:cubicBezTo>
                    <a:cubicBezTo>
                      <a:pt x="15" y="10"/>
                      <a:pt x="15" y="10"/>
                      <a:pt x="15" y="10"/>
                    </a:cubicBezTo>
                    <a:cubicBezTo>
                      <a:pt x="15" y="1"/>
                      <a:pt x="15" y="1"/>
                      <a:pt x="15" y="1"/>
                    </a:cubicBezTo>
                    <a:cubicBezTo>
                      <a:pt x="0" y="1"/>
                      <a:pt x="0" y="1"/>
                      <a:pt x="0" y="1"/>
                    </a:cubicBezTo>
                    <a:cubicBezTo>
                      <a:pt x="0" y="53"/>
                      <a:pt x="0" y="53"/>
                      <a:pt x="0" y="53"/>
                    </a:cubicBezTo>
                    <a:cubicBezTo>
                      <a:pt x="15" y="53"/>
                      <a:pt x="15" y="53"/>
                      <a:pt x="15" y="53"/>
                    </a:cubicBezTo>
                    <a:cubicBezTo>
                      <a:pt x="15" y="31"/>
                      <a:pt x="15" y="31"/>
                      <a:pt x="15" y="31"/>
                    </a:cubicBezTo>
                    <a:cubicBezTo>
                      <a:pt x="15" y="21"/>
                      <a:pt x="17" y="14"/>
                      <a:pt x="29" y="14"/>
                    </a:cubicBezTo>
                    <a:cubicBezTo>
                      <a:pt x="31" y="14"/>
                      <a:pt x="33" y="15"/>
                      <a:pt x="36" y="15"/>
                    </a:cubicBezTo>
                    <a:cubicBezTo>
                      <a:pt x="36" y="1"/>
                      <a:pt x="36" y="1"/>
                      <a:pt x="36" y="1"/>
                    </a:cubicBezTo>
                    <a:cubicBezTo>
                      <a:pt x="34" y="0"/>
                      <a:pt x="32" y="0"/>
                      <a:pt x="3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p:cNvGrpSpPr/>
            <p:nvPr/>
          </p:nvGrpSpPr>
          <p:grpSpPr>
            <a:xfrm>
              <a:off x="1871663" y="2859088"/>
              <a:ext cx="153987" cy="481013"/>
              <a:chOff x="1871663" y="2859088"/>
              <a:chExt cx="153987" cy="481013"/>
            </a:xfrm>
            <a:solidFill>
              <a:schemeClr val="bg1">
                <a:alpha val="50000"/>
              </a:schemeClr>
            </a:solidFill>
          </p:grpSpPr>
          <p:sp>
            <p:nvSpPr>
              <p:cNvPr id="150" name="Freeform 713"/>
              <p:cNvSpPr>
                <a:spLocks/>
              </p:cNvSpPr>
              <p:nvPr/>
            </p:nvSpPr>
            <p:spPr bwMode="auto">
              <a:xfrm>
                <a:off x="1879600" y="3214688"/>
                <a:ext cx="146050" cy="125413"/>
              </a:xfrm>
              <a:custGeom>
                <a:avLst/>
                <a:gdLst>
                  <a:gd name="T0" fmla="*/ 52 w 63"/>
                  <a:gd name="T1" fmla="*/ 0 h 54"/>
                  <a:gd name="T2" fmla="*/ 44 w 63"/>
                  <a:gd name="T3" fmla="*/ 11 h 54"/>
                  <a:gd name="T4" fmla="*/ 51 w 63"/>
                  <a:gd name="T5" fmla="*/ 23 h 54"/>
                  <a:gd name="T6" fmla="*/ 31 w 63"/>
                  <a:gd name="T7" fmla="*/ 40 h 54"/>
                  <a:gd name="T8" fmla="*/ 12 w 63"/>
                  <a:gd name="T9" fmla="*/ 23 h 54"/>
                  <a:gd name="T10" fmla="*/ 17 w 63"/>
                  <a:gd name="T11" fmla="*/ 12 h 54"/>
                  <a:gd name="T12" fmla="*/ 9 w 63"/>
                  <a:gd name="T13" fmla="*/ 2 h 54"/>
                  <a:gd name="T14" fmla="*/ 0 w 63"/>
                  <a:gd name="T15" fmla="*/ 22 h 54"/>
                  <a:gd name="T16" fmla="*/ 31 w 63"/>
                  <a:gd name="T17" fmla="*/ 54 h 54"/>
                  <a:gd name="T18" fmla="*/ 63 w 63"/>
                  <a:gd name="T19" fmla="*/ 22 h 54"/>
                  <a:gd name="T20" fmla="*/ 52 w 63"/>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4">
                    <a:moveTo>
                      <a:pt x="52" y="0"/>
                    </a:moveTo>
                    <a:cubicBezTo>
                      <a:pt x="44" y="11"/>
                      <a:pt x="44" y="11"/>
                      <a:pt x="44" y="11"/>
                    </a:cubicBezTo>
                    <a:cubicBezTo>
                      <a:pt x="48" y="14"/>
                      <a:pt x="51" y="18"/>
                      <a:pt x="51" y="23"/>
                    </a:cubicBezTo>
                    <a:cubicBezTo>
                      <a:pt x="51" y="33"/>
                      <a:pt x="43" y="40"/>
                      <a:pt x="31" y="40"/>
                    </a:cubicBezTo>
                    <a:cubicBezTo>
                      <a:pt x="20" y="40"/>
                      <a:pt x="12" y="33"/>
                      <a:pt x="12" y="23"/>
                    </a:cubicBezTo>
                    <a:cubicBezTo>
                      <a:pt x="12" y="18"/>
                      <a:pt x="14" y="14"/>
                      <a:pt x="17" y="12"/>
                    </a:cubicBezTo>
                    <a:cubicBezTo>
                      <a:pt x="9" y="2"/>
                      <a:pt x="9" y="2"/>
                      <a:pt x="9" y="2"/>
                    </a:cubicBezTo>
                    <a:cubicBezTo>
                      <a:pt x="2" y="7"/>
                      <a:pt x="0" y="15"/>
                      <a:pt x="0" y="22"/>
                    </a:cubicBezTo>
                    <a:cubicBezTo>
                      <a:pt x="0" y="40"/>
                      <a:pt x="12" y="54"/>
                      <a:pt x="31" y="54"/>
                    </a:cubicBezTo>
                    <a:cubicBezTo>
                      <a:pt x="51" y="54"/>
                      <a:pt x="63" y="40"/>
                      <a:pt x="63" y="22"/>
                    </a:cubicBezTo>
                    <a:cubicBezTo>
                      <a:pt x="63" y="14"/>
                      <a:pt x="60" y="5"/>
                      <a:pt x="52"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714"/>
              <p:cNvSpPr>
                <a:spLocks noChangeArrowheads="1"/>
              </p:cNvSpPr>
              <p:nvPr/>
            </p:nvSpPr>
            <p:spPr bwMode="auto">
              <a:xfrm>
                <a:off x="1871663" y="3181350"/>
                <a:ext cx="149225" cy="301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715"/>
              <p:cNvSpPr>
                <a:spLocks noChangeArrowheads="1"/>
              </p:cNvSpPr>
              <p:nvPr/>
            </p:nvSpPr>
            <p:spPr bwMode="auto">
              <a:xfrm>
                <a:off x="1871663" y="3181350"/>
                <a:ext cx="149225" cy="30163"/>
              </a:xfrm>
              <a:prstGeom prst="rect">
                <a:avLst/>
              </a:prstGeom>
              <a:solidFill>
                <a:srgbClr val="FFFFFF">
                  <a:alpha val="1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716"/>
              <p:cNvSpPr>
                <a:spLocks noEditPoints="1"/>
              </p:cNvSpPr>
              <p:nvPr/>
            </p:nvSpPr>
            <p:spPr bwMode="auto">
              <a:xfrm>
                <a:off x="1924050" y="3070225"/>
                <a:ext cx="100013" cy="104775"/>
              </a:xfrm>
              <a:custGeom>
                <a:avLst/>
                <a:gdLst>
                  <a:gd name="T0" fmla="*/ 22 w 43"/>
                  <a:gd name="T1" fmla="*/ 33 h 45"/>
                  <a:gd name="T2" fmla="*/ 11 w 43"/>
                  <a:gd name="T3" fmla="*/ 23 h 45"/>
                  <a:gd name="T4" fmla="*/ 22 w 43"/>
                  <a:gd name="T5" fmla="*/ 12 h 45"/>
                  <a:gd name="T6" fmla="*/ 32 w 43"/>
                  <a:gd name="T7" fmla="*/ 23 h 45"/>
                  <a:gd name="T8" fmla="*/ 22 w 43"/>
                  <a:gd name="T9" fmla="*/ 33 h 45"/>
                  <a:gd name="T10" fmla="*/ 22 w 43"/>
                  <a:gd name="T11" fmla="*/ 0 h 45"/>
                  <a:gd name="T12" fmla="*/ 0 w 43"/>
                  <a:gd name="T13" fmla="*/ 23 h 45"/>
                  <a:gd name="T14" fmla="*/ 22 w 43"/>
                  <a:gd name="T15" fmla="*/ 45 h 45"/>
                  <a:gd name="T16" fmla="*/ 43 w 43"/>
                  <a:gd name="T17" fmla="*/ 23 h 45"/>
                  <a:gd name="T18" fmla="*/ 22 w 43"/>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22" y="33"/>
                    </a:moveTo>
                    <a:cubicBezTo>
                      <a:pt x="16" y="33"/>
                      <a:pt x="11" y="29"/>
                      <a:pt x="11" y="23"/>
                    </a:cubicBezTo>
                    <a:cubicBezTo>
                      <a:pt x="11" y="16"/>
                      <a:pt x="16" y="12"/>
                      <a:pt x="22" y="12"/>
                    </a:cubicBezTo>
                    <a:cubicBezTo>
                      <a:pt x="28" y="12"/>
                      <a:pt x="32" y="16"/>
                      <a:pt x="32" y="23"/>
                    </a:cubicBezTo>
                    <a:cubicBezTo>
                      <a:pt x="32" y="29"/>
                      <a:pt x="28" y="33"/>
                      <a:pt x="22" y="33"/>
                    </a:cubicBezTo>
                    <a:moveTo>
                      <a:pt x="22" y="0"/>
                    </a:moveTo>
                    <a:cubicBezTo>
                      <a:pt x="9" y="0"/>
                      <a:pt x="0" y="10"/>
                      <a:pt x="0" y="23"/>
                    </a:cubicBezTo>
                    <a:cubicBezTo>
                      <a:pt x="0" y="35"/>
                      <a:pt x="9" y="45"/>
                      <a:pt x="22" y="45"/>
                    </a:cubicBezTo>
                    <a:cubicBezTo>
                      <a:pt x="35" y="45"/>
                      <a:pt x="43" y="35"/>
                      <a:pt x="43" y="23"/>
                    </a:cubicBezTo>
                    <a:cubicBezTo>
                      <a:pt x="43" y="10"/>
                      <a:pt x="35" y="0"/>
                      <a:pt x="22"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717"/>
              <p:cNvSpPr>
                <a:spLocks/>
              </p:cNvSpPr>
              <p:nvPr/>
            </p:nvSpPr>
            <p:spPr bwMode="auto">
              <a:xfrm>
                <a:off x="1925638" y="2970213"/>
                <a:ext cx="98425" cy="92075"/>
              </a:xfrm>
              <a:custGeom>
                <a:avLst/>
                <a:gdLst>
                  <a:gd name="T0" fmla="*/ 41 w 42"/>
                  <a:gd name="T1" fmla="*/ 0 h 40"/>
                  <a:gd name="T2" fmla="*/ 0 w 42"/>
                  <a:gd name="T3" fmla="*/ 0 h 40"/>
                  <a:gd name="T4" fmla="*/ 0 w 42"/>
                  <a:gd name="T5" fmla="*/ 13 h 40"/>
                  <a:gd name="T6" fmla="*/ 21 w 42"/>
                  <a:gd name="T7" fmla="*/ 13 h 40"/>
                  <a:gd name="T8" fmla="*/ 31 w 42"/>
                  <a:gd name="T9" fmla="*/ 21 h 40"/>
                  <a:gd name="T10" fmla="*/ 20 w 42"/>
                  <a:gd name="T11" fmla="*/ 27 h 40"/>
                  <a:gd name="T12" fmla="*/ 0 w 42"/>
                  <a:gd name="T13" fmla="*/ 27 h 40"/>
                  <a:gd name="T14" fmla="*/ 0 w 42"/>
                  <a:gd name="T15" fmla="*/ 40 h 40"/>
                  <a:gd name="T16" fmla="*/ 23 w 42"/>
                  <a:gd name="T17" fmla="*/ 40 h 40"/>
                  <a:gd name="T18" fmla="*/ 42 w 42"/>
                  <a:gd name="T19" fmla="*/ 25 h 40"/>
                  <a:gd name="T20" fmla="*/ 36 w 42"/>
                  <a:gd name="T21" fmla="*/ 13 h 40"/>
                  <a:gd name="T22" fmla="*/ 36 w 42"/>
                  <a:gd name="T23" fmla="*/ 13 h 40"/>
                  <a:gd name="T24" fmla="*/ 41 w 42"/>
                  <a:gd name="T25" fmla="*/ 13 h 40"/>
                  <a:gd name="T26" fmla="*/ 41 w 42"/>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40">
                    <a:moveTo>
                      <a:pt x="41" y="0"/>
                    </a:moveTo>
                    <a:cubicBezTo>
                      <a:pt x="0" y="0"/>
                      <a:pt x="0" y="0"/>
                      <a:pt x="0" y="0"/>
                    </a:cubicBezTo>
                    <a:cubicBezTo>
                      <a:pt x="0" y="13"/>
                      <a:pt x="0" y="13"/>
                      <a:pt x="0" y="13"/>
                    </a:cubicBezTo>
                    <a:cubicBezTo>
                      <a:pt x="21" y="13"/>
                      <a:pt x="21" y="13"/>
                      <a:pt x="21" y="13"/>
                    </a:cubicBezTo>
                    <a:cubicBezTo>
                      <a:pt x="26" y="13"/>
                      <a:pt x="31" y="14"/>
                      <a:pt x="31" y="21"/>
                    </a:cubicBezTo>
                    <a:cubicBezTo>
                      <a:pt x="31" y="27"/>
                      <a:pt x="25" y="27"/>
                      <a:pt x="20" y="27"/>
                    </a:cubicBezTo>
                    <a:cubicBezTo>
                      <a:pt x="0" y="27"/>
                      <a:pt x="0" y="27"/>
                      <a:pt x="0" y="27"/>
                    </a:cubicBezTo>
                    <a:cubicBezTo>
                      <a:pt x="0" y="40"/>
                      <a:pt x="0" y="40"/>
                      <a:pt x="0" y="40"/>
                    </a:cubicBezTo>
                    <a:cubicBezTo>
                      <a:pt x="23" y="40"/>
                      <a:pt x="23" y="40"/>
                      <a:pt x="23" y="40"/>
                    </a:cubicBezTo>
                    <a:cubicBezTo>
                      <a:pt x="34" y="40"/>
                      <a:pt x="42" y="38"/>
                      <a:pt x="42" y="25"/>
                    </a:cubicBezTo>
                    <a:cubicBezTo>
                      <a:pt x="42" y="19"/>
                      <a:pt x="39" y="14"/>
                      <a:pt x="36" y="13"/>
                    </a:cubicBezTo>
                    <a:cubicBezTo>
                      <a:pt x="36" y="13"/>
                      <a:pt x="36" y="13"/>
                      <a:pt x="36" y="13"/>
                    </a:cubicBezTo>
                    <a:cubicBezTo>
                      <a:pt x="41" y="13"/>
                      <a:pt x="41" y="13"/>
                      <a:pt x="41" y="13"/>
                    </a:cubicBezTo>
                    <a:cubicBezTo>
                      <a:pt x="41" y="0"/>
                      <a:pt x="41" y="0"/>
                      <a:pt x="41"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718"/>
              <p:cNvSpPr>
                <a:spLocks noEditPoints="1"/>
              </p:cNvSpPr>
              <p:nvPr/>
            </p:nvSpPr>
            <p:spPr bwMode="auto">
              <a:xfrm>
                <a:off x="1871663" y="2859088"/>
                <a:ext cx="152400" cy="106363"/>
              </a:xfrm>
              <a:custGeom>
                <a:avLst/>
                <a:gdLst>
                  <a:gd name="T0" fmla="*/ 44 w 65"/>
                  <a:gd name="T1" fmla="*/ 32 h 45"/>
                  <a:gd name="T2" fmla="*/ 33 w 65"/>
                  <a:gd name="T3" fmla="*/ 22 h 45"/>
                  <a:gd name="T4" fmla="*/ 44 w 65"/>
                  <a:gd name="T5" fmla="*/ 12 h 45"/>
                  <a:gd name="T6" fmla="*/ 54 w 65"/>
                  <a:gd name="T7" fmla="*/ 22 h 45"/>
                  <a:gd name="T8" fmla="*/ 44 w 65"/>
                  <a:gd name="T9" fmla="*/ 32 h 45"/>
                  <a:gd name="T10" fmla="*/ 64 w 65"/>
                  <a:gd name="T11" fmla="*/ 0 h 45"/>
                  <a:gd name="T12" fmla="*/ 0 w 65"/>
                  <a:gd name="T13" fmla="*/ 0 h 45"/>
                  <a:gd name="T14" fmla="*/ 0 w 65"/>
                  <a:gd name="T15" fmla="*/ 13 h 45"/>
                  <a:gd name="T16" fmla="*/ 28 w 65"/>
                  <a:gd name="T17" fmla="*/ 13 h 45"/>
                  <a:gd name="T18" fmla="*/ 28 w 65"/>
                  <a:gd name="T19" fmla="*/ 13 h 45"/>
                  <a:gd name="T20" fmla="*/ 22 w 65"/>
                  <a:gd name="T21" fmla="*/ 26 h 45"/>
                  <a:gd name="T22" fmla="*/ 44 w 65"/>
                  <a:gd name="T23" fmla="*/ 45 h 45"/>
                  <a:gd name="T24" fmla="*/ 65 w 65"/>
                  <a:gd name="T25" fmla="*/ 24 h 45"/>
                  <a:gd name="T26" fmla="*/ 59 w 65"/>
                  <a:gd name="T27" fmla="*/ 12 h 45"/>
                  <a:gd name="T28" fmla="*/ 59 w 65"/>
                  <a:gd name="T29" fmla="*/ 12 h 45"/>
                  <a:gd name="T30" fmla="*/ 64 w 65"/>
                  <a:gd name="T31" fmla="*/ 12 h 45"/>
                  <a:gd name="T32" fmla="*/ 64 w 65"/>
                  <a:gd name="T3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5">
                    <a:moveTo>
                      <a:pt x="44" y="32"/>
                    </a:moveTo>
                    <a:cubicBezTo>
                      <a:pt x="38" y="32"/>
                      <a:pt x="33" y="28"/>
                      <a:pt x="33" y="22"/>
                    </a:cubicBezTo>
                    <a:cubicBezTo>
                      <a:pt x="33" y="15"/>
                      <a:pt x="38" y="12"/>
                      <a:pt x="44" y="12"/>
                    </a:cubicBezTo>
                    <a:cubicBezTo>
                      <a:pt x="50" y="12"/>
                      <a:pt x="54" y="15"/>
                      <a:pt x="54" y="22"/>
                    </a:cubicBezTo>
                    <a:cubicBezTo>
                      <a:pt x="54" y="28"/>
                      <a:pt x="50" y="32"/>
                      <a:pt x="44" y="32"/>
                    </a:cubicBezTo>
                    <a:moveTo>
                      <a:pt x="64" y="0"/>
                    </a:moveTo>
                    <a:cubicBezTo>
                      <a:pt x="0" y="0"/>
                      <a:pt x="0" y="0"/>
                      <a:pt x="0" y="0"/>
                    </a:cubicBezTo>
                    <a:cubicBezTo>
                      <a:pt x="0" y="13"/>
                      <a:pt x="0" y="13"/>
                      <a:pt x="0" y="13"/>
                    </a:cubicBezTo>
                    <a:cubicBezTo>
                      <a:pt x="28" y="13"/>
                      <a:pt x="28" y="13"/>
                      <a:pt x="28" y="13"/>
                    </a:cubicBezTo>
                    <a:cubicBezTo>
                      <a:pt x="28" y="13"/>
                      <a:pt x="28" y="13"/>
                      <a:pt x="28" y="13"/>
                    </a:cubicBezTo>
                    <a:cubicBezTo>
                      <a:pt x="24" y="16"/>
                      <a:pt x="22" y="21"/>
                      <a:pt x="22" y="26"/>
                    </a:cubicBezTo>
                    <a:cubicBezTo>
                      <a:pt x="22" y="37"/>
                      <a:pt x="33" y="45"/>
                      <a:pt x="44" y="45"/>
                    </a:cubicBezTo>
                    <a:cubicBezTo>
                      <a:pt x="57" y="45"/>
                      <a:pt x="65" y="37"/>
                      <a:pt x="65" y="24"/>
                    </a:cubicBezTo>
                    <a:cubicBezTo>
                      <a:pt x="65" y="19"/>
                      <a:pt x="62" y="14"/>
                      <a:pt x="59" y="12"/>
                    </a:cubicBezTo>
                    <a:cubicBezTo>
                      <a:pt x="59" y="12"/>
                      <a:pt x="59" y="12"/>
                      <a:pt x="59" y="12"/>
                    </a:cubicBezTo>
                    <a:cubicBezTo>
                      <a:pt x="64" y="12"/>
                      <a:pt x="64" y="12"/>
                      <a:pt x="64" y="12"/>
                    </a:cubicBezTo>
                    <a:cubicBezTo>
                      <a:pt x="64" y="0"/>
                      <a:pt x="64" y="0"/>
                      <a:pt x="6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Freeform 719"/>
            <p:cNvSpPr>
              <a:spLocks/>
            </p:cNvSpPr>
            <p:nvPr/>
          </p:nvSpPr>
          <p:spPr bwMode="auto">
            <a:xfrm>
              <a:off x="2517775" y="3506788"/>
              <a:ext cx="193675" cy="190500"/>
            </a:xfrm>
            <a:custGeom>
              <a:avLst/>
              <a:gdLst>
                <a:gd name="T0" fmla="*/ 0 w 122"/>
                <a:gd name="T1" fmla="*/ 120 h 120"/>
                <a:gd name="T2" fmla="*/ 0 w 122"/>
                <a:gd name="T3" fmla="*/ 89 h 120"/>
                <a:gd name="T4" fmla="*/ 79 w 122"/>
                <a:gd name="T5" fmla="*/ 60 h 120"/>
                <a:gd name="T6" fmla="*/ 79 w 122"/>
                <a:gd name="T7" fmla="*/ 59 h 120"/>
                <a:gd name="T8" fmla="*/ 0 w 122"/>
                <a:gd name="T9" fmla="*/ 29 h 120"/>
                <a:gd name="T10" fmla="*/ 0 w 122"/>
                <a:gd name="T11" fmla="*/ 0 h 120"/>
                <a:gd name="T12" fmla="*/ 122 w 122"/>
                <a:gd name="T13" fmla="*/ 50 h 120"/>
                <a:gd name="T14" fmla="*/ 122 w 122"/>
                <a:gd name="T15" fmla="*/ 72 h 120"/>
                <a:gd name="T16" fmla="*/ 0 w 122"/>
                <a:gd name="T1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120">
                  <a:moveTo>
                    <a:pt x="0" y="120"/>
                  </a:moveTo>
                  <a:lnTo>
                    <a:pt x="0" y="89"/>
                  </a:lnTo>
                  <a:lnTo>
                    <a:pt x="79" y="60"/>
                  </a:lnTo>
                  <a:lnTo>
                    <a:pt x="79" y="59"/>
                  </a:lnTo>
                  <a:lnTo>
                    <a:pt x="0" y="29"/>
                  </a:lnTo>
                  <a:lnTo>
                    <a:pt x="0" y="0"/>
                  </a:lnTo>
                  <a:lnTo>
                    <a:pt x="122" y="50"/>
                  </a:lnTo>
                  <a:lnTo>
                    <a:pt x="122" y="72"/>
                  </a:lnTo>
                  <a:lnTo>
                    <a:pt x="0" y="1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20"/>
            <p:cNvSpPr>
              <a:spLocks noEditPoints="1"/>
            </p:cNvSpPr>
            <p:nvPr/>
          </p:nvSpPr>
          <p:spPr bwMode="auto">
            <a:xfrm>
              <a:off x="2576513" y="3397250"/>
              <a:ext cx="138113" cy="134938"/>
            </a:xfrm>
            <a:custGeom>
              <a:avLst/>
              <a:gdLst>
                <a:gd name="T0" fmla="*/ 48 w 59"/>
                <a:gd name="T1" fmla="*/ 2 h 58"/>
                <a:gd name="T2" fmla="*/ 59 w 59"/>
                <a:gd name="T3" fmla="*/ 26 h 58"/>
                <a:gd name="T4" fmla="*/ 29 w 59"/>
                <a:gd name="T5" fmla="*/ 58 h 58"/>
                <a:gd name="T6" fmla="*/ 0 w 59"/>
                <a:gd name="T7" fmla="*/ 26 h 58"/>
                <a:gd name="T8" fmla="*/ 29 w 59"/>
                <a:gd name="T9" fmla="*/ 0 h 58"/>
                <a:gd name="T10" fmla="*/ 35 w 59"/>
                <a:gd name="T11" fmla="*/ 0 h 58"/>
                <a:gd name="T12" fmla="*/ 35 w 59"/>
                <a:gd name="T13" fmla="*/ 40 h 58"/>
                <a:gd name="T14" fmla="*/ 46 w 59"/>
                <a:gd name="T15" fmla="*/ 27 h 58"/>
                <a:gd name="T16" fmla="*/ 39 w 59"/>
                <a:gd name="T17" fmla="*/ 15 h 58"/>
                <a:gd name="T18" fmla="*/ 48 w 59"/>
                <a:gd name="T19" fmla="*/ 2 h 58"/>
                <a:gd name="T20" fmla="*/ 23 w 59"/>
                <a:gd name="T21" fmla="*/ 17 h 58"/>
                <a:gd name="T22" fmla="*/ 12 w 59"/>
                <a:gd name="T23" fmla="*/ 28 h 58"/>
                <a:gd name="T24" fmla="*/ 23 w 59"/>
                <a:gd name="T25" fmla="*/ 40 h 58"/>
                <a:gd name="T26" fmla="*/ 23 w 59"/>
                <a:gd name="T27" fmla="*/ 1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58">
                  <a:moveTo>
                    <a:pt x="48" y="2"/>
                  </a:moveTo>
                  <a:cubicBezTo>
                    <a:pt x="55" y="8"/>
                    <a:pt x="59" y="17"/>
                    <a:pt x="59" y="26"/>
                  </a:cubicBezTo>
                  <a:cubicBezTo>
                    <a:pt x="59" y="44"/>
                    <a:pt x="47" y="58"/>
                    <a:pt x="29" y="58"/>
                  </a:cubicBezTo>
                  <a:cubicBezTo>
                    <a:pt x="11" y="58"/>
                    <a:pt x="0" y="44"/>
                    <a:pt x="0" y="26"/>
                  </a:cubicBezTo>
                  <a:cubicBezTo>
                    <a:pt x="0" y="10"/>
                    <a:pt x="11" y="0"/>
                    <a:pt x="29" y="0"/>
                  </a:cubicBezTo>
                  <a:cubicBezTo>
                    <a:pt x="35" y="0"/>
                    <a:pt x="35" y="0"/>
                    <a:pt x="35" y="0"/>
                  </a:cubicBezTo>
                  <a:cubicBezTo>
                    <a:pt x="35" y="40"/>
                    <a:pt x="35" y="40"/>
                    <a:pt x="35" y="40"/>
                  </a:cubicBezTo>
                  <a:cubicBezTo>
                    <a:pt x="41" y="39"/>
                    <a:pt x="46" y="34"/>
                    <a:pt x="46" y="27"/>
                  </a:cubicBezTo>
                  <a:cubicBezTo>
                    <a:pt x="46" y="21"/>
                    <a:pt x="43" y="18"/>
                    <a:pt x="39" y="15"/>
                  </a:cubicBezTo>
                  <a:lnTo>
                    <a:pt x="48" y="2"/>
                  </a:lnTo>
                  <a:close/>
                  <a:moveTo>
                    <a:pt x="23" y="17"/>
                  </a:moveTo>
                  <a:cubicBezTo>
                    <a:pt x="17" y="17"/>
                    <a:pt x="12" y="22"/>
                    <a:pt x="12" y="28"/>
                  </a:cubicBezTo>
                  <a:cubicBezTo>
                    <a:pt x="12" y="36"/>
                    <a:pt x="17" y="40"/>
                    <a:pt x="23" y="40"/>
                  </a:cubicBezTo>
                  <a:lnTo>
                    <a:pt x="23" y="1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21"/>
            <p:cNvSpPr>
              <a:spLocks/>
            </p:cNvSpPr>
            <p:nvPr/>
          </p:nvSpPr>
          <p:spPr bwMode="auto">
            <a:xfrm>
              <a:off x="2576513" y="3294063"/>
              <a:ext cx="134938" cy="93663"/>
            </a:xfrm>
            <a:custGeom>
              <a:avLst/>
              <a:gdLst>
                <a:gd name="T0" fmla="*/ 1 w 58"/>
                <a:gd name="T1" fmla="*/ 40 h 40"/>
                <a:gd name="T2" fmla="*/ 1 w 58"/>
                <a:gd name="T3" fmla="*/ 22 h 40"/>
                <a:gd name="T4" fmla="*/ 10 w 58"/>
                <a:gd name="T5" fmla="*/ 22 h 40"/>
                <a:gd name="T6" fmla="*/ 10 w 58"/>
                <a:gd name="T7" fmla="*/ 22 h 40"/>
                <a:gd name="T8" fmla="*/ 0 w 58"/>
                <a:gd name="T9" fmla="*/ 6 h 40"/>
                <a:gd name="T10" fmla="*/ 0 w 58"/>
                <a:gd name="T11" fmla="*/ 0 h 40"/>
                <a:gd name="T12" fmla="*/ 16 w 58"/>
                <a:gd name="T13" fmla="*/ 0 h 40"/>
                <a:gd name="T14" fmla="*/ 15 w 58"/>
                <a:gd name="T15" fmla="*/ 7 h 40"/>
                <a:gd name="T16" fmla="*/ 34 w 58"/>
                <a:gd name="T17" fmla="*/ 22 h 40"/>
                <a:gd name="T18" fmla="*/ 58 w 58"/>
                <a:gd name="T19" fmla="*/ 22 h 40"/>
                <a:gd name="T20" fmla="*/ 58 w 58"/>
                <a:gd name="T21" fmla="*/ 40 h 40"/>
                <a:gd name="T22" fmla="*/ 1 w 58"/>
                <a:gd name="T2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40">
                  <a:moveTo>
                    <a:pt x="1" y="40"/>
                  </a:moveTo>
                  <a:cubicBezTo>
                    <a:pt x="1" y="22"/>
                    <a:pt x="1" y="22"/>
                    <a:pt x="1" y="22"/>
                  </a:cubicBezTo>
                  <a:cubicBezTo>
                    <a:pt x="10" y="22"/>
                    <a:pt x="10" y="22"/>
                    <a:pt x="10" y="22"/>
                  </a:cubicBezTo>
                  <a:cubicBezTo>
                    <a:pt x="10" y="22"/>
                    <a:pt x="10" y="22"/>
                    <a:pt x="10" y="22"/>
                  </a:cubicBezTo>
                  <a:cubicBezTo>
                    <a:pt x="3" y="18"/>
                    <a:pt x="0" y="13"/>
                    <a:pt x="0" y="6"/>
                  </a:cubicBezTo>
                  <a:cubicBezTo>
                    <a:pt x="0" y="4"/>
                    <a:pt x="0" y="1"/>
                    <a:pt x="0" y="0"/>
                  </a:cubicBezTo>
                  <a:cubicBezTo>
                    <a:pt x="16" y="0"/>
                    <a:pt x="16" y="0"/>
                    <a:pt x="16" y="0"/>
                  </a:cubicBezTo>
                  <a:cubicBezTo>
                    <a:pt x="15" y="2"/>
                    <a:pt x="15" y="5"/>
                    <a:pt x="15" y="7"/>
                  </a:cubicBezTo>
                  <a:cubicBezTo>
                    <a:pt x="15" y="20"/>
                    <a:pt x="23" y="22"/>
                    <a:pt x="34" y="22"/>
                  </a:cubicBezTo>
                  <a:cubicBezTo>
                    <a:pt x="58" y="22"/>
                    <a:pt x="58" y="22"/>
                    <a:pt x="58" y="22"/>
                  </a:cubicBezTo>
                  <a:cubicBezTo>
                    <a:pt x="58" y="40"/>
                    <a:pt x="58" y="40"/>
                    <a:pt x="58" y="40"/>
                  </a:cubicBezTo>
                  <a:lnTo>
                    <a:pt x="1" y="4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722"/>
            <p:cNvSpPr>
              <a:spLocks noEditPoints="1"/>
            </p:cNvSpPr>
            <p:nvPr/>
          </p:nvSpPr>
          <p:spPr bwMode="auto">
            <a:xfrm>
              <a:off x="2576513" y="3170238"/>
              <a:ext cx="138113" cy="125413"/>
            </a:xfrm>
            <a:custGeom>
              <a:avLst/>
              <a:gdLst>
                <a:gd name="T0" fmla="*/ 50 w 59"/>
                <a:gd name="T1" fmla="*/ 16 h 54"/>
                <a:gd name="T2" fmla="*/ 50 w 59"/>
                <a:gd name="T3" fmla="*/ 16 h 54"/>
                <a:gd name="T4" fmla="*/ 59 w 59"/>
                <a:gd name="T5" fmla="*/ 34 h 54"/>
                <a:gd name="T6" fmla="*/ 41 w 59"/>
                <a:gd name="T7" fmla="*/ 54 h 54"/>
                <a:gd name="T8" fmla="*/ 22 w 59"/>
                <a:gd name="T9" fmla="*/ 16 h 54"/>
                <a:gd name="T10" fmla="*/ 11 w 59"/>
                <a:gd name="T11" fmla="*/ 27 h 54"/>
                <a:gd name="T12" fmla="*/ 18 w 59"/>
                <a:gd name="T13" fmla="*/ 41 h 54"/>
                <a:gd name="T14" fmla="*/ 9 w 59"/>
                <a:gd name="T15" fmla="*/ 51 h 54"/>
                <a:gd name="T16" fmla="*/ 0 w 59"/>
                <a:gd name="T17" fmla="*/ 26 h 54"/>
                <a:gd name="T18" fmla="*/ 29 w 59"/>
                <a:gd name="T19" fmla="*/ 0 h 54"/>
                <a:gd name="T20" fmla="*/ 58 w 59"/>
                <a:gd name="T21" fmla="*/ 0 h 54"/>
                <a:gd name="T22" fmla="*/ 58 w 59"/>
                <a:gd name="T23" fmla="*/ 16 h 54"/>
                <a:gd name="T24" fmla="*/ 50 w 59"/>
                <a:gd name="T25" fmla="*/ 16 h 54"/>
                <a:gd name="T26" fmla="*/ 33 w 59"/>
                <a:gd name="T27" fmla="*/ 20 h 54"/>
                <a:gd name="T28" fmla="*/ 41 w 59"/>
                <a:gd name="T29" fmla="*/ 38 h 54"/>
                <a:gd name="T30" fmla="*/ 47 w 59"/>
                <a:gd name="T31" fmla="*/ 29 h 54"/>
                <a:gd name="T32" fmla="*/ 36 w 59"/>
                <a:gd name="T33" fmla="*/ 16 h 54"/>
                <a:gd name="T34" fmla="*/ 33 w 59"/>
                <a:gd name="T35" fmla="*/ 16 h 54"/>
                <a:gd name="T36" fmla="*/ 33 w 59"/>
                <a:gd name="T37"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54">
                  <a:moveTo>
                    <a:pt x="50" y="16"/>
                  </a:moveTo>
                  <a:cubicBezTo>
                    <a:pt x="50" y="16"/>
                    <a:pt x="50" y="16"/>
                    <a:pt x="50" y="16"/>
                  </a:cubicBezTo>
                  <a:cubicBezTo>
                    <a:pt x="56" y="20"/>
                    <a:pt x="59" y="27"/>
                    <a:pt x="59" y="34"/>
                  </a:cubicBezTo>
                  <a:cubicBezTo>
                    <a:pt x="59" y="45"/>
                    <a:pt x="53" y="54"/>
                    <a:pt x="41" y="54"/>
                  </a:cubicBezTo>
                  <a:cubicBezTo>
                    <a:pt x="22" y="54"/>
                    <a:pt x="22" y="31"/>
                    <a:pt x="22" y="16"/>
                  </a:cubicBezTo>
                  <a:cubicBezTo>
                    <a:pt x="15" y="16"/>
                    <a:pt x="11" y="21"/>
                    <a:pt x="11" y="27"/>
                  </a:cubicBezTo>
                  <a:cubicBezTo>
                    <a:pt x="11" y="33"/>
                    <a:pt x="14" y="38"/>
                    <a:pt x="18" y="41"/>
                  </a:cubicBezTo>
                  <a:cubicBezTo>
                    <a:pt x="9" y="51"/>
                    <a:pt x="9" y="51"/>
                    <a:pt x="9" y="51"/>
                  </a:cubicBezTo>
                  <a:cubicBezTo>
                    <a:pt x="3" y="44"/>
                    <a:pt x="0" y="35"/>
                    <a:pt x="0" y="26"/>
                  </a:cubicBezTo>
                  <a:cubicBezTo>
                    <a:pt x="0" y="6"/>
                    <a:pt x="10" y="0"/>
                    <a:pt x="29" y="0"/>
                  </a:cubicBezTo>
                  <a:cubicBezTo>
                    <a:pt x="58" y="0"/>
                    <a:pt x="58" y="0"/>
                    <a:pt x="58" y="0"/>
                  </a:cubicBezTo>
                  <a:cubicBezTo>
                    <a:pt x="58" y="16"/>
                    <a:pt x="58" y="16"/>
                    <a:pt x="58" y="16"/>
                  </a:cubicBezTo>
                  <a:lnTo>
                    <a:pt x="50" y="16"/>
                  </a:lnTo>
                  <a:close/>
                  <a:moveTo>
                    <a:pt x="33" y="20"/>
                  </a:moveTo>
                  <a:cubicBezTo>
                    <a:pt x="33" y="26"/>
                    <a:pt x="33" y="38"/>
                    <a:pt x="41" y="38"/>
                  </a:cubicBezTo>
                  <a:cubicBezTo>
                    <a:pt x="45" y="38"/>
                    <a:pt x="47" y="33"/>
                    <a:pt x="47" y="29"/>
                  </a:cubicBezTo>
                  <a:cubicBezTo>
                    <a:pt x="47" y="23"/>
                    <a:pt x="43" y="16"/>
                    <a:pt x="36" y="16"/>
                  </a:cubicBezTo>
                  <a:cubicBezTo>
                    <a:pt x="33" y="16"/>
                    <a:pt x="33" y="16"/>
                    <a:pt x="33" y="16"/>
                  </a:cubicBezTo>
                  <a:lnTo>
                    <a:pt x="33" y="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23"/>
            <p:cNvSpPr>
              <a:spLocks/>
            </p:cNvSpPr>
            <p:nvPr/>
          </p:nvSpPr>
          <p:spPr bwMode="auto">
            <a:xfrm>
              <a:off x="2576513" y="3044825"/>
              <a:ext cx="138113" cy="119063"/>
            </a:xfrm>
            <a:custGeom>
              <a:avLst/>
              <a:gdLst>
                <a:gd name="T0" fmla="*/ 19 w 59"/>
                <a:gd name="T1" fmla="*/ 11 h 51"/>
                <a:gd name="T2" fmla="*/ 15 w 59"/>
                <a:gd name="T3" fmla="*/ 20 h 51"/>
                <a:gd name="T4" fmla="*/ 29 w 59"/>
                <a:gd name="T5" fmla="*/ 34 h 51"/>
                <a:gd name="T6" fmla="*/ 44 w 59"/>
                <a:gd name="T7" fmla="*/ 20 h 51"/>
                <a:gd name="T8" fmla="*/ 39 w 59"/>
                <a:gd name="T9" fmla="*/ 11 h 51"/>
                <a:gd name="T10" fmla="*/ 51 w 59"/>
                <a:gd name="T11" fmla="*/ 0 h 51"/>
                <a:gd name="T12" fmla="*/ 59 w 59"/>
                <a:gd name="T13" fmla="*/ 20 h 51"/>
                <a:gd name="T14" fmla="*/ 29 w 59"/>
                <a:gd name="T15" fmla="*/ 51 h 51"/>
                <a:gd name="T16" fmla="*/ 0 w 59"/>
                <a:gd name="T17" fmla="*/ 20 h 51"/>
                <a:gd name="T18" fmla="*/ 7 w 59"/>
                <a:gd name="T19" fmla="*/ 0 h 51"/>
                <a:gd name="T20" fmla="*/ 19 w 59"/>
                <a:gd name="T21"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1">
                  <a:moveTo>
                    <a:pt x="19" y="11"/>
                  </a:moveTo>
                  <a:cubicBezTo>
                    <a:pt x="17" y="13"/>
                    <a:pt x="15" y="16"/>
                    <a:pt x="15" y="20"/>
                  </a:cubicBezTo>
                  <a:cubicBezTo>
                    <a:pt x="15" y="29"/>
                    <a:pt x="21" y="34"/>
                    <a:pt x="29" y="34"/>
                  </a:cubicBezTo>
                  <a:cubicBezTo>
                    <a:pt x="38" y="34"/>
                    <a:pt x="44" y="29"/>
                    <a:pt x="44" y="20"/>
                  </a:cubicBezTo>
                  <a:cubicBezTo>
                    <a:pt x="44" y="16"/>
                    <a:pt x="42" y="13"/>
                    <a:pt x="39" y="11"/>
                  </a:cubicBezTo>
                  <a:cubicBezTo>
                    <a:pt x="51" y="0"/>
                    <a:pt x="51" y="0"/>
                    <a:pt x="51" y="0"/>
                  </a:cubicBezTo>
                  <a:cubicBezTo>
                    <a:pt x="57" y="5"/>
                    <a:pt x="59" y="13"/>
                    <a:pt x="59" y="20"/>
                  </a:cubicBezTo>
                  <a:cubicBezTo>
                    <a:pt x="59" y="37"/>
                    <a:pt x="47" y="51"/>
                    <a:pt x="29" y="51"/>
                  </a:cubicBezTo>
                  <a:cubicBezTo>
                    <a:pt x="11" y="51"/>
                    <a:pt x="0" y="37"/>
                    <a:pt x="0" y="20"/>
                  </a:cubicBezTo>
                  <a:cubicBezTo>
                    <a:pt x="0" y="13"/>
                    <a:pt x="2" y="5"/>
                    <a:pt x="7" y="0"/>
                  </a:cubicBezTo>
                  <a:lnTo>
                    <a:pt x="19" y="1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724"/>
            <p:cNvSpPr>
              <a:spLocks noEditPoints="1"/>
            </p:cNvSpPr>
            <p:nvPr/>
          </p:nvSpPr>
          <p:spPr bwMode="auto">
            <a:xfrm>
              <a:off x="2513013" y="3000375"/>
              <a:ext cx="198438" cy="46038"/>
            </a:xfrm>
            <a:custGeom>
              <a:avLst/>
              <a:gdLst>
                <a:gd name="T0" fmla="*/ 0 w 85"/>
                <a:gd name="T1" fmla="*/ 10 h 20"/>
                <a:gd name="T2" fmla="*/ 10 w 85"/>
                <a:gd name="T3" fmla="*/ 0 h 20"/>
                <a:gd name="T4" fmla="*/ 20 w 85"/>
                <a:gd name="T5" fmla="*/ 10 h 20"/>
                <a:gd name="T6" fmla="*/ 10 w 85"/>
                <a:gd name="T7" fmla="*/ 20 h 20"/>
                <a:gd name="T8" fmla="*/ 0 w 85"/>
                <a:gd name="T9" fmla="*/ 10 h 20"/>
                <a:gd name="T10" fmla="*/ 28 w 85"/>
                <a:gd name="T11" fmla="*/ 19 h 20"/>
                <a:gd name="T12" fmla="*/ 28 w 85"/>
                <a:gd name="T13" fmla="*/ 1 h 20"/>
                <a:gd name="T14" fmla="*/ 85 w 85"/>
                <a:gd name="T15" fmla="*/ 1 h 20"/>
                <a:gd name="T16" fmla="*/ 85 w 85"/>
                <a:gd name="T17" fmla="*/ 19 h 20"/>
                <a:gd name="T18" fmla="*/ 28 w 85"/>
                <a:gd name="T19"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20">
                  <a:moveTo>
                    <a:pt x="0" y="10"/>
                  </a:moveTo>
                  <a:cubicBezTo>
                    <a:pt x="0" y="4"/>
                    <a:pt x="5" y="0"/>
                    <a:pt x="10" y="0"/>
                  </a:cubicBezTo>
                  <a:cubicBezTo>
                    <a:pt x="16" y="0"/>
                    <a:pt x="20" y="4"/>
                    <a:pt x="20" y="10"/>
                  </a:cubicBezTo>
                  <a:cubicBezTo>
                    <a:pt x="20" y="15"/>
                    <a:pt x="16" y="20"/>
                    <a:pt x="10" y="20"/>
                  </a:cubicBezTo>
                  <a:cubicBezTo>
                    <a:pt x="5" y="20"/>
                    <a:pt x="0" y="15"/>
                    <a:pt x="0" y="10"/>
                  </a:cubicBezTo>
                  <a:close/>
                  <a:moveTo>
                    <a:pt x="28" y="19"/>
                  </a:moveTo>
                  <a:cubicBezTo>
                    <a:pt x="28" y="1"/>
                    <a:pt x="28" y="1"/>
                    <a:pt x="28" y="1"/>
                  </a:cubicBezTo>
                  <a:cubicBezTo>
                    <a:pt x="85" y="1"/>
                    <a:pt x="85" y="1"/>
                    <a:pt x="85" y="1"/>
                  </a:cubicBezTo>
                  <a:cubicBezTo>
                    <a:pt x="85" y="19"/>
                    <a:pt x="85" y="19"/>
                    <a:pt x="85" y="19"/>
                  </a:cubicBezTo>
                  <a:lnTo>
                    <a:pt x="28" y="1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725"/>
            <p:cNvSpPr>
              <a:spLocks/>
            </p:cNvSpPr>
            <p:nvPr/>
          </p:nvSpPr>
          <p:spPr bwMode="auto">
            <a:xfrm>
              <a:off x="2538413" y="2897188"/>
              <a:ext cx="176213" cy="103188"/>
            </a:xfrm>
            <a:custGeom>
              <a:avLst/>
              <a:gdLst>
                <a:gd name="T0" fmla="*/ 31 w 75"/>
                <a:gd name="T1" fmla="*/ 0 h 44"/>
                <a:gd name="T2" fmla="*/ 31 w 75"/>
                <a:gd name="T3" fmla="*/ 16 h 44"/>
                <a:gd name="T4" fmla="*/ 50 w 75"/>
                <a:gd name="T5" fmla="*/ 16 h 44"/>
                <a:gd name="T6" fmla="*/ 60 w 75"/>
                <a:gd name="T7" fmla="*/ 8 h 44"/>
                <a:gd name="T8" fmla="*/ 59 w 75"/>
                <a:gd name="T9" fmla="*/ 0 h 44"/>
                <a:gd name="T10" fmla="*/ 73 w 75"/>
                <a:gd name="T11" fmla="*/ 0 h 44"/>
                <a:gd name="T12" fmla="*/ 75 w 75"/>
                <a:gd name="T13" fmla="*/ 13 h 44"/>
                <a:gd name="T14" fmla="*/ 58 w 75"/>
                <a:gd name="T15" fmla="*/ 33 h 44"/>
                <a:gd name="T16" fmla="*/ 31 w 75"/>
                <a:gd name="T17" fmla="*/ 33 h 44"/>
                <a:gd name="T18" fmla="*/ 31 w 75"/>
                <a:gd name="T19" fmla="*/ 44 h 44"/>
                <a:gd name="T20" fmla="*/ 17 w 75"/>
                <a:gd name="T21" fmla="*/ 44 h 44"/>
                <a:gd name="T22" fmla="*/ 17 w 75"/>
                <a:gd name="T23" fmla="*/ 33 h 44"/>
                <a:gd name="T24" fmla="*/ 0 w 75"/>
                <a:gd name="T25" fmla="*/ 33 h 44"/>
                <a:gd name="T26" fmla="*/ 0 w 75"/>
                <a:gd name="T27" fmla="*/ 16 h 44"/>
                <a:gd name="T28" fmla="*/ 17 w 75"/>
                <a:gd name="T29" fmla="*/ 16 h 44"/>
                <a:gd name="T30" fmla="*/ 17 w 75"/>
                <a:gd name="T31" fmla="*/ 0 h 44"/>
                <a:gd name="T32" fmla="*/ 31 w 75"/>
                <a:gd name="T3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44">
                  <a:moveTo>
                    <a:pt x="31" y="0"/>
                  </a:moveTo>
                  <a:cubicBezTo>
                    <a:pt x="31" y="16"/>
                    <a:pt x="31" y="16"/>
                    <a:pt x="31" y="16"/>
                  </a:cubicBezTo>
                  <a:cubicBezTo>
                    <a:pt x="50" y="16"/>
                    <a:pt x="50" y="16"/>
                    <a:pt x="50" y="16"/>
                  </a:cubicBezTo>
                  <a:cubicBezTo>
                    <a:pt x="56" y="16"/>
                    <a:pt x="60" y="15"/>
                    <a:pt x="60" y="8"/>
                  </a:cubicBezTo>
                  <a:cubicBezTo>
                    <a:pt x="60" y="6"/>
                    <a:pt x="60" y="2"/>
                    <a:pt x="59" y="0"/>
                  </a:cubicBezTo>
                  <a:cubicBezTo>
                    <a:pt x="73" y="0"/>
                    <a:pt x="73" y="0"/>
                    <a:pt x="73" y="0"/>
                  </a:cubicBezTo>
                  <a:cubicBezTo>
                    <a:pt x="75" y="4"/>
                    <a:pt x="75" y="9"/>
                    <a:pt x="75" y="13"/>
                  </a:cubicBezTo>
                  <a:cubicBezTo>
                    <a:pt x="75" y="24"/>
                    <a:pt x="70" y="33"/>
                    <a:pt x="58" y="33"/>
                  </a:cubicBezTo>
                  <a:cubicBezTo>
                    <a:pt x="31" y="33"/>
                    <a:pt x="31" y="33"/>
                    <a:pt x="31" y="33"/>
                  </a:cubicBezTo>
                  <a:cubicBezTo>
                    <a:pt x="31" y="44"/>
                    <a:pt x="31" y="44"/>
                    <a:pt x="31" y="44"/>
                  </a:cubicBezTo>
                  <a:cubicBezTo>
                    <a:pt x="17" y="44"/>
                    <a:pt x="17" y="44"/>
                    <a:pt x="17" y="44"/>
                  </a:cubicBezTo>
                  <a:cubicBezTo>
                    <a:pt x="17" y="33"/>
                    <a:pt x="17" y="33"/>
                    <a:pt x="17" y="33"/>
                  </a:cubicBezTo>
                  <a:cubicBezTo>
                    <a:pt x="0" y="33"/>
                    <a:pt x="0" y="33"/>
                    <a:pt x="0" y="33"/>
                  </a:cubicBezTo>
                  <a:cubicBezTo>
                    <a:pt x="0" y="16"/>
                    <a:pt x="0" y="16"/>
                    <a:pt x="0" y="16"/>
                  </a:cubicBezTo>
                  <a:cubicBezTo>
                    <a:pt x="17" y="16"/>
                    <a:pt x="17" y="16"/>
                    <a:pt x="17" y="16"/>
                  </a:cubicBezTo>
                  <a:cubicBezTo>
                    <a:pt x="17" y="0"/>
                    <a:pt x="17" y="0"/>
                    <a:pt x="17" y="0"/>
                  </a:cubicBezTo>
                  <a:lnTo>
                    <a:pt x="3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26"/>
            <p:cNvSpPr>
              <a:spLocks/>
            </p:cNvSpPr>
            <p:nvPr/>
          </p:nvSpPr>
          <p:spPr bwMode="auto">
            <a:xfrm>
              <a:off x="2578100" y="2757488"/>
              <a:ext cx="196850" cy="149225"/>
            </a:xfrm>
            <a:custGeom>
              <a:avLst/>
              <a:gdLst>
                <a:gd name="T0" fmla="*/ 66 w 84"/>
                <a:gd name="T1" fmla="*/ 25 h 64"/>
                <a:gd name="T2" fmla="*/ 84 w 84"/>
                <a:gd name="T3" fmla="*/ 49 h 64"/>
                <a:gd name="T4" fmla="*/ 82 w 84"/>
                <a:gd name="T5" fmla="*/ 62 h 64"/>
                <a:gd name="T6" fmla="*/ 68 w 84"/>
                <a:gd name="T7" fmla="*/ 60 h 64"/>
                <a:gd name="T8" fmla="*/ 70 w 84"/>
                <a:gd name="T9" fmla="*/ 52 h 64"/>
                <a:gd name="T10" fmla="*/ 60 w 84"/>
                <a:gd name="T11" fmla="*/ 40 h 64"/>
                <a:gd name="T12" fmla="*/ 57 w 84"/>
                <a:gd name="T13" fmla="*/ 39 h 64"/>
                <a:gd name="T14" fmla="*/ 0 w 84"/>
                <a:gd name="T15" fmla="*/ 64 h 64"/>
                <a:gd name="T16" fmla="*/ 0 w 84"/>
                <a:gd name="T17" fmla="*/ 45 h 64"/>
                <a:gd name="T18" fmla="*/ 37 w 84"/>
                <a:gd name="T19" fmla="*/ 30 h 64"/>
                <a:gd name="T20" fmla="*/ 37 w 84"/>
                <a:gd name="T21" fmla="*/ 30 h 64"/>
                <a:gd name="T22" fmla="*/ 0 w 84"/>
                <a:gd name="T23" fmla="*/ 18 h 64"/>
                <a:gd name="T24" fmla="*/ 0 w 84"/>
                <a:gd name="T25" fmla="*/ 0 h 64"/>
                <a:gd name="T26" fmla="*/ 66 w 84"/>
                <a:gd name="T27" fmla="*/ 2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64">
                  <a:moveTo>
                    <a:pt x="66" y="25"/>
                  </a:moveTo>
                  <a:cubicBezTo>
                    <a:pt x="78" y="30"/>
                    <a:pt x="84" y="33"/>
                    <a:pt x="84" y="49"/>
                  </a:cubicBezTo>
                  <a:cubicBezTo>
                    <a:pt x="84" y="54"/>
                    <a:pt x="84" y="58"/>
                    <a:pt x="82" y="62"/>
                  </a:cubicBezTo>
                  <a:cubicBezTo>
                    <a:pt x="68" y="60"/>
                    <a:pt x="68" y="60"/>
                    <a:pt x="68" y="60"/>
                  </a:cubicBezTo>
                  <a:cubicBezTo>
                    <a:pt x="69" y="57"/>
                    <a:pt x="70" y="55"/>
                    <a:pt x="70" y="52"/>
                  </a:cubicBezTo>
                  <a:cubicBezTo>
                    <a:pt x="70" y="44"/>
                    <a:pt x="66" y="43"/>
                    <a:pt x="60" y="40"/>
                  </a:cubicBezTo>
                  <a:cubicBezTo>
                    <a:pt x="57" y="39"/>
                    <a:pt x="57" y="39"/>
                    <a:pt x="57" y="39"/>
                  </a:cubicBezTo>
                  <a:cubicBezTo>
                    <a:pt x="0" y="64"/>
                    <a:pt x="0" y="64"/>
                    <a:pt x="0" y="64"/>
                  </a:cubicBezTo>
                  <a:cubicBezTo>
                    <a:pt x="0" y="45"/>
                    <a:pt x="0" y="45"/>
                    <a:pt x="0" y="45"/>
                  </a:cubicBezTo>
                  <a:cubicBezTo>
                    <a:pt x="37" y="30"/>
                    <a:pt x="37" y="30"/>
                    <a:pt x="37" y="30"/>
                  </a:cubicBezTo>
                  <a:cubicBezTo>
                    <a:pt x="37" y="30"/>
                    <a:pt x="37" y="30"/>
                    <a:pt x="37" y="30"/>
                  </a:cubicBezTo>
                  <a:cubicBezTo>
                    <a:pt x="0" y="18"/>
                    <a:pt x="0" y="18"/>
                    <a:pt x="0" y="18"/>
                  </a:cubicBezTo>
                  <a:cubicBezTo>
                    <a:pt x="0" y="0"/>
                    <a:pt x="0" y="0"/>
                    <a:pt x="0" y="0"/>
                  </a:cubicBezTo>
                  <a:lnTo>
                    <a:pt x="66" y="2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727"/>
            <p:cNvSpPr>
              <a:spLocks/>
            </p:cNvSpPr>
            <p:nvPr/>
          </p:nvSpPr>
          <p:spPr bwMode="auto">
            <a:xfrm>
              <a:off x="3021013" y="3506788"/>
              <a:ext cx="193675" cy="190500"/>
            </a:xfrm>
            <a:custGeom>
              <a:avLst/>
              <a:gdLst>
                <a:gd name="T0" fmla="*/ 0 w 122"/>
                <a:gd name="T1" fmla="*/ 120 h 120"/>
                <a:gd name="T2" fmla="*/ 0 w 122"/>
                <a:gd name="T3" fmla="*/ 89 h 120"/>
                <a:gd name="T4" fmla="*/ 80 w 122"/>
                <a:gd name="T5" fmla="*/ 60 h 120"/>
                <a:gd name="T6" fmla="*/ 80 w 122"/>
                <a:gd name="T7" fmla="*/ 59 h 120"/>
                <a:gd name="T8" fmla="*/ 0 w 122"/>
                <a:gd name="T9" fmla="*/ 29 h 120"/>
                <a:gd name="T10" fmla="*/ 0 w 122"/>
                <a:gd name="T11" fmla="*/ 0 h 120"/>
                <a:gd name="T12" fmla="*/ 122 w 122"/>
                <a:gd name="T13" fmla="*/ 50 h 120"/>
                <a:gd name="T14" fmla="*/ 122 w 122"/>
                <a:gd name="T15" fmla="*/ 72 h 120"/>
                <a:gd name="T16" fmla="*/ 0 w 122"/>
                <a:gd name="T1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120">
                  <a:moveTo>
                    <a:pt x="0" y="120"/>
                  </a:moveTo>
                  <a:lnTo>
                    <a:pt x="0" y="89"/>
                  </a:lnTo>
                  <a:lnTo>
                    <a:pt x="80" y="60"/>
                  </a:lnTo>
                  <a:lnTo>
                    <a:pt x="80" y="59"/>
                  </a:lnTo>
                  <a:lnTo>
                    <a:pt x="0" y="29"/>
                  </a:lnTo>
                  <a:lnTo>
                    <a:pt x="0" y="0"/>
                  </a:lnTo>
                  <a:lnTo>
                    <a:pt x="122" y="50"/>
                  </a:lnTo>
                  <a:lnTo>
                    <a:pt x="122" y="72"/>
                  </a:lnTo>
                  <a:lnTo>
                    <a:pt x="0" y="1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28"/>
            <p:cNvSpPr>
              <a:spLocks noEditPoints="1"/>
            </p:cNvSpPr>
            <p:nvPr/>
          </p:nvSpPr>
          <p:spPr bwMode="auto">
            <a:xfrm>
              <a:off x="3079750" y="3397250"/>
              <a:ext cx="138113" cy="134938"/>
            </a:xfrm>
            <a:custGeom>
              <a:avLst/>
              <a:gdLst>
                <a:gd name="T0" fmla="*/ 48 w 59"/>
                <a:gd name="T1" fmla="*/ 2 h 58"/>
                <a:gd name="T2" fmla="*/ 59 w 59"/>
                <a:gd name="T3" fmla="*/ 26 h 58"/>
                <a:gd name="T4" fmla="*/ 29 w 59"/>
                <a:gd name="T5" fmla="*/ 58 h 58"/>
                <a:gd name="T6" fmla="*/ 0 w 59"/>
                <a:gd name="T7" fmla="*/ 26 h 58"/>
                <a:gd name="T8" fmla="*/ 29 w 59"/>
                <a:gd name="T9" fmla="*/ 0 h 58"/>
                <a:gd name="T10" fmla="*/ 35 w 59"/>
                <a:gd name="T11" fmla="*/ 0 h 58"/>
                <a:gd name="T12" fmla="*/ 35 w 59"/>
                <a:gd name="T13" fmla="*/ 40 h 58"/>
                <a:gd name="T14" fmla="*/ 46 w 59"/>
                <a:gd name="T15" fmla="*/ 27 h 58"/>
                <a:gd name="T16" fmla="*/ 39 w 59"/>
                <a:gd name="T17" fmla="*/ 15 h 58"/>
                <a:gd name="T18" fmla="*/ 48 w 59"/>
                <a:gd name="T19" fmla="*/ 2 h 58"/>
                <a:gd name="T20" fmla="*/ 23 w 59"/>
                <a:gd name="T21" fmla="*/ 17 h 58"/>
                <a:gd name="T22" fmla="*/ 12 w 59"/>
                <a:gd name="T23" fmla="*/ 28 h 58"/>
                <a:gd name="T24" fmla="*/ 23 w 59"/>
                <a:gd name="T25" fmla="*/ 40 h 58"/>
                <a:gd name="T26" fmla="*/ 23 w 59"/>
                <a:gd name="T27" fmla="*/ 1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58">
                  <a:moveTo>
                    <a:pt x="48" y="2"/>
                  </a:moveTo>
                  <a:cubicBezTo>
                    <a:pt x="55" y="8"/>
                    <a:pt x="59" y="17"/>
                    <a:pt x="59" y="26"/>
                  </a:cubicBezTo>
                  <a:cubicBezTo>
                    <a:pt x="59" y="44"/>
                    <a:pt x="47" y="58"/>
                    <a:pt x="29" y="58"/>
                  </a:cubicBezTo>
                  <a:cubicBezTo>
                    <a:pt x="11" y="58"/>
                    <a:pt x="0" y="44"/>
                    <a:pt x="0" y="26"/>
                  </a:cubicBezTo>
                  <a:cubicBezTo>
                    <a:pt x="0" y="10"/>
                    <a:pt x="11" y="0"/>
                    <a:pt x="29" y="0"/>
                  </a:cubicBezTo>
                  <a:cubicBezTo>
                    <a:pt x="35" y="0"/>
                    <a:pt x="35" y="0"/>
                    <a:pt x="35" y="0"/>
                  </a:cubicBezTo>
                  <a:cubicBezTo>
                    <a:pt x="35" y="40"/>
                    <a:pt x="35" y="40"/>
                    <a:pt x="35" y="40"/>
                  </a:cubicBezTo>
                  <a:cubicBezTo>
                    <a:pt x="41" y="39"/>
                    <a:pt x="46" y="34"/>
                    <a:pt x="46" y="27"/>
                  </a:cubicBezTo>
                  <a:cubicBezTo>
                    <a:pt x="46" y="21"/>
                    <a:pt x="43" y="18"/>
                    <a:pt x="39" y="15"/>
                  </a:cubicBezTo>
                  <a:lnTo>
                    <a:pt x="48" y="2"/>
                  </a:lnTo>
                  <a:close/>
                  <a:moveTo>
                    <a:pt x="23" y="17"/>
                  </a:moveTo>
                  <a:cubicBezTo>
                    <a:pt x="17" y="17"/>
                    <a:pt x="12" y="22"/>
                    <a:pt x="12" y="28"/>
                  </a:cubicBezTo>
                  <a:cubicBezTo>
                    <a:pt x="12" y="36"/>
                    <a:pt x="17" y="40"/>
                    <a:pt x="23" y="40"/>
                  </a:cubicBezTo>
                  <a:lnTo>
                    <a:pt x="23" y="1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729"/>
            <p:cNvSpPr>
              <a:spLocks noChangeArrowheads="1"/>
            </p:cNvSpPr>
            <p:nvPr/>
          </p:nvSpPr>
          <p:spPr bwMode="auto">
            <a:xfrm>
              <a:off x="3009900" y="3344863"/>
              <a:ext cx="204788" cy="396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30"/>
            <p:cNvSpPr>
              <a:spLocks noEditPoints="1"/>
            </p:cNvSpPr>
            <p:nvPr/>
          </p:nvSpPr>
          <p:spPr bwMode="auto">
            <a:xfrm>
              <a:off x="3079750" y="3189288"/>
              <a:ext cx="138113" cy="146050"/>
            </a:xfrm>
            <a:custGeom>
              <a:avLst/>
              <a:gdLst>
                <a:gd name="T0" fmla="*/ 0 w 59"/>
                <a:gd name="T1" fmla="*/ 31 h 63"/>
                <a:gd name="T2" fmla="*/ 29 w 59"/>
                <a:gd name="T3" fmla="*/ 0 h 63"/>
                <a:gd name="T4" fmla="*/ 59 w 59"/>
                <a:gd name="T5" fmla="*/ 31 h 63"/>
                <a:gd name="T6" fmla="*/ 29 w 59"/>
                <a:gd name="T7" fmla="*/ 63 h 63"/>
                <a:gd name="T8" fmla="*/ 0 w 59"/>
                <a:gd name="T9" fmla="*/ 31 h 63"/>
                <a:gd name="T10" fmla="*/ 44 w 59"/>
                <a:gd name="T11" fmla="*/ 31 h 63"/>
                <a:gd name="T12" fmla="*/ 29 w 59"/>
                <a:gd name="T13" fmla="*/ 17 h 63"/>
                <a:gd name="T14" fmla="*/ 15 w 59"/>
                <a:gd name="T15" fmla="*/ 31 h 63"/>
                <a:gd name="T16" fmla="*/ 29 w 59"/>
                <a:gd name="T17" fmla="*/ 45 h 63"/>
                <a:gd name="T18" fmla="*/ 44 w 59"/>
                <a:gd name="T19"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63">
                  <a:moveTo>
                    <a:pt x="0" y="31"/>
                  </a:moveTo>
                  <a:cubicBezTo>
                    <a:pt x="0" y="14"/>
                    <a:pt x="11" y="0"/>
                    <a:pt x="29" y="0"/>
                  </a:cubicBezTo>
                  <a:cubicBezTo>
                    <a:pt x="47" y="0"/>
                    <a:pt x="59" y="14"/>
                    <a:pt x="59" y="31"/>
                  </a:cubicBezTo>
                  <a:cubicBezTo>
                    <a:pt x="59" y="49"/>
                    <a:pt x="47" y="63"/>
                    <a:pt x="29" y="63"/>
                  </a:cubicBezTo>
                  <a:cubicBezTo>
                    <a:pt x="11" y="63"/>
                    <a:pt x="0" y="49"/>
                    <a:pt x="0" y="31"/>
                  </a:cubicBezTo>
                  <a:close/>
                  <a:moveTo>
                    <a:pt x="44" y="31"/>
                  </a:moveTo>
                  <a:cubicBezTo>
                    <a:pt x="44" y="23"/>
                    <a:pt x="38" y="17"/>
                    <a:pt x="29" y="17"/>
                  </a:cubicBezTo>
                  <a:cubicBezTo>
                    <a:pt x="21" y="17"/>
                    <a:pt x="15" y="23"/>
                    <a:pt x="15" y="31"/>
                  </a:cubicBezTo>
                  <a:cubicBezTo>
                    <a:pt x="15" y="40"/>
                    <a:pt x="21" y="45"/>
                    <a:pt x="29" y="45"/>
                  </a:cubicBezTo>
                  <a:cubicBezTo>
                    <a:pt x="38" y="45"/>
                    <a:pt x="44" y="40"/>
                    <a:pt x="44" y="3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31"/>
            <p:cNvSpPr>
              <a:spLocks/>
            </p:cNvSpPr>
            <p:nvPr/>
          </p:nvSpPr>
          <p:spPr bwMode="auto">
            <a:xfrm>
              <a:off x="3079750" y="3062288"/>
              <a:ext cx="138113" cy="122238"/>
            </a:xfrm>
            <a:custGeom>
              <a:avLst/>
              <a:gdLst>
                <a:gd name="T0" fmla="*/ 19 w 59"/>
                <a:gd name="T1" fmla="*/ 12 h 52"/>
                <a:gd name="T2" fmla="*/ 15 w 59"/>
                <a:gd name="T3" fmla="*/ 20 h 52"/>
                <a:gd name="T4" fmla="*/ 29 w 59"/>
                <a:gd name="T5" fmla="*/ 34 h 52"/>
                <a:gd name="T6" fmla="*/ 44 w 59"/>
                <a:gd name="T7" fmla="*/ 20 h 52"/>
                <a:gd name="T8" fmla="*/ 39 w 59"/>
                <a:gd name="T9" fmla="*/ 12 h 52"/>
                <a:gd name="T10" fmla="*/ 51 w 59"/>
                <a:gd name="T11" fmla="*/ 0 h 52"/>
                <a:gd name="T12" fmla="*/ 59 w 59"/>
                <a:gd name="T13" fmla="*/ 20 h 52"/>
                <a:gd name="T14" fmla="*/ 29 w 59"/>
                <a:gd name="T15" fmla="*/ 52 h 52"/>
                <a:gd name="T16" fmla="*/ 0 w 59"/>
                <a:gd name="T17" fmla="*/ 20 h 52"/>
                <a:gd name="T18" fmla="*/ 7 w 59"/>
                <a:gd name="T19" fmla="*/ 0 h 52"/>
                <a:gd name="T20" fmla="*/ 19 w 59"/>
                <a:gd name="T21"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2">
                  <a:moveTo>
                    <a:pt x="19" y="12"/>
                  </a:moveTo>
                  <a:cubicBezTo>
                    <a:pt x="17" y="14"/>
                    <a:pt x="15" y="17"/>
                    <a:pt x="15" y="20"/>
                  </a:cubicBezTo>
                  <a:cubicBezTo>
                    <a:pt x="15" y="29"/>
                    <a:pt x="21" y="34"/>
                    <a:pt x="29" y="34"/>
                  </a:cubicBezTo>
                  <a:cubicBezTo>
                    <a:pt x="38" y="34"/>
                    <a:pt x="44" y="29"/>
                    <a:pt x="44" y="20"/>
                  </a:cubicBezTo>
                  <a:cubicBezTo>
                    <a:pt x="44" y="17"/>
                    <a:pt x="42" y="14"/>
                    <a:pt x="39" y="12"/>
                  </a:cubicBezTo>
                  <a:cubicBezTo>
                    <a:pt x="51" y="0"/>
                    <a:pt x="51" y="0"/>
                    <a:pt x="51" y="0"/>
                  </a:cubicBezTo>
                  <a:cubicBezTo>
                    <a:pt x="57" y="6"/>
                    <a:pt x="59" y="14"/>
                    <a:pt x="59" y="20"/>
                  </a:cubicBezTo>
                  <a:cubicBezTo>
                    <a:pt x="59" y="38"/>
                    <a:pt x="47" y="52"/>
                    <a:pt x="29" y="52"/>
                  </a:cubicBezTo>
                  <a:cubicBezTo>
                    <a:pt x="11" y="52"/>
                    <a:pt x="0" y="38"/>
                    <a:pt x="0" y="20"/>
                  </a:cubicBezTo>
                  <a:cubicBezTo>
                    <a:pt x="0" y="14"/>
                    <a:pt x="2" y="6"/>
                    <a:pt x="7" y="0"/>
                  </a:cubicBezTo>
                  <a:lnTo>
                    <a:pt x="19" y="1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32"/>
            <p:cNvSpPr>
              <a:spLocks noEditPoints="1"/>
            </p:cNvSpPr>
            <p:nvPr/>
          </p:nvSpPr>
          <p:spPr bwMode="auto">
            <a:xfrm>
              <a:off x="3016250" y="3017838"/>
              <a:ext cx="198438" cy="49213"/>
            </a:xfrm>
            <a:custGeom>
              <a:avLst/>
              <a:gdLst>
                <a:gd name="T0" fmla="*/ 0 w 85"/>
                <a:gd name="T1" fmla="*/ 10 h 21"/>
                <a:gd name="T2" fmla="*/ 10 w 85"/>
                <a:gd name="T3" fmla="*/ 0 h 21"/>
                <a:gd name="T4" fmla="*/ 20 w 85"/>
                <a:gd name="T5" fmla="*/ 10 h 21"/>
                <a:gd name="T6" fmla="*/ 10 w 85"/>
                <a:gd name="T7" fmla="*/ 21 h 21"/>
                <a:gd name="T8" fmla="*/ 0 w 85"/>
                <a:gd name="T9" fmla="*/ 10 h 21"/>
                <a:gd name="T10" fmla="*/ 28 w 85"/>
                <a:gd name="T11" fmla="*/ 19 h 21"/>
                <a:gd name="T12" fmla="*/ 28 w 85"/>
                <a:gd name="T13" fmla="*/ 2 h 21"/>
                <a:gd name="T14" fmla="*/ 85 w 85"/>
                <a:gd name="T15" fmla="*/ 2 h 21"/>
                <a:gd name="T16" fmla="*/ 85 w 85"/>
                <a:gd name="T17" fmla="*/ 19 h 21"/>
                <a:gd name="T18" fmla="*/ 28 w 85"/>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21">
                  <a:moveTo>
                    <a:pt x="0" y="10"/>
                  </a:moveTo>
                  <a:cubicBezTo>
                    <a:pt x="0" y="5"/>
                    <a:pt x="5" y="0"/>
                    <a:pt x="10" y="0"/>
                  </a:cubicBezTo>
                  <a:cubicBezTo>
                    <a:pt x="16" y="0"/>
                    <a:pt x="20" y="5"/>
                    <a:pt x="20" y="10"/>
                  </a:cubicBezTo>
                  <a:cubicBezTo>
                    <a:pt x="20" y="16"/>
                    <a:pt x="16" y="21"/>
                    <a:pt x="10" y="21"/>
                  </a:cubicBezTo>
                  <a:cubicBezTo>
                    <a:pt x="5" y="21"/>
                    <a:pt x="0" y="16"/>
                    <a:pt x="0" y="10"/>
                  </a:cubicBezTo>
                  <a:close/>
                  <a:moveTo>
                    <a:pt x="28" y="19"/>
                  </a:moveTo>
                  <a:cubicBezTo>
                    <a:pt x="28" y="2"/>
                    <a:pt x="28" y="2"/>
                    <a:pt x="28" y="2"/>
                  </a:cubicBezTo>
                  <a:cubicBezTo>
                    <a:pt x="85" y="2"/>
                    <a:pt x="85" y="2"/>
                    <a:pt x="85" y="2"/>
                  </a:cubicBezTo>
                  <a:cubicBezTo>
                    <a:pt x="85" y="19"/>
                    <a:pt x="85" y="19"/>
                    <a:pt x="85" y="19"/>
                  </a:cubicBezTo>
                  <a:lnTo>
                    <a:pt x="28" y="1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33"/>
            <p:cNvSpPr>
              <a:spLocks/>
            </p:cNvSpPr>
            <p:nvPr/>
          </p:nvSpPr>
          <p:spPr bwMode="auto">
            <a:xfrm>
              <a:off x="3043238" y="2917825"/>
              <a:ext cx="174625" cy="103188"/>
            </a:xfrm>
            <a:custGeom>
              <a:avLst/>
              <a:gdLst>
                <a:gd name="T0" fmla="*/ 31 w 75"/>
                <a:gd name="T1" fmla="*/ 0 h 44"/>
                <a:gd name="T2" fmla="*/ 31 w 75"/>
                <a:gd name="T3" fmla="*/ 15 h 44"/>
                <a:gd name="T4" fmla="*/ 50 w 75"/>
                <a:gd name="T5" fmla="*/ 15 h 44"/>
                <a:gd name="T6" fmla="*/ 60 w 75"/>
                <a:gd name="T7" fmla="*/ 7 h 44"/>
                <a:gd name="T8" fmla="*/ 59 w 75"/>
                <a:gd name="T9" fmla="*/ 0 h 44"/>
                <a:gd name="T10" fmla="*/ 73 w 75"/>
                <a:gd name="T11" fmla="*/ 0 h 44"/>
                <a:gd name="T12" fmla="*/ 75 w 75"/>
                <a:gd name="T13" fmla="*/ 12 h 44"/>
                <a:gd name="T14" fmla="*/ 58 w 75"/>
                <a:gd name="T15" fmla="*/ 33 h 44"/>
                <a:gd name="T16" fmla="*/ 31 w 75"/>
                <a:gd name="T17" fmla="*/ 33 h 44"/>
                <a:gd name="T18" fmla="*/ 31 w 75"/>
                <a:gd name="T19" fmla="*/ 44 h 44"/>
                <a:gd name="T20" fmla="*/ 17 w 75"/>
                <a:gd name="T21" fmla="*/ 44 h 44"/>
                <a:gd name="T22" fmla="*/ 17 w 75"/>
                <a:gd name="T23" fmla="*/ 33 h 44"/>
                <a:gd name="T24" fmla="*/ 0 w 75"/>
                <a:gd name="T25" fmla="*/ 33 h 44"/>
                <a:gd name="T26" fmla="*/ 0 w 75"/>
                <a:gd name="T27" fmla="*/ 15 h 44"/>
                <a:gd name="T28" fmla="*/ 17 w 75"/>
                <a:gd name="T29" fmla="*/ 15 h 44"/>
                <a:gd name="T30" fmla="*/ 17 w 75"/>
                <a:gd name="T31" fmla="*/ 0 h 44"/>
                <a:gd name="T32" fmla="*/ 31 w 75"/>
                <a:gd name="T3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44">
                  <a:moveTo>
                    <a:pt x="31" y="0"/>
                  </a:moveTo>
                  <a:cubicBezTo>
                    <a:pt x="31" y="15"/>
                    <a:pt x="31" y="15"/>
                    <a:pt x="31" y="15"/>
                  </a:cubicBezTo>
                  <a:cubicBezTo>
                    <a:pt x="50" y="15"/>
                    <a:pt x="50" y="15"/>
                    <a:pt x="50" y="15"/>
                  </a:cubicBezTo>
                  <a:cubicBezTo>
                    <a:pt x="56" y="15"/>
                    <a:pt x="60" y="15"/>
                    <a:pt x="60" y="7"/>
                  </a:cubicBezTo>
                  <a:cubicBezTo>
                    <a:pt x="60" y="5"/>
                    <a:pt x="60" y="2"/>
                    <a:pt x="59" y="0"/>
                  </a:cubicBezTo>
                  <a:cubicBezTo>
                    <a:pt x="73" y="0"/>
                    <a:pt x="73" y="0"/>
                    <a:pt x="73" y="0"/>
                  </a:cubicBezTo>
                  <a:cubicBezTo>
                    <a:pt x="75" y="4"/>
                    <a:pt x="75" y="8"/>
                    <a:pt x="75" y="12"/>
                  </a:cubicBezTo>
                  <a:cubicBezTo>
                    <a:pt x="75" y="24"/>
                    <a:pt x="70" y="33"/>
                    <a:pt x="58" y="33"/>
                  </a:cubicBezTo>
                  <a:cubicBezTo>
                    <a:pt x="31" y="33"/>
                    <a:pt x="31" y="33"/>
                    <a:pt x="31" y="33"/>
                  </a:cubicBezTo>
                  <a:cubicBezTo>
                    <a:pt x="31" y="44"/>
                    <a:pt x="31" y="44"/>
                    <a:pt x="31" y="44"/>
                  </a:cubicBezTo>
                  <a:cubicBezTo>
                    <a:pt x="17" y="44"/>
                    <a:pt x="17" y="44"/>
                    <a:pt x="17" y="44"/>
                  </a:cubicBezTo>
                  <a:cubicBezTo>
                    <a:pt x="17" y="33"/>
                    <a:pt x="17" y="33"/>
                    <a:pt x="17" y="33"/>
                  </a:cubicBezTo>
                  <a:cubicBezTo>
                    <a:pt x="0" y="33"/>
                    <a:pt x="0" y="33"/>
                    <a:pt x="0" y="33"/>
                  </a:cubicBezTo>
                  <a:cubicBezTo>
                    <a:pt x="0" y="15"/>
                    <a:pt x="0" y="15"/>
                    <a:pt x="0" y="15"/>
                  </a:cubicBezTo>
                  <a:cubicBezTo>
                    <a:pt x="17" y="15"/>
                    <a:pt x="17" y="15"/>
                    <a:pt x="17" y="15"/>
                  </a:cubicBezTo>
                  <a:cubicBezTo>
                    <a:pt x="17" y="0"/>
                    <a:pt x="17" y="0"/>
                    <a:pt x="17" y="0"/>
                  </a:cubicBezTo>
                  <a:lnTo>
                    <a:pt x="3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34"/>
            <p:cNvSpPr>
              <a:spLocks/>
            </p:cNvSpPr>
            <p:nvPr/>
          </p:nvSpPr>
          <p:spPr bwMode="auto">
            <a:xfrm>
              <a:off x="3082925" y="2776538"/>
              <a:ext cx="195263" cy="149225"/>
            </a:xfrm>
            <a:custGeom>
              <a:avLst/>
              <a:gdLst>
                <a:gd name="T0" fmla="*/ 66 w 84"/>
                <a:gd name="T1" fmla="*/ 26 h 64"/>
                <a:gd name="T2" fmla="*/ 84 w 84"/>
                <a:gd name="T3" fmla="*/ 50 h 64"/>
                <a:gd name="T4" fmla="*/ 82 w 84"/>
                <a:gd name="T5" fmla="*/ 63 h 64"/>
                <a:gd name="T6" fmla="*/ 68 w 84"/>
                <a:gd name="T7" fmla="*/ 61 h 64"/>
                <a:gd name="T8" fmla="*/ 70 w 84"/>
                <a:gd name="T9" fmla="*/ 53 h 64"/>
                <a:gd name="T10" fmla="*/ 60 w 84"/>
                <a:gd name="T11" fmla="*/ 41 h 64"/>
                <a:gd name="T12" fmla="*/ 57 w 84"/>
                <a:gd name="T13" fmla="*/ 40 h 64"/>
                <a:gd name="T14" fmla="*/ 0 w 84"/>
                <a:gd name="T15" fmla="*/ 64 h 64"/>
                <a:gd name="T16" fmla="*/ 0 w 84"/>
                <a:gd name="T17" fmla="*/ 46 h 64"/>
                <a:gd name="T18" fmla="*/ 37 w 84"/>
                <a:gd name="T19" fmla="*/ 31 h 64"/>
                <a:gd name="T20" fmla="*/ 37 w 84"/>
                <a:gd name="T21" fmla="*/ 31 h 64"/>
                <a:gd name="T22" fmla="*/ 0 w 84"/>
                <a:gd name="T23" fmla="*/ 18 h 64"/>
                <a:gd name="T24" fmla="*/ 0 w 84"/>
                <a:gd name="T25" fmla="*/ 0 h 64"/>
                <a:gd name="T26" fmla="*/ 66 w 84"/>
                <a:gd name="T27" fmla="*/ 2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64">
                  <a:moveTo>
                    <a:pt x="66" y="26"/>
                  </a:moveTo>
                  <a:cubicBezTo>
                    <a:pt x="78" y="31"/>
                    <a:pt x="84" y="33"/>
                    <a:pt x="84" y="50"/>
                  </a:cubicBezTo>
                  <a:cubicBezTo>
                    <a:pt x="84" y="54"/>
                    <a:pt x="84" y="59"/>
                    <a:pt x="82" y="63"/>
                  </a:cubicBezTo>
                  <a:cubicBezTo>
                    <a:pt x="68" y="61"/>
                    <a:pt x="68" y="61"/>
                    <a:pt x="68" y="61"/>
                  </a:cubicBezTo>
                  <a:cubicBezTo>
                    <a:pt x="69" y="58"/>
                    <a:pt x="70" y="56"/>
                    <a:pt x="70" y="53"/>
                  </a:cubicBezTo>
                  <a:cubicBezTo>
                    <a:pt x="70" y="45"/>
                    <a:pt x="66" y="43"/>
                    <a:pt x="60" y="41"/>
                  </a:cubicBezTo>
                  <a:cubicBezTo>
                    <a:pt x="57" y="40"/>
                    <a:pt x="57" y="40"/>
                    <a:pt x="57" y="40"/>
                  </a:cubicBezTo>
                  <a:cubicBezTo>
                    <a:pt x="0" y="64"/>
                    <a:pt x="0" y="64"/>
                    <a:pt x="0" y="64"/>
                  </a:cubicBezTo>
                  <a:cubicBezTo>
                    <a:pt x="0" y="46"/>
                    <a:pt x="0" y="46"/>
                    <a:pt x="0" y="46"/>
                  </a:cubicBezTo>
                  <a:cubicBezTo>
                    <a:pt x="37" y="31"/>
                    <a:pt x="37" y="31"/>
                    <a:pt x="37" y="31"/>
                  </a:cubicBezTo>
                  <a:cubicBezTo>
                    <a:pt x="37" y="31"/>
                    <a:pt x="37" y="31"/>
                    <a:pt x="37" y="31"/>
                  </a:cubicBezTo>
                  <a:cubicBezTo>
                    <a:pt x="0" y="18"/>
                    <a:pt x="0" y="18"/>
                    <a:pt x="0" y="18"/>
                  </a:cubicBezTo>
                  <a:cubicBezTo>
                    <a:pt x="0" y="0"/>
                    <a:pt x="0" y="0"/>
                    <a:pt x="0" y="0"/>
                  </a:cubicBezTo>
                  <a:lnTo>
                    <a:pt x="66"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3" name="Group 32"/>
            <p:cNvGrpSpPr/>
            <p:nvPr/>
          </p:nvGrpSpPr>
          <p:grpSpPr>
            <a:xfrm>
              <a:off x="3441700" y="2794000"/>
              <a:ext cx="195263" cy="669925"/>
              <a:chOff x="3441700" y="2794000"/>
              <a:chExt cx="195263" cy="669925"/>
            </a:xfrm>
            <a:solidFill>
              <a:schemeClr val="bg1">
                <a:alpha val="50000"/>
              </a:schemeClr>
            </a:solidFill>
          </p:grpSpPr>
          <p:sp>
            <p:nvSpPr>
              <p:cNvPr id="143" name="Rectangle 735"/>
              <p:cNvSpPr>
                <a:spLocks noChangeArrowheads="1"/>
              </p:cNvSpPr>
              <p:nvPr/>
            </p:nvSpPr>
            <p:spPr bwMode="auto">
              <a:xfrm>
                <a:off x="3441700" y="3422650"/>
                <a:ext cx="193675" cy="412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736"/>
              <p:cNvSpPr>
                <a:spLocks noChangeArrowheads="1"/>
              </p:cNvSpPr>
              <p:nvPr/>
            </p:nvSpPr>
            <p:spPr bwMode="auto">
              <a:xfrm>
                <a:off x="3441700" y="3422650"/>
                <a:ext cx="193675" cy="41275"/>
              </a:xfrm>
              <a:prstGeom prst="rect">
                <a:avLst/>
              </a:prstGeom>
              <a:solidFill>
                <a:srgbClr val="FFFFFF">
                  <a:alpha val="1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737"/>
              <p:cNvSpPr>
                <a:spLocks/>
              </p:cNvSpPr>
              <p:nvPr/>
            </p:nvSpPr>
            <p:spPr bwMode="auto">
              <a:xfrm>
                <a:off x="3500438" y="3275013"/>
                <a:ext cx="134938" cy="128588"/>
              </a:xfrm>
              <a:custGeom>
                <a:avLst/>
                <a:gdLst>
                  <a:gd name="T0" fmla="*/ 58 w 58"/>
                  <a:gd name="T1" fmla="*/ 0 h 55"/>
                  <a:gd name="T2" fmla="*/ 26 w 58"/>
                  <a:gd name="T3" fmla="*/ 0 h 55"/>
                  <a:gd name="T4" fmla="*/ 0 w 58"/>
                  <a:gd name="T5" fmla="*/ 21 h 55"/>
                  <a:gd name="T6" fmla="*/ 9 w 58"/>
                  <a:gd name="T7" fmla="*/ 38 h 55"/>
                  <a:gd name="T8" fmla="*/ 9 w 58"/>
                  <a:gd name="T9" fmla="*/ 38 h 55"/>
                  <a:gd name="T10" fmla="*/ 1 w 58"/>
                  <a:gd name="T11" fmla="*/ 38 h 55"/>
                  <a:gd name="T12" fmla="*/ 1 w 58"/>
                  <a:gd name="T13" fmla="*/ 55 h 55"/>
                  <a:gd name="T14" fmla="*/ 58 w 58"/>
                  <a:gd name="T15" fmla="*/ 55 h 55"/>
                  <a:gd name="T16" fmla="*/ 58 w 58"/>
                  <a:gd name="T17" fmla="*/ 37 h 55"/>
                  <a:gd name="T18" fmla="*/ 29 w 58"/>
                  <a:gd name="T19" fmla="*/ 37 h 55"/>
                  <a:gd name="T20" fmla="*/ 15 w 58"/>
                  <a:gd name="T21" fmla="*/ 27 h 55"/>
                  <a:gd name="T22" fmla="*/ 30 w 58"/>
                  <a:gd name="T23" fmla="*/ 18 h 55"/>
                  <a:gd name="T24" fmla="*/ 58 w 58"/>
                  <a:gd name="T25" fmla="*/ 18 h 55"/>
                  <a:gd name="T26" fmla="*/ 58 w 58"/>
                  <a:gd name="T2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5">
                    <a:moveTo>
                      <a:pt x="58" y="0"/>
                    </a:moveTo>
                    <a:cubicBezTo>
                      <a:pt x="26" y="0"/>
                      <a:pt x="26" y="0"/>
                      <a:pt x="26" y="0"/>
                    </a:cubicBezTo>
                    <a:cubicBezTo>
                      <a:pt x="11" y="0"/>
                      <a:pt x="0" y="4"/>
                      <a:pt x="0" y="21"/>
                    </a:cubicBezTo>
                    <a:cubicBezTo>
                      <a:pt x="0" y="30"/>
                      <a:pt x="4" y="35"/>
                      <a:pt x="9" y="38"/>
                    </a:cubicBezTo>
                    <a:cubicBezTo>
                      <a:pt x="9" y="38"/>
                      <a:pt x="9" y="38"/>
                      <a:pt x="9" y="38"/>
                    </a:cubicBezTo>
                    <a:cubicBezTo>
                      <a:pt x="1" y="38"/>
                      <a:pt x="1" y="38"/>
                      <a:pt x="1" y="38"/>
                    </a:cubicBezTo>
                    <a:cubicBezTo>
                      <a:pt x="1" y="55"/>
                      <a:pt x="1" y="55"/>
                      <a:pt x="1" y="55"/>
                    </a:cubicBezTo>
                    <a:cubicBezTo>
                      <a:pt x="58" y="55"/>
                      <a:pt x="58" y="55"/>
                      <a:pt x="58" y="55"/>
                    </a:cubicBezTo>
                    <a:cubicBezTo>
                      <a:pt x="58" y="37"/>
                      <a:pt x="58" y="37"/>
                      <a:pt x="58" y="37"/>
                    </a:cubicBezTo>
                    <a:cubicBezTo>
                      <a:pt x="29" y="37"/>
                      <a:pt x="29" y="37"/>
                      <a:pt x="29" y="37"/>
                    </a:cubicBezTo>
                    <a:cubicBezTo>
                      <a:pt x="22" y="37"/>
                      <a:pt x="15" y="36"/>
                      <a:pt x="15" y="27"/>
                    </a:cubicBezTo>
                    <a:cubicBezTo>
                      <a:pt x="15" y="18"/>
                      <a:pt x="23" y="18"/>
                      <a:pt x="30" y="18"/>
                    </a:cubicBezTo>
                    <a:cubicBezTo>
                      <a:pt x="58" y="18"/>
                      <a:pt x="58" y="18"/>
                      <a:pt x="58" y="18"/>
                    </a:cubicBezTo>
                    <a:cubicBezTo>
                      <a:pt x="58" y="0"/>
                      <a:pt x="58" y="0"/>
                      <a:pt x="5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738"/>
              <p:cNvSpPr>
                <a:spLocks/>
              </p:cNvSpPr>
              <p:nvPr/>
            </p:nvSpPr>
            <p:spPr bwMode="auto">
              <a:xfrm>
                <a:off x="3462338" y="3171825"/>
                <a:ext cx="174625" cy="103188"/>
              </a:xfrm>
              <a:custGeom>
                <a:avLst/>
                <a:gdLst>
                  <a:gd name="T0" fmla="*/ 73 w 75"/>
                  <a:gd name="T1" fmla="*/ 0 h 44"/>
                  <a:gd name="T2" fmla="*/ 59 w 75"/>
                  <a:gd name="T3" fmla="*/ 0 h 44"/>
                  <a:gd name="T4" fmla="*/ 60 w 75"/>
                  <a:gd name="T5" fmla="*/ 7 h 44"/>
                  <a:gd name="T6" fmla="*/ 50 w 75"/>
                  <a:gd name="T7" fmla="*/ 15 h 44"/>
                  <a:gd name="T8" fmla="*/ 31 w 75"/>
                  <a:gd name="T9" fmla="*/ 15 h 44"/>
                  <a:gd name="T10" fmla="*/ 31 w 75"/>
                  <a:gd name="T11" fmla="*/ 0 h 44"/>
                  <a:gd name="T12" fmla="*/ 17 w 75"/>
                  <a:gd name="T13" fmla="*/ 0 h 44"/>
                  <a:gd name="T14" fmla="*/ 17 w 75"/>
                  <a:gd name="T15" fmla="*/ 15 h 44"/>
                  <a:gd name="T16" fmla="*/ 0 w 75"/>
                  <a:gd name="T17" fmla="*/ 15 h 44"/>
                  <a:gd name="T18" fmla="*/ 0 w 75"/>
                  <a:gd name="T19" fmla="*/ 33 h 44"/>
                  <a:gd name="T20" fmla="*/ 17 w 75"/>
                  <a:gd name="T21" fmla="*/ 33 h 44"/>
                  <a:gd name="T22" fmla="*/ 17 w 75"/>
                  <a:gd name="T23" fmla="*/ 44 h 44"/>
                  <a:gd name="T24" fmla="*/ 31 w 75"/>
                  <a:gd name="T25" fmla="*/ 44 h 44"/>
                  <a:gd name="T26" fmla="*/ 31 w 75"/>
                  <a:gd name="T27" fmla="*/ 33 h 44"/>
                  <a:gd name="T28" fmla="*/ 58 w 75"/>
                  <a:gd name="T29" fmla="*/ 33 h 44"/>
                  <a:gd name="T30" fmla="*/ 75 w 75"/>
                  <a:gd name="T31" fmla="*/ 12 h 44"/>
                  <a:gd name="T32" fmla="*/ 73 w 75"/>
                  <a:gd name="T3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44">
                    <a:moveTo>
                      <a:pt x="73" y="0"/>
                    </a:moveTo>
                    <a:cubicBezTo>
                      <a:pt x="59" y="0"/>
                      <a:pt x="59" y="0"/>
                      <a:pt x="59" y="0"/>
                    </a:cubicBezTo>
                    <a:cubicBezTo>
                      <a:pt x="60" y="1"/>
                      <a:pt x="60" y="5"/>
                      <a:pt x="60" y="7"/>
                    </a:cubicBezTo>
                    <a:cubicBezTo>
                      <a:pt x="60" y="15"/>
                      <a:pt x="56" y="15"/>
                      <a:pt x="50" y="15"/>
                    </a:cubicBezTo>
                    <a:cubicBezTo>
                      <a:pt x="31" y="15"/>
                      <a:pt x="31" y="15"/>
                      <a:pt x="31" y="15"/>
                    </a:cubicBezTo>
                    <a:cubicBezTo>
                      <a:pt x="31" y="0"/>
                      <a:pt x="31" y="0"/>
                      <a:pt x="31" y="0"/>
                    </a:cubicBezTo>
                    <a:cubicBezTo>
                      <a:pt x="17" y="0"/>
                      <a:pt x="17" y="0"/>
                      <a:pt x="17" y="0"/>
                    </a:cubicBezTo>
                    <a:cubicBezTo>
                      <a:pt x="17" y="15"/>
                      <a:pt x="17" y="15"/>
                      <a:pt x="17" y="15"/>
                    </a:cubicBezTo>
                    <a:cubicBezTo>
                      <a:pt x="0" y="15"/>
                      <a:pt x="0" y="15"/>
                      <a:pt x="0" y="15"/>
                    </a:cubicBezTo>
                    <a:cubicBezTo>
                      <a:pt x="0" y="33"/>
                      <a:pt x="0" y="33"/>
                      <a:pt x="0" y="33"/>
                    </a:cubicBezTo>
                    <a:cubicBezTo>
                      <a:pt x="17" y="33"/>
                      <a:pt x="17" y="33"/>
                      <a:pt x="17" y="33"/>
                    </a:cubicBezTo>
                    <a:cubicBezTo>
                      <a:pt x="17" y="44"/>
                      <a:pt x="17" y="44"/>
                      <a:pt x="17" y="44"/>
                    </a:cubicBezTo>
                    <a:cubicBezTo>
                      <a:pt x="31" y="44"/>
                      <a:pt x="31" y="44"/>
                      <a:pt x="31" y="44"/>
                    </a:cubicBezTo>
                    <a:cubicBezTo>
                      <a:pt x="31" y="33"/>
                      <a:pt x="31" y="33"/>
                      <a:pt x="31" y="33"/>
                    </a:cubicBezTo>
                    <a:cubicBezTo>
                      <a:pt x="58" y="33"/>
                      <a:pt x="58" y="33"/>
                      <a:pt x="58" y="33"/>
                    </a:cubicBezTo>
                    <a:cubicBezTo>
                      <a:pt x="70" y="33"/>
                      <a:pt x="75" y="24"/>
                      <a:pt x="75" y="12"/>
                    </a:cubicBezTo>
                    <a:cubicBezTo>
                      <a:pt x="75" y="8"/>
                      <a:pt x="75" y="4"/>
                      <a:pt x="7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739"/>
              <p:cNvSpPr>
                <a:spLocks noEditPoints="1"/>
              </p:cNvSpPr>
              <p:nvPr/>
            </p:nvSpPr>
            <p:spPr bwMode="auto">
              <a:xfrm>
                <a:off x="3500438" y="3035300"/>
                <a:ext cx="136525" cy="134938"/>
              </a:xfrm>
              <a:custGeom>
                <a:avLst/>
                <a:gdLst>
                  <a:gd name="T0" fmla="*/ 23 w 59"/>
                  <a:gd name="T1" fmla="*/ 41 h 58"/>
                  <a:gd name="T2" fmla="*/ 12 w 59"/>
                  <a:gd name="T3" fmla="*/ 28 h 58"/>
                  <a:gd name="T4" fmla="*/ 23 w 59"/>
                  <a:gd name="T5" fmla="*/ 18 h 58"/>
                  <a:gd name="T6" fmla="*/ 23 w 59"/>
                  <a:gd name="T7" fmla="*/ 18 h 58"/>
                  <a:gd name="T8" fmla="*/ 23 w 59"/>
                  <a:gd name="T9" fmla="*/ 41 h 58"/>
                  <a:gd name="T10" fmla="*/ 35 w 59"/>
                  <a:gd name="T11" fmla="*/ 0 h 58"/>
                  <a:gd name="T12" fmla="*/ 29 w 59"/>
                  <a:gd name="T13" fmla="*/ 0 h 58"/>
                  <a:gd name="T14" fmla="*/ 0 w 59"/>
                  <a:gd name="T15" fmla="*/ 27 h 58"/>
                  <a:gd name="T16" fmla="*/ 29 w 59"/>
                  <a:gd name="T17" fmla="*/ 58 h 58"/>
                  <a:gd name="T18" fmla="*/ 59 w 59"/>
                  <a:gd name="T19" fmla="*/ 27 h 58"/>
                  <a:gd name="T20" fmla="*/ 48 w 59"/>
                  <a:gd name="T21" fmla="*/ 3 h 58"/>
                  <a:gd name="T22" fmla="*/ 39 w 59"/>
                  <a:gd name="T23" fmla="*/ 15 h 58"/>
                  <a:gd name="T24" fmla="*/ 46 w 59"/>
                  <a:gd name="T25" fmla="*/ 28 h 58"/>
                  <a:gd name="T26" fmla="*/ 35 w 59"/>
                  <a:gd name="T27" fmla="*/ 41 h 58"/>
                  <a:gd name="T28" fmla="*/ 35 w 59"/>
                  <a:gd name="T2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58">
                    <a:moveTo>
                      <a:pt x="23" y="41"/>
                    </a:moveTo>
                    <a:cubicBezTo>
                      <a:pt x="17" y="40"/>
                      <a:pt x="12" y="36"/>
                      <a:pt x="12" y="28"/>
                    </a:cubicBezTo>
                    <a:cubicBezTo>
                      <a:pt x="12" y="22"/>
                      <a:pt x="17" y="18"/>
                      <a:pt x="23" y="18"/>
                    </a:cubicBezTo>
                    <a:cubicBezTo>
                      <a:pt x="23" y="18"/>
                      <a:pt x="23" y="18"/>
                      <a:pt x="23" y="18"/>
                    </a:cubicBezTo>
                    <a:cubicBezTo>
                      <a:pt x="23" y="41"/>
                      <a:pt x="23" y="41"/>
                      <a:pt x="23" y="41"/>
                    </a:cubicBezTo>
                    <a:moveTo>
                      <a:pt x="35" y="0"/>
                    </a:moveTo>
                    <a:cubicBezTo>
                      <a:pt x="29" y="0"/>
                      <a:pt x="29" y="0"/>
                      <a:pt x="29" y="0"/>
                    </a:cubicBezTo>
                    <a:cubicBezTo>
                      <a:pt x="11" y="0"/>
                      <a:pt x="0" y="10"/>
                      <a:pt x="0" y="27"/>
                    </a:cubicBezTo>
                    <a:cubicBezTo>
                      <a:pt x="0" y="44"/>
                      <a:pt x="11" y="58"/>
                      <a:pt x="29" y="58"/>
                    </a:cubicBezTo>
                    <a:cubicBezTo>
                      <a:pt x="47" y="58"/>
                      <a:pt x="59" y="44"/>
                      <a:pt x="59" y="27"/>
                    </a:cubicBezTo>
                    <a:cubicBezTo>
                      <a:pt x="59" y="18"/>
                      <a:pt x="55" y="9"/>
                      <a:pt x="48" y="3"/>
                    </a:cubicBezTo>
                    <a:cubicBezTo>
                      <a:pt x="39" y="15"/>
                      <a:pt x="39" y="15"/>
                      <a:pt x="39" y="15"/>
                    </a:cubicBezTo>
                    <a:cubicBezTo>
                      <a:pt x="43" y="18"/>
                      <a:pt x="46" y="22"/>
                      <a:pt x="46" y="28"/>
                    </a:cubicBezTo>
                    <a:cubicBezTo>
                      <a:pt x="46" y="34"/>
                      <a:pt x="41" y="39"/>
                      <a:pt x="35" y="41"/>
                    </a:cubicBezTo>
                    <a:cubicBezTo>
                      <a:pt x="35" y="0"/>
                      <a:pt x="35" y="0"/>
                      <a:pt x="35"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40"/>
              <p:cNvSpPr>
                <a:spLocks/>
              </p:cNvSpPr>
              <p:nvPr/>
            </p:nvSpPr>
            <p:spPr bwMode="auto">
              <a:xfrm>
                <a:off x="3500438" y="2898775"/>
                <a:ext cx="134938" cy="127000"/>
              </a:xfrm>
              <a:custGeom>
                <a:avLst/>
                <a:gdLst>
                  <a:gd name="T0" fmla="*/ 58 w 58"/>
                  <a:gd name="T1" fmla="*/ 0 h 54"/>
                  <a:gd name="T2" fmla="*/ 26 w 58"/>
                  <a:gd name="T3" fmla="*/ 0 h 54"/>
                  <a:gd name="T4" fmla="*/ 0 w 58"/>
                  <a:gd name="T5" fmla="*/ 21 h 54"/>
                  <a:gd name="T6" fmla="*/ 9 w 58"/>
                  <a:gd name="T7" fmla="*/ 37 h 54"/>
                  <a:gd name="T8" fmla="*/ 9 w 58"/>
                  <a:gd name="T9" fmla="*/ 37 h 54"/>
                  <a:gd name="T10" fmla="*/ 1 w 58"/>
                  <a:gd name="T11" fmla="*/ 37 h 54"/>
                  <a:gd name="T12" fmla="*/ 1 w 58"/>
                  <a:gd name="T13" fmla="*/ 54 h 54"/>
                  <a:gd name="T14" fmla="*/ 58 w 58"/>
                  <a:gd name="T15" fmla="*/ 54 h 54"/>
                  <a:gd name="T16" fmla="*/ 58 w 58"/>
                  <a:gd name="T17" fmla="*/ 37 h 54"/>
                  <a:gd name="T18" fmla="*/ 29 w 58"/>
                  <a:gd name="T19" fmla="*/ 37 h 54"/>
                  <a:gd name="T20" fmla="*/ 15 w 58"/>
                  <a:gd name="T21" fmla="*/ 26 h 54"/>
                  <a:gd name="T22" fmla="*/ 30 w 58"/>
                  <a:gd name="T23" fmla="*/ 17 h 54"/>
                  <a:gd name="T24" fmla="*/ 58 w 58"/>
                  <a:gd name="T25" fmla="*/ 17 h 54"/>
                  <a:gd name="T26" fmla="*/ 58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58" y="0"/>
                    </a:moveTo>
                    <a:cubicBezTo>
                      <a:pt x="26" y="0"/>
                      <a:pt x="26" y="0"/>
                      <a:pt x="26" y="0"/>
                    </a:cubicBezTo>
                    <a:cubicBezTo>
                      <a:pt x="11" y="0"/>
                      <a:pt x="0" y="3"/>
                      <a:pt x="0" y="21"/>
                    </a:cubicBezTo>
                    <a:cubicBezTo>
                      <a:pt x="0" y="29"/>
                      <a:pt x="4" y="35"/>
                      <a:pt x="9" y="37"/>
                    </a:cubicBezTo>
                    <a:cubicBezTo>
                      <a:pt x="9" y="37"/>
                      <a:pt x="9" y="37"/>
                      <a:pt x="9" y="37"/>
                    </a:cubicBezTo>
                    <a:cubicBezTo>
                      <a:pt x="1" y="37"/>
                      <a:pt x="1" y="37"/>
                      <a:pt x="1" y="37"/>
                    </a:cubicBezTo>
                    <a:cubicBezTo>
                      <a:pt x="1" y="54"/>
                      <a:pt x="1" y="54"/>
                      <a:pt x="1" y="54"/>
                    </a:cubicBezTo>
                    <a:cubicBezTo>
                      <a:pt x="58" y="54"/>
                      <a:pt x="58" y="54"/>
                      <a:pt x="58" y="54"/>
                    </a:cubicBezTo>
                    <a:cubicBezTo>
                      <a:pt x="58" y="37"/>
                      <a:pt x="58" y="37"/>
                      <a:pt x="58" y="37"/>
                    </a:cubicBezTo>
                    <a:cubicBezTo>
                      <a:pt x="29" y="37"/>
                      <a:pt x="29" y="37"/>
                      <a:pt x="29" y="37"/>
                    </a:cubicBezTo>
                    <a:cubicBezTo>
                      <a:pt x="22" y="37"/>
                      <a:pt x="15" y="35"/>
                      <a:pt x="15" y="26"/>
                    </a:cubicBezTo>
                    <a:cubicBezTo>
                      <a:pt x="15" y="17"/>
                      <a:pt x="23" y="17"/>
                      <a:pt x="30" y="17"/>
                    </a:cubicBezTo>
                    <a:cubicBezTo>
                      <a:pt x="58" y="17"/>
                      <a:pt x="58" y="17"/>
                      <a:pt x="58" y="17"/>
                    </a:cubicBezTo>
                    <a:cubicBezTo>
                      <a:pt x="58" y="0"/>
                      <a:pt x="58" y="0"/>
                      <a:pt x="5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41"/>
              <p:cNvSpPr>
                <a:spLocks/>
              </p:cNvSpPr>
              <p:nvPr/>
            </p:nvSpPr>
            <p:spPr bwMode="auto">
              <a:xfrm>
                <a:off x="3462338" y="2794000"/>
                <a:ext cx="174625" cy="103188"/>
              </a:xfrm>
              <a:custGeom>
                <a:avLst/>
                <a:gdLst>
                  <a:gd name="T0" fmla="*/ 73 w 75"/>
                  <a:gd name="T1" fmla="*/ 0 h 44"/>
                  <a:gd name="T2" fmla="*/ 59 w 75"/>
                  <a:gd name="T3" fmla="*/ 0 h 44"/>
                  <a:gd name="T4" fmla="*/ 60 w 75"/>
                  <a:gd name="T5" fmla="*/ 7 h 44"/>
                  <a:gd name="T6" fmla="*/ 50 w 75"/>
                  <a:gd name="T7" fmla="*/ 16 h 44"/>
                  <a:gd name="T8" fmla="*/ 31 w 75"/>
                  <a:gd name="T9" fmla="*/ 16 h 44"/>
                  <a:gd name="T10" fmla="*/ 31 w 75"/>
                  <a:gd name="T11" fmla="*/ 0 h 44"/>
                  <a:gd name="T12" fmla="*/ 17 w 75"/>
                  <a:gd name="T13" fmla="*/ 0 h 44"/>
                  <a:gd name="T14" fmla="*/ 17 w 75"/>
                  <a:gd name="T15" fmla="*/ 16 h 44"/>
                  <a:gd name="T16" fmla="*/ 0 w 75"/>
                  <a:gd name="T17" fmla="*/ 16 h 44"/>
                  <a:gd name="T18" fmla="*/ 0 w 75"/>
                  <a:gd name="T19" fmla="*/ 33 h 44"/>
                  <a:gd name="T20" fmla="*/ 17 w 75"/>
                  <a:gd name="T21" fmla="*/ 33 h 44"/>
                  <a:gd name="T22" fmla="*/ 17 w 75"/>
                  <a:gd name="T23" fmla="*/ 44 h 44"/>
                  <a:gd name="T24" fmla="*/ 31 w 75"/>
                  <a:gd name="T25" fmla="*/ 44 h 44"/>
                  <a:gd name="T26" fmla="*/ 31 w 75"/>
                  <a:gd name="T27" fmla="*/ 33 h 44"/>
                  <a:gd name="T28" fmla="*/ 58 w 75"/>
                  <a:gd name="T29" fmla="*/ 33 h 44"/>
                  <a:gd name="T30" fmla="*/ 75 w 75"/>
                  <a:gd name="T31" fmla="*/ 12 h 44"/>
                  <a:gd name="T32" fmla="*/ 73 w 75"/>
                  <a:gd name="T3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44">
                    <a:moveTo>
                      <a:pt x="73" y="0"/>
                    </a:moveTo>
                    <a:cubicBezTo>
                      <a:pt x="59" y="0"/>
                      <a:pt x="59" y="0"/>
                      <a:pt x="59" y="0"/>
                    </a:cubicBezTo>
                    <a:cubicBezTo>
                      <a:pt x="60" y="2"/>
                      <a:pt x="60" y="5"/>
                      <a:pt x="60" y="7"/>
                    </a:cubicBezTo>
                    <a:cubicBezTo>
                      <a:pt x="60" y="15"/>
                      <a:pt x="56" y="16"/>
                      <a:pt x="50" y="16"/>
                    </a:cubicBezTo>
                    <a:cubicBezTo>
                      <a:pt x="31" y="16"/>
                      <a:pt x="31" y="16"/>
                      <a:pt x="31" y="16"/>
                    </a:cubicBezTo>
                    <a:cubicBezTo>
                      <a:pt x="31" y="0"/>
                      <a:pt x="31" y="0"/>
                      <a:pt x="31" y="0"/>
                    </a:cubicBezTo>
                    <a:cubicBezTo>
                      <a:pt x="17" y="0"/>
                      <a:pt x="17" y="0"/>
                      <a:pt x="17" y="0"/>
                    </a:cubicBezTo>
                    <a:cubicBezTo>
                      <a:pt x="17" y="16"/>
                      <a:pt x="17" y="16"/>
                      <a:pt x="17" y="16"/>
                    </a:cubicBezTo>
                    <a:cubicBezTo>
                      <a:pt x="0" y="16"/>
                      <a:pt x="0" y="16"/>
                      <a:pt x="0" y="16"/>
                    </a:cubicBezTo>
                    <a:cubicBezTo>
                      <a:pt x="0" y="33"/>
                      <a:pt x="0" y="33"/>
                      <a:pt x="0" y="33"/>
                    </a:cubicBezTo>
                    <a:cubicBezTo>
                      <a:pt x="17" y="33"/>
                      <a:pt x="17" y="33"/>
                      <a:pt x="17" y="33"/>
                    </a:cubicBezTo>
                    <a:cubicBezTo>
                      <a:pt x="17" y="44"/>
                      <a:pt x="17" y="44"/>
                      <a:pt x="17" y="44"/>
                    </a:cubicBezTo>
                    <a:cubicBezTo>
                      <a:pt x="31" y="44"/>
                      <a:pt x="31" y="44"/>
                      <a:pt x="31" y="44"/>
                    </a:cubicBezTo>
                    <a:cubicBezTo>
                      <a:pt x="31" y="33"/>
                      <a:pt x="31" y="33"/>
                      <a:pt x="31" y="33"/>
                    </a:cubicBezTo>
                    <a:cubicBezTo>
                      <a:pt x="58" y="33"/>
                      <a:pt x="58" y="33"/>
                      <a:pt x="58" y="33"/>
                    </a:cubicBezTo>
                    <a:cubicBezTo>
                      <a:pt x="70" y="33"/>
                      <a:pt x="75" y="24"/>
                      <a:pt x="75" y="12"/>
                    </a:cubicBezTo>
                    <a:cubicBezTo>
                      <a:pt x="75" y="8"/>
                      <a:pt x="75" y="4"/>
                      <a:pt x="7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4" name="Freeform 742"/>
            <p:cNvSpPr>
              <a:spLocks noEditPoints="1"/>
            </p:cNvSpPr>
            <p:nvPr/>
          </p:nvSpPr>
          <p:spPr bwMode="auto">
            <a:xfrm>
              <a:off x="3625850" y="3543300"/>
              <a:ext cx="149225" cy="138113"/>
            </a:xfrm>
            <a:custGeom>
              <a:avLst/>
              <a:gdLst>
                <a:gd name="T0" fmla="*/ 0 w 64"/>
                <a:gd name="T1" fmla="*/ 59 h 59"/>
                <a:gd name="T2" fmla="*/ 0 w 64"/>
                <a:gd name="T3" fmla="*/ 38 h 59"/>
                <a:gd name="T4" fmla="*/ 32 w 64"/>
                <a:gd name="T5" fmla="*/ 0 h 59"/>
                <a:gd name="T6" fmla="*/ 64 w 64"/>
                <a:gd name="T7" fmla="*/ 36 h 59"/>
                <a:gd name="T8" fmla="*/ 64 w 64"/>
                <a:gd name="T9" fmla="*/ 59 h 59"/>
                <a:gd name="T10" fmla="*/ 0 w 64"/>
                <a:gd name="T11" fmla="*/ 59 h 59"/>
                <a:gd name="T12" fmla="*/ 51 w 64"/>
                <a:gd name="T13" fmla="*/ 45 h 59"/>
                <a:gd name="T14" fmla="*/ 51 w 64"/>
                <a:gd name="T15" fmla="*/ 38 h 59"/>
                <a:gd name="T16" fmla="*/ 31 w 64"/>
                <a:gd name="T17" fmla="*/ 15 h 59"/>
                <a:gd name="T18" fmla="*/ 13 w 64"/>
                <a:gd name="T19" fmla="*/ 37 h 59"/>
                <a:gd name="T20" fmla="*/ 13 w 64"/>
                <a:gd name="T21" fmla="*/ 45 h 59"/>
                <a:gd name="T22" fmla="*/ 51 w 64"/>
                <a:gd name="T23" fmla="*/ 4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59">
                  <a:moveTo>
                    <a:pt x="0" y="59"/>
                  </a:moveTo>
                  <a:cubicBezTo>
                    <a:pt x="0" y="38"/>
                    <a:pt x="0" y="38"/>
                    <a:pt x="0" y="38"/>
                  </a:cubicBezTo>
                  <a:cubicBezTo>
                    <a:pt x="0" y="18"/>
                    <a:pt x="9" y="0"/>
                    <a:pt x="32" y="0"/>
                  </a:cubicBezTo>
                  <a:cubicBezTo>
                    <a:pt x="53" y="0"/>
                    <a:pt x="64" y="17"/>
                    <a:pt x="64" y="36"/>
                  </a:cubicBezTo>
                  <a:cubicBezTo>
                    <a:pt x="64" y="59"/>
                    <a:pt x="64" y="59"/>
                    <a:pt x="64" y="59"/>
                  </a:cubicBezTo>
                  <a:lnTo>
                    <a:pt x="0" y="59"/>
                  </a:lnTo>
                  <a:close/>
                  <a:moveTo>
                    <a:pt x="51" y="45"/>
                  </a:moveTo>
                  <a:cubicBezTo>
                    <a:pt x="51" y="38"/>
                    <a:pt x="51" y="38"/>
                    <a:pt x="51" y="38"/>
                  </a:cubicBezTo>
                  <a:cubicBezTo>
                    <a:pt x="51" y="25"/>
                    <a:pt x="46" y="15"/>
                    <a:pt x="31" y="15"/>
                  </a:cubicBezTo>
                  <a:cubicBezTo>
                    <a:pt x="19" y="15"/>
                    <a:pt x="13" y="25"/>
                    <a:pt x="13" y="37"/>
                  </a:cubicBezTo>
                  <a:cubicBezTo>
                    <a:pt x="13" y="45"/>
                    <a:pt x="13" y="45"/>
                    <a:pt x="13" y="45"/>
                  </a:cubicBezTo>
                  <a:lnTo>
                    <a:pt x="51" y="4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743"/>
            <p:cNvSpPr>
              <a:spLocks noEditPoints="1"/>
            </p:cNvSpPr>
            <p:nvPr/>
          </p:nvSpPr>
          <p:spPr bwMode="auto">
            <a:xfrm>
              <a:off x="3621088" y="3503613"/>
              <a:ext cx="153988" cy="34925"/>
            </a:xfrm>
            <a:custGeom>
              <a:avLst/>
              <a:gdLst>
                <a:gd name="T0" fmla="*/ 0 w 66"/>
                <a:gd name="T1" fmla="*/ 7 h 15"/>
                <a:gd name="T2" fmla="*/ 8 w 66"/>
                <a:gd name="T3" fmla="*/ 0 h 15"/>
                <a:gd name="T4" fmla="*/ 16 w 66"/>
                <a:gd name="T5" fmla="*/ 7 h 15"/>
                <a:gd name="T6" fmla="*/ 8 w 66"/>
                <a:gd name="T7" fmla="*/ 15 h 15"/>
                <a:gd name="T8" fmla="*/ 0 w 66"/>
                <a:gd name="T9" fmla="*/ 7 h 15"/>
                <a:gd name="T10" fmla="*/ 22 w 66"/>
                <a:gd name="T11" fmla="*/ 14 h 15"/>
                <a:gd name="T12" fmla="*/ 22 w 66"/>
                <a:gd name="T13" fmla="*/ 1 h 15"/>
                <a:gd name="T14" fmla="*/ 66 w 66"/>
                <a:gd name="T15" fmla="*/ 1 h 15"/>
                <a:gd name="T16" fmla="*/ 66 w 66"/>
                <a:gd name="T17" fmla="*/ 14 h 15"/>
                <a:gd name="T18" fmla="*/ 22 w 6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0" y="7"/>
                  </a:moveTo>
                  <a:cubicBezTo>
                    <a:pt x="0" y="3"/>
                    <a:pt x="4" y="0"/>
                    <a:pt x="8" y="0"/>
                  </a:cubicBezTo>
                  <a:cubicBezTo>
                    <a:pt x="13" y="0"/>
                    <a:pt x="16" y="3"/>
                    <a:pt x="16" y="7"/>
                  </a:cubicBezTo>
                  <a:cubicBezTo>
                    <a:pt x="16" y="12"/>
                    <a:pt x="13" y="15"/>
                    <a:pt x="8" y="15"/>
                  </a:cubicBezTo>
                  <a:cubicBezTo>
                    <a:pt x="4" y="15"/>
                    <a:pt x="0" y="12"/>
                    <a:pt x="0" y="7"/>
                  </a:cubicBezTo>
                  <a:close/>
                  <a:moveTo>
                    <a:pt x="22" y="14"/>
                  </a:moveTo>
                  <a:cubicBezTo>
                    <a:pt x="22" y="1"/>
                    <a:pt x="22" y="1"/>
                    <a:pt x="22" y="1"/>
                  </a:cubicBezTo>
                  <a:cubicBezTo>
                    <a:pt x="66" y="1"/>
                    <a:pt x="66" y="1"/>
                    <a:pt x="66" y="1"/>
                  </a:cubicBezTo>
                  <a:cubicBezTo>
                    <a:pt x="66" y="14"/>
                    <a:pt x="66" y="14"/>
                    <a:pt x="66" y="14"/>
                  </a:cubicBezTo>
                  <a:lnTo>
                    <a:pt x="22" y="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44"/>
            <p:cNvSpPr>
              <a:spLocks/>
            </p:cNvSpPr>
            <p:nvPr/>
          </p:nvSpPr>
          <p:spPr bwMode="auto">
            <a:xfrm>
              <a:off x="3670300" y="3413125"/>
              <a:ext cx="106363" cy="88900"/>
            </a:xfrm>
            <a:custGeom>
              <a:avLst/>
              <a:gdLst>
                <a:gd name="T0" fmla="*/ 14 w 46"/>
                <a:gd name="T1" fmla="*/ 10 h 38"/>
                <a:gd name="T2" fmla="*/ 10 w 46"/>
                <a:gd name="T3" fmla="*/ 18 h 38"/>
                <a:gd name="T4" fmla="*/ 14 w 46"/>
                <a:gd name="T5" fmla="*/ 23 h 38"/>
                <a:gd name="T6" fmla="*/ 32 w 46"/>
                <a:gd name="T7" fmla="*/ 0 h 38"/>
                <a:gd name="T8" fmla="*/ 46 w 46"/>
                <a:gd name="T9" fmla="*/ 20 h 38"/>
                <a:gd name="T10" fmla="*/ 40 w 46"/>
                <a:gd name="T11" fmla="*/ 38 h 38"/>
                <a:gd name="T12" fmla="*/ 31 w 46"/>
                <a:gd name="T13" fmla="*/ 29 h 38"/>
                <a:gd name="T14" fmla="*/ 36 w 46"/>
                <a:gd name="T15" fmla="*/ 20 h 38"/>
                <a:gd name="T16" fmla="*/ 33 w 46"/>
                <a:gd name="T17" fmla="*/ 14 h 38"/>
                <a:gd name="T18" fmla="*/ 15 w 46"/>
                <a:gd name="T19" fmla="*/ 36 h 38"/>
                <a:gd name="T20" fmla="*/ 0 w 46"/>
                <a:gd name="T21" fmla="*/ 18 h 38"/>
                <a:gd name="T22" fmla="*/ 6 w 46"/>
                <a:gd name="T23" fmla="*/ 2 h 38"/>
                <a:gd name="T24" fmla="*/ 14 w 46"/>
                <a:gd name="T25"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38">
                  <a:moveTo>
                    <a:pt x="14" y="10"/>
                  </a:moveTo>
                  <a:cubicBezTo>
                    <a:pt x="12" y="12"/>
                    <a:pt x="10" y="15"/>
                    <a:pt x="10" y="18"/>
                  </a:cubicBezTo>
                  <a:cubicBezTo>
                    <a:pt x="10" y="20"/>
                    <a:pt x="11" y="23"/>
                    <a:pt x="14" y="23"/>
                  </a:cubicBezTo>
                  <a:cubicBezTo>
                    <a:pt x="20" y="23"/>
                    <a:pt x="15" y="0"/>
                    <a:pt x="32" y="0"/>
                  </a:cubicBezTo>
                  <a:cubicBezTo>
                    <a:pt x="43" y="0"/>
                    <a:pt x="46" y="11"/>
                    <a:pt x="46" y="20"/>
                  </a:cubicBezTo>
                  <a:cubicBezTo>
                    <a:pt x="46" y="26"/>
                    <a:pt x="45" y="33"/>
                    <a:pt x="40" y="38"/>
                  </a:cubicBezTo>
                  <a:cubicBezTo>
                    <a:pt x="31" y="29"/>
                    <a:pt x="31" y="29"/>
                    <a:pt x="31" y="29"/>
                  </a:cubicBezTo>
                  <a:cubicBezTo>
                    <a:pt x="34" y="27"/>
                    <a:pt x="36" y="24"/>
                    <a:pt x="36" y="20"/>
                  </a:cubicBezTo>
                  <a:cubicBezTo>
                    <a:pt x="36" y="17"/>
                    <a:pt x="35" y="14"/>
                    <a:pt x="33" y="14"/>
                  </a:cubicBezTo>
                  <a:cubicBezTo>
                    <a:pt x="26" y="14"/>
                    <a:pt x="32" y="36"/>
                    <a:pt x="15" y="36"/>
                  </a:cubicBezTo>
                  <a:cubicBezTo>
                    <a:pt x="4" y="36"/>
                    <a:pt x="0" y="27"/>
                    <a:pt x="0" y="18"/>
                  </a:cubicBezTo>
                  <a:cubicBezTo>
                    <a:pt x="0" y="12"/>
                    <a:pt x="1" y="6"/>
                    <a:pt x="6" y="2"/>
                  </a:cubicBezTo>
                  <a:lnTo>
                    <a:pt x="14" y="1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745"/>
            <p:cNvSpPr>
              <a:spLocks/>
            </p:cNvSpPr>
            <p:nvPr/>
          </p:nvSpPr>
          <p:spPr bwMode="auto">
            <a:xfrm>
              <a:off x="3670300" y="3317875"/>
              <a:ext cx="106363" cy="92075"/>
            </a:xfrm>
            <a:custGeom>
              <a:avLst/>
              <a:gdLst>
                <a:gd name="T0" fmla="*/ 15 w 46"/>
                <a:gd name="T1" fmla="*/ 9 h 40"/>
                <a:gd name="T2" fmla="*/ 12 w 46"/>
                <a:gd name="T3" fmla="*/ 16 h 40"/>
                <a:gd name="T4" fmla="*/ 23 w 46"/>
                <a:gd name="T5" fmla="*/ 27 h 40"/>
                <a:gd name="T6" fmla="*/ 34 w 46"/>
                <a:gd name="T7" fmla="*/ 16 h 40"/>
                <a:gd name="T8" fmla="*/ 31 w 46"/>
                <a:gd name="T9" fmla="*/ 9 h 40"/>
                <a:gd name="T10" fmla="*/ 40 w 46"/>
                <a:gd name="T11" fmla="*/ 0 h 40"/>
                <a:gd name="T12" fmla="*/ 46 w 46"/>
                <a:gd name="T13" fmla="*/ 16 h 40"/>
                <a:gd name="T14" fmla="*/ 23 w 46"/>
                <a:gd name="T15" fmla="*/ 40 h 40"/>
                <a:gd name="T16" fmla="*/ 0 w 46"/>
                <a:gd name="T17" fmla="*/ 16 h 40"/>
                <a:gd name="T18" fmla="*/ 6 w 46"/>
                <a:gd name="T19" fmla="*/ 0 h 40"/>
                <a:gd name="T20" fmla="*/ 15 w 46"/>
                <a:gd name="T21"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40">
                  <a:moveTo>
                    <a:pt x="15" y="9"/>
                  </a:moveTo>
                  <a:cubicBezTo>
                    <a:pt x="13" y="11"/>
                    <a:pt x="12" y="13"/>
                    <a:pt x="12" y="16"/>
                  </a:cubicBezTo>
                  <a:cubicBezTo>
                    <a:pt x="12" y="23"/>
                    <a:pt x="16" y="27"/>
                    <a:pt x="23" y="27"/>
                  </a:cubicBezTo>
                  <a:cubicBezTo>
                    <a:pt x="30" y="27"/>
                    <a:pt x="34" y="23"/>
                    <a:pt x="34" y="16"/>
                  </a:cubicBezTo>
                  <a:cubicBezTo>
                    <a:pt x="34" y="13"/>
                    <a:pt x="33" y="11"/>
                    <a:pt x="31" y="9"/>
                  </a:cubicBezTo>
                  <a:cubicBezTo>
                    <a:pt x="40" y="0"/>
                    <a:pt x="40" y="0"/>
                    <a:pt x="40" y="0"/>
                  </a:cubicBezTo>
                  <a:cubicBezTo>
                    <a:pt x="45" y="4"/>
                    <a:pt x="46" y="11"/>
                    <a:pt x="46" y="16"/>
                  </a:cubicBezTo>
                  <a:cubicBezTo>
                    <a:pt x="46" y="29"/>
                    <a:pt x="37" y="40"/>
                    <a:pt x="23" y="40"/>
                  </a:cubicBezTo>
                  <a:cubicBezTo>
                    <a:pt x="9" y="40"/>
                    <a:pt x="0" y="29"/>
                    <a:pt x="0" y="16"/>
                  </a:cubicBezTo>
                  <a:cubicBezTo>
                    <a:pt x="0" y="11"/>
                    <a:pt x="2" y="4"/>
                    <a:pt x="6" y="0"/>
                  </a:cubicBezTo>
                  <a:lnTo>
                    <a:pt x="15" y="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746"/>
            <p:cNvSpPr>
              <a:spLocks noEditPoints="1"/>
            </p:cNvSpPr>
            <p:nvPr/>
          </p:nvSpPr>
          <p:spPr bwMode="auto">
            <a:xfrm>
              <a:off x="3670300" y="3208338"/>
              <a:ext cx="106363" cy="114300"/>
            </a:xfrm>
            <a:custGeom>
              <a:avLst/>
              <a:gdLst>
                <a:gd name="T0" fmla="*/ 0 w 46"/>
                <a:gd name="T1" fmla="*/ 25 h 49"/>
                <a:gd name="T2" fmla="*/ 23 w 46"/>
                <a:gd name="T3" fmla="*/ 0 h 49"/>
                <a:gd name="T4" fmla="*/ 46 w 46"/>
                <a:gd name="T5" fmla="*/ 25 h 49"/>
                <a:gd name="T6" fmla="*/ 23 w 46"/>
                <a:gd name="T7" fmla="*/ 49 h 49"/>
                <a:gd name="T8" fmla="*/ 0 w 46"/>
                <a:gd name="T9" fmla="*/ 25 h 49"/>
                <a:gd name="T10" fmla="*/ 34 w 46"/>
                <a:gd name="T11" fmla="*/ 25 h 49"/>
                <a:gd name="T12" fmla="*/ 23 w 46"/>
                <a:gd name="T13" fmla="*/ 14 h 49"/>
                <a:gd name="T14" fmla="*/ 12 w 46"/>
                <a:gd name="T15" fmla="*/ 25 h 49"/>
                <a:gd name="T16" fmla="*/ 23 w 46"/>
                <a:gd name="T17" fmla="*/ 35 h 49"/>
                <a:gd name="T18" fmla="*/ 34 w 46"/>
                <a:gd name="T19"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9">
                  <a:moveTo>
                    <a:pt x="0" y="25"/>
                  </a:moveTo>
                  <a:cubicBezTo>
                    <a:pt x="0" y="11"/>
                    <a:pt x="9" y="0"/>
                    <a:pt x="23" y="0"/>
                  </a:cubicBezTo>
                  <a:cubicBezTo>
                    <a:pt x="37" y="0"/>
                    <a:pt x="46" y="11"/>
                    <a:pt x="46" y="25"/>
                  </a:cubicBezTo>
                  <a:cubicBezTo>
                    <a:pt x="46" y="38"/>
                    <a:pt x="37" y="49"/>
                    <a:pt x="23" y="49"/>
                  </a:cubicBezTo>
                  <a:cubicBezTo>
                    <a:pt x="9" y="49"/>
                    <a:pt x="0" y="38"/>
                    <a:pt x="0" y="25"/>
                  </a:cubicBezTo>
                  <a:close/>
                  <a:moveTo>
                    <a:pt x="34" y="25"/>
                  </a:moveTo>
                  <a:cubicBezTo>
                    <a:pt x="34" y="18"/>
                    <a:pt x="30" y="14"/>
                    <a:pt x="23" y="14"/>
                  </a:cubicBezTo>
                  <a:cubicBezTo>
                    <a:pt x="16" y="14"/>
                    <a:pt x="12" y="18"/>
                    <a:pt x="12" y="25"/>
                  </a:cubicBezTo>
                  <a:cubicBezTo>
                    <a:pt x="12" y="31"/>
                    <a:pt x="16" y="35"/>
                    <a:pt x="23" y="35"/>
                  </a:cubicBezTo>
                  <a:cubicBezTo>
                    <a:pt x="30" y="35"/>
                    <a:pt x="34" y="31"/>
                    <a:pt x="34" y="2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747"/>
            <p:cNvSpPr>
              <a:spLocks/>
            </p:cNvSpPr>
            <p:nvPr/>
          </p:nvSpPr>
          <p:spPr bwMode="auto">
            <a:xfrm>
              <a:off x="3671888" y="3095625"/>
              <a:ext cx="103188" cy="115888"/>
            </a:xfrm>
            <a:custGeom>
              <a:avLst/>
              <a:gdLst>
                <a:gd name="T0" fmla="*/ 0 w 65"/>
                <a:gd name="T1" fmla="*/ 73 h 73"/>
                <a:gd name="T2" fmla="*/ 0 w 65"/>
                <a:gd name="T3" fmla="*/ 51 h 73"/>
                <a:gd name="T4" fmla="*/ 44 w 65"/>
                <a:gd name="T5" fmla="*/ 35 h 73"/>
                <a:gd name="T6" fmla="*/ 44 w 65"/>
                <a:gd name="T7" fmla="*/ 35 h 73"/>
                <a:gd name="T8" fmla="*/ 0 w 65"/>
                <a:gd name="T9" fmla="*/ 19 h 73"/>
                <a:gd name="T10" fmla="*/ 0 w 65"/>
                <a:gd name="T11" fmla="*/ 0 h 73"/>
                <a:gd name="T12" fmla="*/ 65 w 65"/>
                <a:gd name="T13" fmla="*/ 25 h 73"/>
                <a:gd name="T14" fmla="*/ 65 w 65"/>
                <a:gd name="T15" fmla="*/ 46 h 73"/>
                <a:gd name="T16" fmla="*/ 0 w 65"/>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3">
                  <a:moveTo>
                    <a:pt x="0" y="73"/>
                  </a:moveTo>
                  <a:lnTo>
                    <a:pt x="0" y="51"/>
                  </a:lnTo>
                  <a:lnTo>
                    <a:pt x="44" y="35"/>
                  </a:lnTo>
                  <a:lnTo>
                    <a:pt x="44" y="35"/>
                  </a:lnTo>
                  <a:lnTo>
                    <a:pt x="0" y="19"/>
                  </a:lnTo>
                  <a:lnTo>
                    <a:pt x="0" y="0"/>
                  </a:lnTo>
                  <a:lnTo>
                    <a:pt x="65" y="25"/>
                  </a:lnTo>
                  <a:lnTo>
                    <a:pt x="65" y="46"/>
                  </a:lnTo>
                  <a:lnTo>
                    <a:pt x="0" y="7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48"/>
            <p:cNvSpPr>
              <a:spLocks noEditPoints="1"/>
            </p:cNvSpPr>
            <p:nvPr/>
          </p:nvSpPr>
          <p:spPr bwMode="auto">
            <a:xfrm>
              <a:off x="3670300" y="2992438"/>
              <a:ext cx="106363" cy="104775"/>
            </a:xfrm>
            <a:custGeom>
              <a:avLst/>
              <a:gdLst>
                <a:gd name="T0" fmla="*/ 37 w 46"/>
                <a:gd name="T1" fmla="*/ 2 h 45"/>
                <a:gd name="T2" fmla="*/ 46 w 46"/>
                <a:gd name="T3" fmla="*/ 21 h 45"/>
                <a:gd name="T4" fmla="*/ 23 w 46"/>
                <a:gd name="T5" fmla="*/ 45 h 45"/>
                <a:gd name="T6" fmla="*/ 0 w 46"/>
                <a:gd name="T7" fmla="*/ 21 h 45"/>
                <a:gd name="T8" fmla="*/ 23 w 46"/>
                <a:gd name="T9" fmla="*/ 0 h 45"/>
                <a:gd name="T10" fmla="*/ 27 w 46"/>
                <a:gd name="T11" fmla="*/ 0 h 45"/>
                <a:gd name="T12" fmla="*/ 27 w 46"/>
                <a:gd name="T13" fmla="*/ 32 h 45"/>
                <a:gd name="T14" fmla="*/ 36 w 46"/>
                <a:gd name="T15" fmla="*/ 21 h 45"/>
                <a:gd name="T16" fmla="*/ 30 w 46"/>
                <a:gd name="T17" fmla="*/ 12 h 45"/>
                <a:gd name="T18" fmla="*/ 37 w 46"/>
                <a:gd name="T19" fmla="*/ 2 h 45"/>
                <a:gd name="T20" fmla="*/ 18 w 46"/>
                <a:gd name="T21" fmla="*/ 14 h 45"/>
                <a:gd name="T22" fmla="*/ 10 w 46"/>
                <a:gd name="T23" fmla="*/ 22 h 45"/>
                <a:gd name="T24" fmla="*/ 18 w 46"/>
                <a:gd name="T25" fmla="*/ 32 h 45"/>
                <a:gd name="T26" fmla="*/ 18 w 46"/>
                <a:gd name="T27" fmla="*/ 1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45">
                  <a:moveTo>
                    <a:pt x="37" y="2"/>
                  </a:moveTo>
                  <a:cubicBezTo>
                    <a:pt x="43" y="6"/>
                    <a:pt x="46" y="14"/>
                    <a:pt x="46" y="21"/>
                  </a:cubicBezTo>
                  <a:cubicBezTo>
                    <a:pt x="46" y="34"/>
                    <a:pt x="37" y="45"/>
                    <a:pt x="23" y="45"/>
                  </a:cubicBezTo>
                  <a:cubicBezTo>
                    <a:pt x="9" y="45"/>
                    <a:pt x="0" y="34"/>
                    <a:pt x="0" y="21"/>
                  </a:cubicBezTo>
                  <a:cubicBezTo>
                    <a:pt x="0" y="8"/>
                    <a:pt x="9" y="0"/>
                    <a:pt x="23" y="0"/>
                  </a:cubicBezTo>
                  <a:cubicBezTo>
                    <a:pt x="27" y="0"/>
                    <a:pt x="27" y="0"/>
                    <a:pt x="27" y="0"/>
                  </a:cubicBezTo>
                  <a:cubicBezTo>
                    <a:pt x="27" y="32"/>
                    <a:pt x="27" y="32"/>
                    <a:pt x="27" y="32"/>
                  </a:cubicBezTo>
                  <a:cubicBezTo>
                    <a:pt x="32" y="30"/>
                    <a:pt x="36" y="27"/>
                    <a:pt x="36" y="21"/>
                  </a:cubicBezTo>
                  <a:cubicBezTo>
                    <a:pt x="36" y="17"/>
                    <a:pt x="34" y="14"/>
                    <a:pt x="30" y="12"/>
                  </a:cubicBezTo>
                  <a:lnTo>
                    <a:pt x="37" y="2"/>
                  </a:lnTo>
                  <a:close/>
                  <a:moveTo>
                    <a:pt x="18" y="14"/>
                  </a:moveTo>
                  <a:cubicBezTo>
                    <a:pt x="14" y="13"/>
                    <a:pt x="10" y="17"/>
                    <a:pt x="10" y="22"/>
                  </a:cubicBezTo>
                  <a:cubicBezTo>
                    <a:pt x="10" y="28"/>
                    <a:pt x="14" y="31"/>
                    <a:pt x="18" y="32"/>
                  </a:cubicBezTo>
                  <a:lnTo>
                    <a:pt x="18" y="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49"/>
            <p:cNvSpPr>
              <a:spLocks/>
            </p:cNvSpPr>
            <p:nvPr/>
          </p:nvSpPr>
          <p:spPr bwMode="auto">
            <a:xfrm>
              <a:off x="3670300" y="2913063"/>
              <a:ext cx="104775" cy="73025"/>
            </a:xfrm>
            <a:custGeom>
              <a:avLst/>
              <a:gdLst>
                <a:gd name="T0" fmla="*/ 1 w 45"/>
                <a:gd name="T1" fmla="*/ 31 h 31"/>
                <a:gd name="T2" fmla="*/ 1 w 45"/>
                <a:gd name="T3" fmla="*/ 17 h 31"/>
                <a:gd name="T4" fmla="*/ 8 w 45"/>
                <a:gd name="T5" fmla="*/ 17 h 31"/>
                <a:gd name="T6" fmla="*/ 8 w 45"/>
                <a:gd name="T7" fmla="*/ 17 h 31"/>
                <a:gd name="T8" fmla="*/ 0 w 45"/>
                <a:gd name="T9" fmla="*/ 4 h 31"/>
                <a:gd name="T10" fmla="*/ 0 w 45"/>
                <a:gd name="T11" fmla="*/ 0 h 31"/>
                <a:gd name="T12" fmla="*/ 13 w 45"/>
                <a:gd name="T13" fmla="*/ 0 h 31"/>
                <a:gd name="T14" fmla="*/ 12 w 45"/>
                <a:gd name="T15" fmla="*/ 6 h 31"/>
                <a:gd name="T16" fmla="*/ 27 w 45"/>
                <a:gd name="T17" fmla="*/ 17 h 31"/>
                <a:gd name="T18" fmla="*/ 45 w 45"/>
                <a:gd name="T19" fmla="*/ 17 h 31"/>
                <a:gd name="T20" fmla="*/ 45 w 45"/>
                <a:gd name="T21" fmla="*/ 31 h 31"/>
                <a:gd name="T22" fmla="*/ 1 w 45"/>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31">
                  <a:moveTo>
                    <a:pt x="1" y="31"/>
                  </a:moveTo>
                  <a:cubicBezTo>
                    <a:pt x="1" y="17"/>
                    <a:pt x="1" y="17"/>
                    <a:pt x="1" y="17"/>
                  </a:cubicBezTo>
                  <a:cubicBezTo>
                    <a:pt x="8" y="17"/>
                    <a:pt x="8" y="17"/>
                    <a:pt x="8" y="17"/>
                  </a:cubicBezTo>
                  <a:cubicBezTo>
                    <a:pt x="8" y="17"/>
                    <a:pt x="8" y="17"/>
                    <a:pt x="8" y="17"/>
                  </a:cubicBezTo>
                  <a:cubicBezTo>
                    <a:pt x="3" y="14"/>
                    <a:pt x="0" y="10"/>
                    <a:pt x="0" y="4"/>
                  </a:cubicBezTo>
                  <a:cubicBezTo>
                    <a:pt x="0" y="3"/>
                    <a:pt x="0" y="1"/>
                    <a:pt x="0" y="0"/>
                  </a:cubicBezTo>
                  <a:cubicBezTo>
                    <a:pt x="13" y="0"/>
                    <a:pt x="13" y="0"/>
                    <a:pt x="13" y="0"/>
                  </a:cubicBezTo>
                  <a:cubicBezTo>
                    <a:pt x="12" y="2"/>
                    <a:pt x="12" y="4"/>
                    <a:pt x="12" y="6"/>
                  </a:cubicBezTo>
                  <a:cubicBezTo>
                    <a:pt x="12" y="16"/>
                    <a:pt x="18" y="17"/>
                    <a:pt x="27" y="17"/>
                  </a:cubicBezTo>
                  <a:cubicBezTo>
                    <a:pt x="45" y="17"/>
                    <a:pt x="45" y="17"/>
                    <a:pt x="45" y="17"/>
                  </a:cubicBezTo>
                  <a:cubicBezTo>
                    <a:pt x="45" y="31"/>
                    <a:pt x="45" y="31"/>
                    <a:pt x="45" y="31"/>
                  </a:cubicBezTo>
                  <a:lnTo>
                    <a:pt x="1" y="3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50"/>
            <p:cNvSpPr>
              <a:spLocks/>
            </p:cNvSpPr>
            <p:nvPr/>
          </p:nvSpPr>
          <p:spPr bwMode="auto">
            <a:xfrm>
              <a:off x="3671888" y="2806700"/>
              <a:ext cx="153988" cy="114300"/>
            </a:xfrm>
            <a:custGeom>
              <a:avLst/>
              <a:gdLst>
                <a:gd name="T0" fmla="*/ 51 w 66"/>
                <a:gd name="T1" fmla="*/ 20 h 49"/>
                <a:gd name="T2" fmla="*/ 66 w 66"/>
                <a:gd name="T3" fmla="*/ 38 h 49"/>
                <a:gd name="T4" fmla="*/ 64 w 66"/>
                <a:gd name="T5" fmla="*/ 48 h 49"/>
                <a:gd name="T6" fmla="*/ 53 w 66"/>
                <a:gd name="T7" fmla="*/ 47 h 49"/>
                <a:gd name="T8" fmla="*/ 54 w 66"/>
                <a:gd name="T9" fmla="*/ 40 h 49"/>
                <a:gd name="T10" fmla="*/ 47 w 66"/>
                <a:gd name="T11" fmla="*/ 31 h 49"/>
                <a:gd name="T12" fmla="*/ 44 w 66"/>
                <a:gd name="T13" fmla="*/ 30 h 49"/>
                <a:gd name="T14" fmla="*/ 0 w 66"/>
                <a:gd name="T15" fmla="*/ 49 h 49"/>
                <a:gd name="T16" fmla="*/ 0 w 66"/>
                <a:gd name="T17" fmla="*/ 35 h 49"/>
                <a:gd name="T18" fmla="*/ 29 w 66"/>
                <a:gd name="T19" fmla="*/ 23 h 49"/>
                <a:gd name="T20" fmla="*/ 29 w 66"/>
                <a:gd name="T21" fmla="*/ 23 h 49"/>
                <a:gd name="T22" fmla="*/ 0 w 66"/>
                <a:gd name="T23" fmla="*/ 14 h 49"/>
                <a:gd name="T24" fmla="*/ 0 w 66"/>
                <a:gd name="T25" fmla="*/ 0 h 49"/>
                <a:gd name="T26" fmla="*/ 51 w 66"/>
                <a:gd name="T27"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49">
                  <a:moveTo>
                    <a:pt x="51" y="20"/>
                  </a:moveTo>
                  <a:cubicBezTo>
                    <a:pt x="61" y="23"/>
                    <a:pt x="66" y="25"/>
                    <a:pt x="66" y="38"/>
                  </a:cubicBezTo>
                  <a:cubicBezTo>
                    <a:pt x="66" y="42"/>
                    <a:pt x="65" y="45"/>
                    <a:pt x="64" y="48"/>
                  </a:cubicBezTo>
                  <a:cubicBezTo>
                    <a:pt x="53" y="47"/>
                    <a:pt x="53" y="47"/>
                    <a:pt x="53" y="47"/>
                  </a:cubicBezTo>
                  <a:cubicBezTo>
                    <a:pt x="54" y="44"/>
                    <a:pt x="54" y="42"/>
                    <a:pt x="54" y="40"/>
                  </a:cubicBezTo>
                  <a:cubicBezTo>
                    <a:pt x="54" y="34"/>
                    <a:pt x="52" y="33"/>
                    <a:pt x="47" y="31"/>
                  </a:cubicBezTo>
                  <a:cubicBezTo>
                    <a:pt x="44" y="30"/>
                    <a:pt x="44" y="30"/>
                    <a:pt x="44" y="30"/>
                  </a:cubicBezTo>
                  <a:cubicBezTo>
                    <a:pt x="0" y="49"/>
                    <a:pt x="0" y="49"/>
                    <a:pt x="0" y="49"/>
                  </a:cubicBezTo>
                  <a:cubicBezTo>
                    <a:pt x="0" y="35"/>
                    <a:pt x="0" y="35"/>
                    <a:pt x="0" y="35"/>
                  </a:cubicBezTo>
                  <a:cubicBezTo>
                    <a:pt x="29" y="23"/>
                    <a:pt x="29" y="23"/>
                    <a:pt x="29" y="23"/>
                  </a:cubicBezTo>
                  <a:cubicBezTo>
                    <a:pt x="29" y="23"/>
                    <a:pt x="29" y="23"/>
                    <a:pt x="29" y="23"/>
                  </a:cubicBezTo>
                  <a:cubicBezTo>
                    <a:pt x="0" y="14"/>
                    <a:pt x="0" y="14"/>
                    <a:pt x="0" y="14"/>
                  </a:cubicBezTo>
                  <a:cubicBezTo>
                    <a:pt x="0" y="0"/>
                    <a:pt x="0" y="0"/>
                    <a:pt x="0" y="0"/>
                  </a:cubicBezTo>
                  <a:lnTo>
                    <a:pt x="51" y="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51"/>
            <p:cNvSpPr>
              <a:spLocks/>
            </p:cNvSpPr>
            <p:nvPr/>
          </p:nvSpPr>
          <p:spPr bwMode="auto">
            <a:xfrm>
              <a:off x="3824288" y="3205163"/>
              <a:ext cx="190500" cy="188913"/>
            </a:xfrm>
            <a:custGeom>
              <a:avLst/>
              <a:gdLst>
                <a:gd name="T0" fmla="*/ 0 w 120"/>
                <a:gd name="T1" fmla="*/ 119 h 119"/>
                <a:gd name="T2" fmla="*/ 0 w 120"/>
                <a:gd name="T3" fmla="*/ 88 h 119"/>
                <a:gd name="T4" fmla="*/ 79 w 120"/>
                <a:gd name="T5" fmla="*/ 59 h 119"/>
                <a:gd name="T6" fmla="*/ 79 w 120"/>
                <a:gd name="T7" fmla="*/ 59 h 119"/>
                <a:gd name="T8" fmla="*/ 0 w 120"/>
                <a:gd name="T9" fmla="*/ 28 h 119"/>
                <a:gd name="T10" fmla="*/ 0 w 120"/>
                <a:gd name="T11" fmla="*/ 0 h 119"/>
                <a:gd name="T12" fmla="*/ 120 w 120"/>
                <a:gd name="T13" fmla="*/ 49 h 119"/>
                <a:gd name="T14" fmla="*/ 120 w 120"/>
                <a:gd name="T15" fmla="*/ 71 h 119"/>
                <a:gd name="T16" fmla="*/ 0 w 120"/>
                <a:gd name="T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19">
                  <a:moveTo>
                    <a:pt x="0" y="119"/>
                  </a:moveTo>
                  <a:lnTo>
                    <a:pt x="0" y="88"/>
                  </a:lnTo>
                  <a:lnTo>
                    <a:pt x="79" y="59"/>
                  </a:lnTo>
                  <a:lnTo>
                    <a:pt x="79" y="59"/>
                  </a:lnTo>
                  <a:lnTo>
                    <a:pt x="0" y="28"/>
                  </a:lnTo>
                  <a:lnTo>
                    <a:pt x="0" y="0"/>
                  </a:lnTo>
                  <a:lnTo>
                    <a:pt x="120" y="49"/>
                  </a:lnTo>
                  <a:lnTo>
                    <a:pt x="120" y="71"/>
                  </a:lnTo>
                  <a:lnTo>
                    <a:pt x="0" y="11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752"/>
            <p:cNvSpPr>
              <a:spLocks noEditPoints="1"/>
            </p:cNvSpPr>
            <p:nvPr/>
          </p:nvSpPr>
          <p:spPr bwMode="auto">
            <a:xfrm>
              <a:off x="3881438" y="3100388"/>
              <a:ext cx="138113" cy="125413"/>
            </a:xfrm>
            <a:custGeom>
              <a:avLst/>
              <a:gdLst>
                <a:gd name="T0" fmla="*/ 50 w 59"/>
                <a:gd name="T1" fmla="*/ 16 h 54"/>
                <a:gd name="T2" fmla="*/ 50 w 59"/>
                <a:gd name="T3" fmla="*/ 16 h 54"/>
                <a:gd name="T4" fmla="*/ 59 w 59"/>
                <a:gd name="T5" fmla="*/ 34 h 54"/>
                <a:gd name="T6" fmla="*/ 41 w 59"/>
                <a:gd name="T7" fmla="*/ 54 h 54"/>
                <a:gd name="T8" fmla="*/ 22 w 59"/>
                <a:gd name="T9" fmla="*/ 16 h 54"/>
                <a:gd name="T10" fmla="*/ 11 w 59"/>
                <a:gd name="T11" fmla="*/ 27 h 54"/>
                <a:gd name="T12" fmla="*/ 18 w 59"/>
                <a:gd name="T13" fmla="*/ 41 h 54"/>
                <a:gd name="T14" fmla="*/ 9 w 59"/>
                <a:gd name="T15" fmla="*/ 50 h 54"/>
                <a:gd name="T16" fmla="*/ 0 w 59"/>
                <a:gd name="T17" fmla="*/ 25 h 54"/>
                <a:gd name="T18" fmla="*/ 29 w 59"/>
                <a:gd name="T19" fmla="*/ 0 h 54"/>
                <a:gd name="T20" fmla="*/ 57 w 59"/>
                <a:gd name="T21" fmla="*/ 0 h 54"/>
                <a:gd name="T22" fmla="*/ 57 w 59"/>
                <a:gd name="T23" fmla="*/ 16 h 54"/>
                <a:gd name="T24" fmla="*/ 50 w 59"/>
                <a:gd name="T25" fmla="*/ 16 h 54"/>
                <a:gd name="T26" fmla="*/ 33 w 59"/>
                <a:gd name="T27" fmla="*/ 20 h 54"/>
                <a:gd name="T28" fmla="*/ 41 w 59"/>
                <a:gd name="T29" fmla="*/ 37 h 54"/>
                <a:gd name="T30" fmla="*/ 47 w 59"/>
                <a:gd name="T31" fmla="*/ 29 h 54"/>
                <a:gd name="T32" fmla="*/ 36 w 59"/>
                <a:gd name="T33" fmla="*/ 16 h 54"/>
                <a:gd name="T34" fmla="*/ 33 w 59"/>
                <a:gd name="T35" fmla="*/ 16 h 54"/>
                <a:gd name="T36" fmla="*/ 33 w 59"/>
                <a:gd name="T37"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54">
                  <a:moveTo>
                    <a:pt x="50" y="16"/>
                  </a:moveTo>
                  <a:cubicBezTo>
                    <a:pt x="50" y="16"/>
                    <a:pt x="50" y="16"/>
                    <a:pt x="50" y="16"/>
                  </a:cubicBezTo>
                  <a:cubicBezTo>
                    <a:pt x="56" y="20"/>
                    <a:pt x="59" y="27"/>
                    <a:pt x="59" y="34"/>
                  </a:cubicBezTo>
                  <a:cubicBezTo>
                    <a:pt x="59" y="44"/>
                    <a:pt x="53" y="54"/>
                    <a:pt x="41" y="54"/>
                  </a:cubicBezTo>
                  <a:cubicBezTo>
                    <a:pt x="22" y="54"/>
                    <a:pt x="22" y="30"/>
                    <a:pt x="22" y="16"/>
                  </a:cubicBezTo>
                  <a:cubicBezTo>
                    <a:pt x="15" y="16"/>
                    <a:pt x="11" y="21"/>
                    <a:pt x="11" y="27"/>
                  </a:cubicBezTo>
                  <a:cubicBezTo>
                    <a:pt x="11" y="32"/>
                    <a:pt x="14" y="37"/>
                    <a:pt x="18" y="41"/>
                  </a:cubicBezTo>
                  <a:cubicBezTo>
                    <a:pt x="9" y="50"/>
                    <a:pt x="9" y="50"/>
                    <a:pt x="9" y="50"/>
                  </a:cubicBezTo>
                  <a:cubicBezTo>
                    <a:pt x="3" y="44"/>
                    <a:pt x="0" y="34"/>
                    <a:pt x="0" y="25"/>
                  </a:cubicBezTo>
                  <a:cubicBezTo>
                    <a:pt x="0" y="5"/>
                    <a:pt x="10" y="0"/>
                    <a:pt x="29" y="0"/>
                  </a:cubicBezTo>
                  <a:cubicBezTo>
                    <a:pt x="57" y="0"/>
                    <a:pt x="57" y="0"/>
                    <a:pt x="57" y="0"/>
                  </a:cubicBezTo>
                  <a:cubicBezTo>
                    <a:pt x="57" y="16"/>
                    <a:pt x="57" y="16"/>
                    <a:pt x="57" y="16"/>
                  </a:cubicBezTo>
                  <a:cubicBezTo>
                    <a:pt x="50" y="16"/>
                    <a:pt x="50" y="16"/>
                    <a:pt x="50" y="16"/>
                  </a:cubicBezTo>
                  <a:moveTo>
                    <a:pt x="33" y="20"/>
                  </a:moveTo>
                  <a:cubicBezTo>
                    <a:pt x="33" y="25"/>
                    <a:pt x="33" y="37"/>
                    <a:pt x="41" y="37"/>
                  </a:cubicBezTo>
                  <a:cubicBezTo>
                    <a:pt x="45" y="37"/>
                    <a:pt x="47" y="33"/>
                    <a:pt x="47" y="29"/>
                  </a:cubicBezTo>
                  <a:cubicBezTo>
                    <a:pt x="47" y="22"/>
                    <a:pt x="43" y="16"/>
                    <a:pt x="36" y="16"/>
                  </a:cubicBezTo>
                  <a:cubicBezTo>
                    <a:pt x="33" y="16"/>
                    <a:pt x="33" y="16"/>
                    <a:pt x="33" y="16"/>
                  </a:cubicBezTo>
                  <a:cubicBezTo>
                    <a:pt x="33" y="20"/>
                    <a:pt x="33" y="20"/>
                    <a:pt x="33" y="2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753"/>
            <p:cNvSpPr>
              <a:spLocks/>
            </p:cNvSpPr>
            <p:nvPr/>
          </p:nvSpPr>
          <p:spPr bwMode="auto">
            <a:xfrm>
              <a:off x="3881438" y="2995613"/>
              <a:ext cx="133350" cy="93663"/>
            </a:xfrm>
            <a:custGeom>
              <a:avLst/>
              <a:gdLst>
                <a:gd name="T0" fmla="*/ 1 w 57"/>
                <a:gd name="T1" fmla="*/ 40 h 40"/>
                <a:gd name="T2" fmla="*/ 1 w 57"/>
                <a:gd name="T3" fmla="*/ 23 h 40"/>
                <a:gd name="T4" fmla="*/ 10 w 57"/>
                <a:gd name="T5" fmla="*/ 23 h 40"/>
                <a:gd name="T6" fmla="*/ 10 w 57"/>
                <a:gd name="T7" fmla="*/ 22 h 40"/>
                <a:gd name="T8" fmla="*/ 0 w 57"/>
                <a:gd name="T9" fmla="*/ 6 h 40"/>
                <a:gd name="T10" fmla="*/ 0 w 57"/>
                <a:gd name="T11" fmla="*/ 0 h 40"/>
                <a:gd name="T12" fmla="*/ 16 w 57"/>
                <a:gd name="T13" fmla="*/ 0 h 40"/>
                <a:gd name="T14" fmla="*/ 15 w 57"/>
                <a:gd name="T15" fmla="*/ 8 h 40"/>
                <a:gd name="T16" fmla="*/ 34 w 57"/>
                <a:gd name="T17" fmla="*/ 23 h 40"/>
                <a:gd name="T18" fmla="*/ 57 w 57"/>
                <a:gd name="T19" fmla="*/ 23 h 40"/>
                <a:gd name="T20" fmla="*/ 57 w 57"/>
                <a:gd name="T21" fmla="*/ 40 h 40"/>
                <a:gd name="T22" fmla="*/ 1 w 57"/>
                <a:gd name="T2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40">
                  <a:moveTo>
                    <a:pt x="1" y="40"/>
                  </a:moveTo>
                  <a:cubicBezTo>
                    <a:pt x="1" y="23"/>
                    <a:pt x="1" y="23"/>
                    <a:pt x="1" y="23"/>
                  </a:cubicBezTo>
                  <a:cubicBezTo>
                    <a:pt x="10" y="23"/>
                    <a:pt x="10" y="23"/>
                    <a:pt x="10" y="23"/>
                  </a:cubicBezTo>
                  <a:cubicBezTo>
                    <a:pt x="10" y="22"/>
                    <a:pt x="10" y="22"/>
                    <a:pt x="10" y="22"/>
                  </a:cubicBezTo>
                  <a:cubicBezTo>
                    <a:pt x="3" y="19"/>
                    <a:pt x="0" y="14"/>
                    <a:pt x="0" y="6"/>
                  </a:cubicBezTo>
                  <a:cubicBezTo>
                    <a:pt x="0" y="4"/>
                    <a:pt x="0" y="2"/>
                    <a:pt x="0" y="0"/>
                  </a:cubicBezTo>
                  <a:cubicBezTo>
                    <a:pt x="16" y="0"/>
                    <a:pt x="16" y="0"/>
                    <a:pt x="16" y="0"/>
                  </a:cubicBezTo>
                  <a:cubicBezTo>
                    <a:pt x="15" y="3"/>
                    <a:pt x="15" y="5"/>
                    <a:pt x="15" y="8"/>
                  </a:cubicBezTo>
                  <a:cubicBezTo>
                    <a:pt x="15" y="21"/>
                    <a:pt x="23" y="23"/>
                    <a:pt x="34" y="23"/>
                  </a:cubicBezTo>
                  <a:cubicBezTo>
                    <a:pt x="57" y="23"/>
                    <a:pt x="57" y="23"/>
                    <a:pt x="57" y="23"/>
                  </a:cubicBezTo>
                  <a:cubicBezTo>
                    <a:pt x="57" y="40"/>
                    <a:pt x="57" y="40"/>
                    <a:pt x="57" y="40"/>
                  </a:cubicBezTo>
                  <a:lnTo>
                    <a:pt x="1" y="4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754"/>
            <p:cNvSpPr>
              <a:spLocks noEditPoints="1"/>
            </p:cNvSpPr>
            <p:nvPr/>
          </p:nvSpPr>
          <p:spPr bwMode="auto">
            <a:xfrm>
              <a:off x="3819525" y="2947988"/>
              <a:ext cx="195263" cy="47625"/>
            </a:xfrm>
            <a:custGeom>
              <a:avLst/>
              <a:gdLst>
                <a:gd name="T0" fmla="*/ 0 w 84"/>
                <a:gd name="T1" fmla="*/ 10 h 20"/>
                <a:gd name="T2" fmla="*/ 10 w 84"/>
                <a:gd name="T3" fmla="*/ 0 h 20"/>
                <a:gd name="T4" fmla="*/ 20 w 84"/>
                <a:gd name="T5" fmla="*/ 10 h 20"/>
                <a:gd name="T6" fmla="*/ 10 w 84"/>
                <a:gd name="T7" fmla="*/ 20 h 20"/>
                <a:gd name="T8" fmla="*/ 0 w 84"/>
                <a:gd name="T9" fmla="*/ 10 h 20"/>
                <a:gd name="T10" fmla="*/ 28 w 84"/>
                <a:gd name="T11" fmla="*/ 19 h 20"/>
                <a:gd name="T12" fmla="*/ 28 w 84"/>
                <a:gd name="T13" fmla="*/ 2 h 20"/>
                <a:gd name="T14" fmla="*/ 84 w 84"/>
                <a:gd name="T15" fmla="*/ 2 h 20"/>
                <a:gd name="T16" fmla="*/ 84 w 84"/>
                <a:gd name="T17" fmla="*/ 19 h 20"/>
                <a:gd name="T18" fmla="*/ 28 w 84"/>
                <a:gd name="T19"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20">
                  <a:moveTo>
                    <a:pt x="0" y="10"/>
                  </a:moveTo>
                  <a:cubicBezTo>
                    <a:pt x="0" y="5"/>
                    <a:pt x="5" y="0"/>
                    <a:pt x="10" y="0"/>
                  </a:cubicBezTo>
                  <a:cubicBezTo>
                    <a:pt x="16" y="0"/>
                    <a:pt x="20" y="5"/>
                    <a:pt x="20" y="10"/>
                  </a:cubicBezTo>
                  <a:cubicBezTo>
                    <a:pt x="20" y="16"/>
                    <a:pt x="16" y="20"/>
                    <a:pt x="10" y="20"/>
                  </a:cubicBezTo>
                  <a:cubicBezTo>
                    <a:pt x="5" y="20"/>
                    <a:pt x="0" y="16"/>
                    <a:pt x="0" y="10"/>
                  </a:cubicBezTo>
                  <a:close/>
                  <a:moveTo>
                    <a:pt x="28" y="19"/>
                  </a:moveTo>
                  <a:cubicBezTo>
                    <a:pt x="28" y="2"/>
                    <a:pt x="28" y="2"/>
                    <a:pt x="28" y="2"/>
                  </a:cubicBezTo>
                  <a:cubicBezTo>
                    <a:pt x="84" y="2"/>
                    <a:pt x="84" y="2"/>
                    <a:pt x="84" y="2"/>
                  </a:cubicBezTo>
                  <a:cubicBezTo>
                    <a:pt x="84" y="19"/>
                    <a:pt x="84" y="19"/>
                    <a:pt x="84" y="19"/>
                  </a:cubicBezTo>
                  <a:lnTo>
                    <a:pt x="28" y="1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755"/>
            <p:cNvSpPr>
              <a:spLocks noEditPoints="1"/>
            </p:cNvSpPr>
            <p:nvPr/>
          </p:nvSpPr>
          <p:spPr bwMode="auto">
            <a:xfrm>
              <a:off x="3881438" y="2806700"/>
              <a:ext cx="138113" cy="134938"/>
            </a:xfrm>
            <a:custGeom>
              <a:avLst/>
              <a:gdLst>
                <a:gd name="T0" fmla="*/ 48 w 59"/>
                <a:gd name="T1" fmla="*/ 3 h 58"/>
                <a:gd name="T2" fmla="*/ 59 w 59"/>
                <a:gd name="T3" fmla="*/ 27 h 58"/>
                <a:gd name="T4" fmla="*/ 29 w 59"/>
                <a:gd name="T5" fmla="*/ 58 h 58"/>
                <a:gd name="T6" fmla="*/ 0 w 59"/>
                <a:gd name="T7" fmla="*/ 27 h 58"/>
                <a:gd name="T8" fmla="*/ 29 w 59"/>
                <a:gd name="T9" fmla="*/ 0 h 58"/>
                <a:gd name="T10" fmla="*/ 35 w 59"/>
                <a:gd name="T11" fmla="*/ 0 h 58"/>
                <a:gd name="T12" fmla="*/ 35 w 59"/>
                <a:gd name="T13" fmla="*/ 41 h 58"/>
                <a:gd name="T14" fmla="*/ 46 w 59"/>
                <a:gd name="T15" fmla="*/ 28 h 58"/>
                <a:gd name="T16" fmla="*/ 39 w 59"/>
                <a:gd name="T17" fmla="*/ 15 h 58"/>
                <a:gd name="T18" fmla="*/ 48 w 59"/>
                <a:gd name="T19" fmla="*/ 3 h 58"/>
                <a:gd name="T20" fmla="*/ 23 w 59"/>
                <a:gd name="T21" fmla="*/ 18 h 58"/>
                <a:gd name="T22" fmla="*/ 12 w 59"/>
                <a:gd name="T23" fmla="*/ 29 h 58"/>
                <a:gd name="T24" fmla="*/ 23 w 59"/>
                <a:gd name="T25" fmla="*/ 41 h 58"/>
                <a:gd name="T26" fmla="*/ 23 w 59"/>
                <a:gd name="T27"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58">
                  <a:moveTo>
                    <a:pt x="48" y="3"/>
                  </a:moveTo>
                  <a:cubicBezTo>
                    <a:pt x="55" y="9"/>
                    <a:pt x="59" y="18"/>
                    <a:pt x="59" y="27"/>
                  </a:cubicBezTo>
                  <a:cubicBezTo>
                    <a:pt x="59" y="44"/>
                    <a:pt x="47" y="58"/>
                    <a:pt x="29" y="58"/>
                  </a:cubicBezTo>
                  <a:cubicBezTo>
                    <a:pt x="11" y="58"/>
                    <a:pt x="0" y="44"/>
                    <a:pt x="0" y="27"/>
                  </a:cubicBezTo>
                  <a:cubicBezTo>
                    <a:pt x="0" y="11"/>
                    <a:pt x="11" y="0"/>
                    <a:pt x="29" y="0"/>
                  </a:cubicBezTo>
                  <a:cubicBezTo>
                    <a:pt x="35" y="0"/>
                    <a:pt x="35" y="0"/>
                    <a:pt x="35" y="0"/>
                  </a:cubicBezTo>
                  <a:cubicBezTo>
                    <a:pt x="35" y="41"/>
                    <a:pt x="35" y="41"/>
                    <a:pt x="35" y="41"/>
                  </a:cubicBezTo>
                  <a:cubicBezTo>
                    <a:pt x="41" y="39"/>
                    <a:pt x="46" y="34"/>
                    <a:pt x="46" y="28"/>
                  </a:cubicBezTo>
                  <a:cubicBezTo>
                    <a:pt x="46" y="22"/>
                    <a:pt x="43" y="18"/>
                    <a:pt x="39" y="15"/>
                  </a:cubicBezTo>
                  <a:lnTo>
                    <a:pt x="48" y="3"/>
                  </a:lnTo>
                  <a:close/>
                  <a:moveTo>
                    <a:pt x="23" y="18"/>
                  </a:moveTo>
                  <a:cubicBezTo>
                    <a:pt x="17" y="18"/>
                    <a:pt x="12" y="22"/>
                    <a:pt x="12" y="29"/>
                  </a:cubicBezTo>
                  <a:cubicBezTo>
                    <a:pt x="12" y="36"/>
                    <a:pt x="17" y="40"/>
                    <a:pt x="23" y="41"/>
                  </a:cubicBezTo>
                  <a:lnTo>
                    <a:pt x="23" y="1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756"/>
            <p:cNvSpPr>
              <a:spLocks/>
            </p:cNvSpPr>
            <p:nvPr/>
          </p:nvSpPr>
          <p:spPr bwMode="auto">
            <a:xfrm>
              <a:off x="3844925" y="2708275"/>
              <a:ext cx="174625" cy="103188"/>
            </a:xfrm>
            <a:custGeom>
              <a:avLst/>
              <a:gdLst>
                <a:gd name="T0" fmla="*/ 31 w 75"/>
                <a:gd name="T1" fmla="*/ 0 h 44"/>
                <a:gd name="T2" fmla="*/ 31 w 75"/>
                <a:gd name="T3" fmla="*/ 15 h 44"/>
                <a:gd name="T4" fmla="*/ 50 w 75"/>
                <a:gd name="T5" fmla="*/ 15 h 44"/>
                <a:gd name="T6" fmla="*/ 60 w 75"/>
                <a:gd name="T7" fmla="*/ 7 h 44"/>
                <a:gd name="T8" fmla="*/ 59 w 75"/>
                <a:gd name="T9" fmla="*/ 0 h 44"/>
                <a:gd name="T10" fmla="*/ 73 w 75"/>
                <a:gd name="T11" fmla="*/ 0 h 44"/>
                <a:gd name="T12" fmla="*/ 75 w 75"/>
                <a:gd name="T13" fmla="*/ 12 h 44"/>
                <a:gd name="T14" fmla="*/ 58 w 75"/>
                <a:gd name="T15" fmla="*/ 33 h 44"/>
                <a:gd name="T16" fmla="*/ 31 w 75"/>
                <a:gd name="T17" fmla="*/ 33 h 44"/>
                <a:gd name="T18" fmla="*/ 31 w 75"/>
                <a:gd name="T19" fmla="*/ 44 h 44"/>
                <a:gd name="T20" fmla="*/ 17 w 75"/>
                <a:gd name="T21" fmla="*/ 44 h 44"/>
                <a:gd name="T22" fmla="*/ 17 w 75"/>
                <a:gd name="T23" fmla="*/ 33 h 44"/>
                <a:gd name="T24" fmla="*/ 0 w 75"/>
                <a:gd name="T25" fmla="*/ 33 h 44"/>
                <a:gd name="T26" fmla="*/ 0 w 75"/>
                <a:gd name="T27" fmla="*/ 15 h 44"/>
                <a:gd name="T28" fmla="*/ 17 w 75"/>
                <a:gd name="T29" fmla="*/ 15 h 44"/>
                <a:gd name="T30" fmla="*/ 17 w 75"/>
                <a:gd name="T31" fmla="*/ 0 h 44"/>
                <a:gd name="T32" fmla="*/ 31 w 75"/>
                <a:gd name="T3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44">
                  <a:moveTo>
                    <a:pt x="31" y="0"/>
                  </a:moveTo>
                  <a:cubicBezTo>
                    <a:pt x="31" y="15"/>
                    <a:pt x="31" y="15"/>
                    <a:pt x="31" y="15"/>
                  </a:cubicBezTo>
                  <a:cubicBezTo>
                    <a:pt x="50" y="15"/>
                    <a:pt x="50" y="15"/>
                    <a:pt x="50" y="15"/>
                  </a:cubicBezTo>
                  <a:cubicBezTo>
                    <a:pt x="56" y="15"/>
                    <a:pt x="60" y="15"/>
                    <a:pt x="60" y="7"/>
                  </a:cubicBezTo>
                  <a:cubicBezTo>
                    <a:pt x="60" y="5"/>
                    <a:pt x="60" y="1"/>
                    <a:pt x="59" y="0"/>
                  </a:cubicBezTo>
                  <a:cubicBezTo>
                    <a:pt x="73" y="0"/>
                    <a:pt x="73" y="0"/>
                    <a:pt x="73" y="0"/>
                  </a:cubicBezTo>
                  <a:cubicBezTo>
                    <a:pt x="74" y="4"/>
                    <a:pt x="75" y="8"/>
                    <a:pt x="75" y="12"/>
                  </a:cubicBezTo>
                  <a:cubicBezTo>
                    <a:pt x="75" y="24"/>
                    <a:pt x="70" y="33"/>
                    <a:pt x="58" y="33"/>
                  </a:cubicBezTo>
                  <a:cubicBezTo>
                    <a:pt x="31" y="33"/>
                    <a:pt x="31" y="33"/>
                    <a:pt x="31" y="33"/>
                  </a:cubicBezTo>
                  <a:cubicBezTo>
                    <a:pt x="31" y="44"/>
                    <a:pt x="31" y="44"/>
                    <a:pt x="31" y="44"/>
                  </a:cubicBezTo>
                  <a:cubicBezTo>
                    <a:pt x="17" y="44"/>
                    <a:pt x="17" y="44"/>
                    <a:pt x="17" y="44"/>
                  </a:cubicBezTo>
                  <a:cubicBezTo>
                    <a:pt x="17" y="33"/>
                    <a:pt x="17" y="33"/>
                    <a:pt x="17" y="33"/>
                  </a:cubicBezTo>
                  <a:cubicBezTo>
                    <a:pt x="0" y="33"/>
                    <a:pt x="0" y="33"/>
                    <a:pt x="0" y="33"/>
                  </a:cubicBezTo>
                  <a:cubicBezTo>
                    <a:pt x="0" y="15"/>
                    <a:pt x="0" y="15"/>
                    <a:pt x="0" y="15"/>
                  </a:cubicBezTo>
                  <a:cubicBezTo>
                    <a:pt x="17" y="15"/>
                    <a:pt x="17" y="15"/>
                    <a:pt x="17" y="15"/>
                  </a:cubicBezTo>
                  <a:cubicBezTo>
                    <a:pt x="17" y="0"/>
                    <a:pt x="17" y="0"/>
                    <a:pt x="17" y="0"/>
                  </a:cubicBezTo>
                  <a:lnTo>
                    <a:pt x="3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757"/>
            <p:cNvSpPr>
              <a:spLocks/>
            </p:cNvSpPr>
            <p:nvPr/>
          </p:nvSpPr>
          <p:spPr bwMode="auto">
            <a:xfrm>
              <a:off x="3884613" y="2565400"/>
              <a:ext cx="195263" cy="149225"/>
            </a:xfrm>
            <a:custGeom>
              <a:avLst/>
              <a:gdLst>
                <a:gd name="T0" fmla="*/ 66 w 84"/>
                <a:gd name="T1" fmla="*/ 26 h 64"/>
                <a:gd name="T2" fmla="*/ 84 w 84"/>
                <a:gd name="T3" fmla="*/ 50 h 64"/>
                <a:gd name="T4" fmla="*/ 82 w 84"/>
                <a:gd name="T5" fmla="*/ 63 h 64"/>
                <a:gd name="T6" fmla="*/ 68 w 84"/>
                <a:gd name="T7" fmla="*/ 61 h 64"/>
                <a:gd name="T8" fmla="*/ 70 w 84"/>
                <a:gd name="T9" fmla="*/ 52 h 64"/>
                <a:gd name="T10" fmla="*/ 60 w 84"/>
                <a:gd name="T11" fmla="*/ 41 h 64"/>
                <a:gd name="T12" fmla="*/ 57 w 84"/>
                <a:gd name="T13" fmla="*/ 40 h 64"/>
                <a:gd name="T14" fmla="*/ 0 w 84"/>
                <a:gd name="T15" fmla="*/ 64 h 64"/>
                <a:gd name="T16" fmla="*/ 0 w 84"/>
                <a:gd name="T17" fmla="*/ 45 h 64"/>
                <a:gd name="T18" fmla="*/ 37 w 84"/>
                <a:gd name="T19" fmla="*/ 31 h 64"/>
                <a:gd name="T20" fmla="*/ 37 w 84"/>
                <a:gd name="T21" fmla="*/ 31 h 64"/>
                <a:gd name="T22" fmla="*/ 0 w 84"/>
                <a:gd name="T23" fmla="*/ 18 h 64"/>
                <a:gd name="T24" fmla="*/ 0 w 84"/>
                <a:gd name="T25" fmla="*/ 0 h 64"/>
                <a:gd name="T26" fmla="*/ 66 w 84"/>
                <a:gd name="T27" fmla="*/ 2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64">
                  <a:moveTo>
                    <a:pt x="66" y="26"/>
                  </a:moveTo>
                  <a:cubicBezTo>
                    <a:pt x="78" y="31"/>
                    <a:pt x="84" y="33"/>
                    <a:pt x="84" y="50"/>
                  </a:cubicBezTo>
                  <a:cubicBezTo>
                    <a:pt x="84" y="54"/>
                    <a:pt x="84" y="59"/>
                    <a:pt x="82" y="63"/>
                  </a:cubicBezTo>
                  <a:cubicBezTo>
                    <a:pt x="68" y="61"/>
                    <a:pt x="68" y="61"/>
                    <a:pt x="68" y="61"/>
                  </a:cubicBezTo>
                  <a:cubicBezTo>
                    <a:pt x="69" y="58"/>
                    <a:pt x="70" y="55"/>
                    <a:pt x="70" y="52"/>
                  </a:cubicBezTo>
                  <a:cubicBezTo>
                    <a:pt x="70" y="45"/>
                    <a:pt x="66" y="43"/>
                    <a:pt x="60" y="41"/>
                  </a:cubicBezTo>
                  <a:cubicBezTo>
                    <a:pt x="57" y="40"/>
                    <a:pt x="57" y="40"/>
                    <a:pt x="57" y="40"/>
                  </a:cubicBezTo>
                  <a:cubicBezTo>
                    <a:pt x="0" y="64"/>
                    <a:pt x="0" y="64"/>
                    <a:pt x="0" y="64"/>
                  </a:cubicBezTo>
                  <a:cubicBezTo>
                    <a:pt x="0" y="45"/>
                    <a:pt x="0" y="45"/>
                    <a:pt x="0" y="45"/>
                  </a:cubicBezTo>
                  <a:cubicBezTo>
                    <a:pt x="37" y="31"/>
                    <a:pt x="37" y="31"/>
                    <a:pt x="37" y="31"/>
                  </a:cubicBezTo>
                  <a:cubicBezTo>
                    <a:pt x="37" y="31"/>
                    <a:pt x="37" y="31"/>
                    <a:pt x="37" y="31"/>
                  </a:cubicBezTo>
                  <a:cubicBezTo>
                    <a:pt x="0" y="18"/>
                    <a:pt x="0" y="18"/>
                    <a:pt x="0" y="18"/>
                  </a:cubicBezTo>
                  <a:cubicBezTo>
                    <a:pt x="0" y="0"/>
                    <a:pt x="0" y="0"/>
                    <a:pt x="0" y="0"/>
                  </a:cubicBezTo>
                  <a:lnTo>
                    <a:pt x="66"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0" name="Group 49"/>
            <p:cNvGrpSpPr/>
            <p:nvPr/>
          </p:nvGrpSpPr>
          <p:grpSpPr>
            <a:xfrm>
              <a:off x="4014788" y="2747963"/>
              <a:ext cx="223838" cy="889000"/>
              <a:chOff x="4014788" y="2747963"/>
              <a:chExt cx="223838" cy="889000"/>
            </a:xfrm>
            <a:solidFill>
              <a:srgbClr val="FFFFFF">
                <a:alpha val="50000"/>
              </a:srgbClr>
            </a:solidFill>
          </p:grpSpPr>
          <p:sp>
            <p:nvSpPr>
              <p:cNvPr id="133" name="Freeform 758"/>
              <p:cNvSpPr>
                <a:spLocks/>
              </p:cNvSpPr>
              <p:nvPr/>
            </p:nvSpPr>
            <p:spPr bwMode="auto">
              <a:xfrm>
                <a:off x="4022725" y="3522663"/>
                <a:ext cx="166688" cy="114300"/>
              </a:xfrm>
              <a:custGeom>
                <a:avLst/>
                <a:gdLst>
                  <a:gd name="T0" fmla="*/ 49 w 72"/>
                  <a:gd name="T1" fmla="*/ 0 h 49"/>
                  <a:gd name="T2" fmla="*/ 21 w 72"/>
                  <a:gd name="T3" fmla="*/ 31 h 49"/>
                  <a:gd name="T4" fmla="*/ 14 w 72"/>
                  <a:gd name="T5" fmla="*/ 21 h 49"/>
                  <a:gd name="T6" fmla="*/ 18 w 72"/>
                  <a:gd name="T7" fmla="*/ 10 h 49"/>
                  <a:gd name="T8" fmla="*/ 7 w 72"/>
                  <a:gd name="T9" fmla="*/ 0 h 49"/>
                  <a:gd name="T10" fmla="*/ 0 w 72"/>
                  <a:gd name="T11" fmla="*/ 21 h 49"/>
                  <a:gd name="T12" fmla="*/ 22 w 72"/>
                  <a:gd name="T13" fmla="*/ 47 h 49"/>
                  <a:gd name="T14" fmla="*/ 51 w 72"/>
                  <a:gd name="T15" fmla="*/ 15 h 49"/>
                  <a:gd name="T16" fmla="*/ 58 w 72"/>
                  <a:gd name="T17" fmla="*/ 25 h 49"/>
                  <a:gd name="T18" fmla="*/ 51 w 72"/>
                  <a:gd name="T19" fmla="*/ 38 h 49"/>
                  <a:gd name="T20" fmla="*/ 63 w 72"/>
                  <a:gd name="T21" fmla="*/ 49 h 49"/>
                  <a:gd name="T22" fmla="*/ 72 w 72"/>
                  <a:gd name="T23" fmla="*/ 26 h 49"/>
                  <a:gd name="T24" fmla="*/ 49 w 72"/>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49">
                    <a:moveTo>
                      <a:pt x="49" y="0"/>
                    </a:moveTo>
                    <a:cubicBezTo>
                      <a:pt x="25" y="0"/>
                      <a:pt x="33" y="31"/>
                      <a:pt x="21" y="31"/>
                    </a:cubicBezTo>
                    <a:cubicBezTo>
                      <a:pt x="16" y="31"/>
                      <a:pt x="14" y="25"/>
                      <a:pt x="14" y="21"/>
                    </a:cubicBezTo>
                    <a:cubicBezTo>
                      <a:pt x="14" y="18"/>
                      <a:pt x="15" y="13"/>
                      <a:pt x="18" y="10"/>
                    </a:cubicBezTo>
                    <a:cubicBezTo>
                      <a:pt x="7" y="0"/>
                      <a:pt x="7" y="0"/>
                      <a:pt x="7" y="0"/>
                    </a:cubicBezTo>
                    <a:cubicBezTo>
                      <a:pt x="2" y="6"/>
                      <a:pt x="0" y="13"/>
                      <a:pt x="0" y="21"/>
                    </a:cubicBezTo>
                    <a:cubicBezTo>
                      <a:pt x="0" y="34"/>
                      <a:pt x="8" y="47"/>
                      <a:pt x="22" y="47"/>
                    </a:cubicBezTo>
                    <a:cubicBezTo>
                      <a:pt x="45" y="47"/>
                      <a:pt x="38" y="15"/>
                      <a:pt x="51" y="15"/>
                    </a:cubicBezTo>
                    <a:cubicBezTo>
                      <a:pt x="56" y="15"/>
                      <a:pt x="58" y="20"/>
                      <a:pt x="58" y="25"/>
                    </a:cubicBezTo>
                    <a:cubicBezTo>
                      <a:pt x="58" y="30"/>
                      <a:pt x="55" y="35"/>
                      <a:pt x="51" y="38"/>
                    </a:cubicBezTo>
                    <a:cubicBezTo>
                      <a:pt x="63" y="49"/>
                      <a:pt x="63" y="49"/>
                      <a:pt x="63" y="49"/>
                    </a:cubicBezTo>
                    <a:cubicBezTo>
                      <a:pt x="69" y="43"/>
                      <a:pt x="72" y="35"/>
                      <a:pt x="72" y="26"/>
                    </a:cubicBezTo>
                    <a:cubicBezTo>
                      <a:pt x="72" y="12"/>
                      <a:pt x="64" y="0"/>
                      <a:pt x="49"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759"/>
              <p:cNvSpPr>
                <a:spLocks/>
              </p:cNvSpPr>
              <p:nvPr/>
            </p:nvSpPr>
            <p:spPr bwMode="auto">
              <a:xfrm>
                <a:off x="4075113" y="3402013"/>
                <a:ext cx="163513" cy="123825"/>
              </a:xfrm>
              <a:custGeom>
                <a:avLst/>
                <a:gdLst>
                  <a:gd name="T0" fmla="*/ 0 w 70"/>
                  <a:gd name="T1" fmla="*/ 0 h 53"/>
                  <a:gd name="T2" fmla="*/ 0 w 70"/>
                  <a:gd name="T3" fmla="*/ 15 h 53"/>
                  <a:gd name="T4" fmla="*/ 31 w 70"/>
                  <a:gd name="T5" fmla="*/ 25 h 53"/>
                  <a:gd name="T6" fmla="*/ 31 w 70"/>
                  <a:gd name="T7" fmla="*/ 25 h 53"/>
                  <a:gd name="T8" fmla="*/ 0 w 70"/>
                  <a:gd name="T9" fmla="*/ 37 h 53"/>
                  <a:gd name="T10" fmla="*/ 0 w 70"/>
                  <a:gd name="T11" fmla="*/ 53 h 53"/>
                  <a:gd name="T12" fmla="*/ 47 w 70"/>
                  <a:gd name="T13" fmla="*/ 32 h 53"/>
                  <a:gd name="T14" fmla="*/ 50 w 70"/>
                  <a:gd name="T15" fmla="*/ 33 h 53"/>
                  <a:gd name="T16" fmla="*/ 58 w 70"/>
                  <a:gd name="T17" fmla="*/ 43 h 53"/>
                  <a:gd name="T18" fmla="*/ 56 w 70"/>
                  <a:gd name="T19" fmla="*/ 50 h 53"/>
                  <a:gd name="T20" fmla="*/ 68 w 70"/>
                  <a:gd name="T21" fmla="*/ 52 h 53"/>
                  <a:gd name="T22" fmla="*/ 70 w 70"/>
                  <a:gd name="T23" fmla="*/ 41 h 53"/>
                  <a:gd name="T24" fmla="*/ 55 w 70"/>
                  <a:gd name="T25" fmla="*/ 21 h 53"/>
                  <a:gd name="T26" fmla="*/ 0 w 70"/>
                  <a:gd name="T2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3">
                    <a:moveTo>
                      <a:pt x="0" y="0"/>
                    </a:moveTo>
                    <a:cubicBezTo>
                      <a:pt x="0" y="15"/>
                      <a:pt x="0" y="15"/>
                      <a:pt x="0" y="15"/>
                    </a:cubicBezTo>
                    <a:cubicBezTo>
                      <a:pt x="31" y="25"/>
                      <a:pt x="31" y="25"/>
                      <a:pt x="31" y="25"/>
                    </a:cubicBezTo>
                    <a:cubicBezTo>
                      <a:pt x="31" y="25"/>
                      <a:pt x="31" y="25"/>
                      <a:pt x="31" y="25"/>
                    </a:cubicBezTo>
                    <a:cubicBezTo>
                      <a:pt x="0" y="37"/>
                      <a:pt x="0" y="37"/>
                      <a:pt x="0" y="37"/>
                    </a:cubicBezTo>
                    <a:cubicBezTo>
                      <a:pt x="0" y="53"/>
                      <a:pt x="0" y="53"/>
                      <a:pt x="0" y="53"/>
                    </a:cubicBezTo>
                    <a:cubicBezTo>
                      <a:pt x="47" y="32"/>
                      <a:pt x="47" y="32"/>
                      <a:pt x="47" y="32"/>
                    </a:cubicBezTo>
                    <a:cubicBezTo>
                      <a:pt x="50" y="33"/>
                      <a:pt x="50" y="33"/>
                      <a:pt x="50" y="33"/>
                    </a:cubicBezTo>
                    <a:cubicBezTo>
                      <a:pt x="55" y="35"/>
                      <a:pt x="58" y="36"/>
                      <a:pt x="58" y="43"/>
                    </a:cubicBezTo>
                    <a:cubicBezTo>
                      <a:pt x="58" y="45"/>
                      <a:pt x="57" y="47"/>
                      <a:pt x="56" y="50"/>
                    </a:cubicBezTo>
                    <a:cubicBezTo>
                      <a:pt x="68" y="52"/>
                      <a:pt x="68" y="52"/>
                      <a:pt x="68" y="52"/>
                    </a:cubicBezTo>
                    <a:cubicBezTo>
                      <a:pt x="69" y="48"/>
                      <a:pt x="70" y="44"/>
                      <a:pt x="70" y="41"/>
                    </a:cubicBezTo>
                    <a:cubicBezTo>
                      <a:pt x="70" y="27"/>
                      <a:pt x="64" y="25"/>
                      <a:pt x="55" y="21"/>
                    </a:cubicBezTo>
                    <a:cubicBezTo>
                      <a:pt x="0"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760"/>
              <p:cNvSpPr>
                <a:spLocks/>
              </p:cNvSpPr>
              <p:nvPr/>
            </p:nvSpPr>
            <p:spPr bwMode="auto">
              <a:xfrm>
                <a:off x="4073525" y="3295650"/>
                <a:ext cx="111125" cy="106363"/>
              </a:xfrm>
              <a:custGeom>
                <a:avLst/>
                <a:gdLst>
                  <a:gd name="T0" fmla="*/ 48 w 48"/>
                  <a:gd name="T1" fmla="*/ 0 h 45"/>
                  <a:gd name="T2" fmla="*/ 22 w 48"/>
                  <a:gd name="T3" fmla="*/ 0 h 45"/>
                  <a:gd name="T4" fmla="*/ 0 w 48"/>
                  <a:gd name="T5" fmla="*/ 17 h 45"/>
                  <a:gd name="T6" fmla="*/ 8 w 48"/>
                  <a:gd name="T7" fmla="*/ 31 h 45"/>
                  <a:gd name="T8" fmla="*/ 8 w 48"/>
                  <a:gd name="T9" fmla="*/ 31 h 45"/>
                  <a:gd name="T10" fmla="*/ 1 w 48"/>
                  <a:gd name="T11" fmla="*/ 31 h 45"/>
                  <a:gd name="T12" fmla="*/ 1 w 48"/>
                  <a:gd name="T13" fmla="*/ 45 h 45"/>
                  <a:gd name="T14" fmla="*/ 48 w 48"/>
                  <a:gd name="T15" fmla="*/ 45 h 45"/>
                  <a:gd name="T16" fmla="*/ 48 w 48"/>
                  <a:gd name="T17" fmla="*/ 30 h 45"/>
                  <a:gd name="T18" fmla="*/ 25 w 48"/>
                  <a:gd name="T19" fmla="*/ 30 h 45"/>
                  <a:gd name="T20" fmla="*/ 13 w 48"/>
                  <a:gd name="T21" fmla="*/ 22 h 45"/>
                  <a:gd name="T22" fmla="*/ 25 w 48"/>
                  <a:gd name="T23" fmla="*/ 14 h 45"/>
                  <a:gd name="T24" fmla="*/ 48 w 48"/>
                  <a:gd name="T25" fmla="*/ 14 h 45"/>
                  <a:gd name="T26" fmla="*/ 48 w 48"/>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5">
                    <a:moveTo>
                      <a:pt x="48" y="0"/>
                    </a:moveTo>
                    <a:cubicBezTo>
                      <a:pt x="22" y="0"/>
                      <a:pt x="22" y="0"/>
                      <a:pt x="22" y="0"/>
                    </a:cubicBezTo>
                    <a:cubicBezTo>
                      <a:pt x="10" y="0"/>
                      <a:pt x="0" y="2"/>
                      <a:pt x="0" y="17"/>
                    </a:cubicBezTo>
                    <a:cubicBezTo>
                      <a:pt x="0" y="24"/>
                      <a:pt x="4" y="29"/>
                      <a:pt x="8" y="31"/>
                    </a:cubicBezTo>
                    <a:cubicBezTo>
                      <a:pt x="8" y="31"/>
                      <a:pt x="8" y="31"/>
                      <a:pt x="8" y="31"/>
                    </a:cubicBezTo>
                    <a:cubicBezTo>
                      <a:pt x="1" y="31"/>
                      <a:pt x="1" y="31"/>
                      <a:pt x="1" y="31"/>
                    </a:cubicBezTo>
                    <a:cubicBezTo>
                      <a:pt x="1" y="45"/>
                      <a:pt x="1" y="45"/>
                      <a:pt x="1" y="45"/>
                    </a:cubicBezTo>
                    <a:cubicBezTo>
                      <a:pt x="48" y="45"/>
                      <a:pt x="48" y="45"/>
                      <a:pt x="48" y="45"/>
                    </a:cubicBezTo>
                    <a:cubicBezTo>
                      <a:pt x="48" y="30"/>
                      <a:pt x="48" y="30"/>
                      <a:pt x="48" y="30"/>
                    </a:cubicBezTo>
                    <a:cubicBezTo>
                      <a:pt x="25" y="30"/>
                      <a:pt x="25" y="30"/>
                      <a:pt x="25" y="30"/>
                    </a:cubicBezTo>
                    <a:cubicBezTo>
                      <a:pt x="19" y="30"/>
                      <a:pt x="13" y="29"/>
                      <a:pt x="13" y="22"/>
                    </a:cubicBezTo>
                    <a:cubicBezTo>
                      <a:pt x="13" y="14"/>
                      <a:pt x="20" y="14"/>
                      <a:pt x="25" y="14"/>
                    </a:cubicBezTo>
                    <a:cubicBezTo>
                      <a:pt x="48" y="14"/>
                      <a:pt x="48" y="14"/>
                      <a:pt x="48" y="14"/>
                    </a:cubicBezTo>
                    <a:cubicBezTo>
                      <a:pt x="48" y="0"/>
                      <a:pt x="48" y="0"/>
                      <a:pt x="4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761"/>
              <p:cNvSpPr>
                <a:spLocks/>
              </p:cNvSpPr>
              <p:nvPr/>
            </p:nvSpPr>
            <p:spPr bwMode="auto">
              <a:xfrm>
                <a:off x="4043363" y="3209925"/>
                <a:ext cx="144463" cy="84138"/>
              </a:xfrm>
              <a:custGeom>
                <a:avLst/>
                <a:gdLst>
                  <a:gd name="T0" fmla="*/ 61 w 62"/>
                  <a:gd name="T1" fmla="*/ 0 h 36"/>
                  <a:gd name="T2" fmla="*/ 49 w 62"/>
                  <a:gd name="T3" fmla="*/ 0 h 36"/>
                  <a:gd name="T4" fmla="*/ 50 w 62"/>
                  <a:gd name="T5" fmla="*/ 6 h 36"/>
                  <a:gd name="T6" fmla="*/ 41 w 62"/>
                  <a:gd name="T7" fmla="*/ 13 h 36"/>
                  <a:gd name="T8" fmla="*/ 26 w 62"/>
                  <a:gd name="T9" fmla="*/ 13 h 36"/>
                  <a:gd name="T10" fmla="*/ 26 w 62"/>
                  <a:gd name="T11" fmla="*/ 0 h 36"/>
                  <a:gd name="T12" fmla="*/ 14 w 62"/>
                  <a:gd name="T13" fmla="*/ 0 h 36"/>
                  <a:gd name="T14" fmla="*/ 14 w 62"/>
                  <a:gd name="T15" fmla="*/ 13 h 36"/>
                  <a:gd name="T16" fmla="*/ 0 w 62"/>
                  <a:gd name="T17" fmla="*/ 13 h 36"/>
                  <a:gd name="T18" fmla="*/ 0 w 62"/>
                  <a:gd name="T19" fmla="*/ 27 h 36"/>
                  <a:gd name="T20" fmla="*/ 14 w 62"/>
                  <a:gd name="T21" fmla="*/ 27 h 36"/>
                  <a:gd name="T22" fmla="*/ 14 w 62"/>
                  <a:gd name="T23" fmla="*/ 36 h 36"/>
                  <a:gd name="T24" fmla="*/ 26 w 62"/>
                  <a:gd name="T25" fmla="*/ 36 h 36"/>
                  <a:gd name="T26" fmla="*/ 26 w 62"/>
                  <a:gd name="T27" fmla="*/ 27 h 36"/>
                  <a:gd name="T28" fmla="*/ 48 w 62"/>
                  <a:gd name="T29" fmla="*/ 27 h 36"/>
                  <a:gd name="T30" fmla="*/ 62 w 62"/>
                  <a:gd name="T31" fmla="*/ 10 h 36"/>
                  <a:gd name="T32" fmla="*/ 61 w 62"/>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36">
                    <a:moveTo>
                      <a:pt x="61" y="0"/>
                    </a:moveTo>
                    <a:cubicBezTo>
                      <a:pt x="49" y="0"/>
                      <a:pt x="49" y="0"/>
                      <a:pt x="49" y="0"/>
                    </a:cubicBezTo>
                    <a:cubicBezTo>
                      <a:pt x="50" y="1"/>
                      <a:pt x="50" y="4"/>
                      <a:pt x="50" y="6"/>
                    </a:cubicBezTo>
                    <a:cubicBezTo>
                      <a:pt x="50" y="12"/>
                      <a:pt x="46" y="13"/>
                      <a:pt x="41" y="13"/>
                    </a:cubicBezTo>
                    <a:cubicBezTo>
                      <a:pt x="26" y="13"/>
                      <a:pt x="26" y="13"/>
                      <a:pt x="26" y="13"/>
                    </a:cubicBezTo>
                    <a:cubicBezTo>
                      <a:pt x="26" y="0"/>
                      <a:pt x="26" y="0"/>
                      <a:pt x="26" y="0"/>
                    </a:cubicBezTo>
                    <a:cubicBezTo>
                      <a:pt x="14" y="0"/>
                      <a:pt x="14" y="0"/>
                      <a:pt x="14" y="0"/>
                    </a:cubicBezTo>
                    <a:cubicBezTo>
                      <a:pt x="14" y="13"/>
                      <a:pt x="14" y="13"/>
                      <a:pt x="14" y="13"/>
                    </a:cubicBezTo>
                    <a:cubicBezTo>
                      <a:pt x="0" y="13"/>
                      <a:pt x="0" y="13"/>
                      <a:pt x="0" y="13"/>
                    </a:cubicBezTo>
                    <a:cubicBezTo>
                      <a:pt x="0" y="27"/>
                      <a:pt x="0" y="27"/>
                      <a:pt x="0" y="27"/>
                    </a:cubicBezTo>
                    <a:cubicBezTo>
                      <a:pt x="14" y="27"/>
                      <a:pt x="14" y="27"/>
                      <a:pt x="14" y="27"/>
                    </a:cubicBezTo>
                    <a:cubicBezTo>
                      <a:pt x="14" y="36"/>
                      <a:pt x="14" y="36"/>
                      <a:pt x="14" y="36"/>
                    </a:cubicBezTo>
                    <a:cubicBezTo>
                      <a:pt x="26" y="36"/>
                      <a:pt x="26" y="36"/>
                      <a:pt x="26" y="36"/>
                    </a:cubicBezTo>
                    <a:cubicBezTo>
                      <a:pt x="26" y="27"/>
                      <a:pt x="26" y="27"/>
                      <a:pt x="26" y="27"/>
                    </a:cubicBezTo>
                    <a:cubicBezTo>
                      <a:pt x="48" y="27"/>
                      <a:pt x="48" y="27"/>
                      <a:pt x="48" y="27"/>
                    </a:cubicBezTo>
                    <a:cubicBezTo>
                      <a:pt x="58" y="27"/>
                      <a:pt x="62" y="20"/>
                      <a:pt x="62" y="10"/>
                    </a:cubicBezTo>
                    <a:cubicBezTo>
                      <a:pt x="62" y="7"/>
                      <a:pt x="62" y="3"/>
                      <a:pt x="61"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762"/>
              <p:cNvSpPr>
                <a:spLocks/>
              </p:cNvSpPr>
              <p:nvPr/>
            </p:nvSpPr>
            <p:spPr bwMode="auto">
              <a:xfrm>
                <a:off x="4014788" y="3100388"/>
                <a:ext cx="169863" cy="104775"/>
              </a:xfrm>
              <a:custGeom>
                <a:avLst/>
                <a:gdLst>
                  <a:gd name="T0" fmla="*/ 73 w 73"/>
                  <a:gd name="T1" fmla="*/ 0 h 45"/>
                  <a:gd name="T2" fmla="*/ 47 w 73"/>
                  <a:gd name="T3" fmla="*/ 0 h 45"/>
                  <a:gd name="T4" fmla="*/ 25 w 73"/>
                  <a:gd name="T5" fmla="*/ 17 h 45"/>
                  <a:gd name="T6" fmla="*/ 33 w 73"/>
                  <a:gd name="T7" fmla="*/ 30 h 45"/>
                  <a:gd name="T8" fmla="*/ 33 w 73"/>
                  <a:gd name="T9" fmla="*/ 31 h 45"/>
                  <a:gd name="T10" fmla="*/ 2 w 73"/>
                  <a:gd name="T11" fmla="*/ 31 h 45"/>
                  <a:gd name="T12" fmla="*/ 2 w 73"/>
                  <a:gd name="T13" fmla="*/ 34 h 45"/>
                  <a:gd name="T14" fmla="*/ 0 w 73"/>
                  <a:gd name="T15" fmla="*/ 43 h 45"/>
                  <a:gd name="T16" fmla="*/ 0 w 73"/>
                  <a:gd name="T17" fmla="*/ 45 h 45"/>
                  <a:gd name="T18" fmla="*/ 73 w 73"/>
                  <a:gd name="T19" fmla="*/ 45 h 45"/>
                  <a:gd name="T20" fmla="*/ 73 w 73"/>
                  <a:gd name="T21" fmla="*/ 31 h 45"/>
                  <a:gd name="T22" fmla="*/ 50 w 73"/>
                  <a:gd name="T23" fmla="*/ 31 h 45"/>
                  <a:gd name="T24" fmla="*/ 38 w 73"/>
                  <a:gd name="T25" fmla="*/ 22 h 45"/>
                  <a:gd name="T26" fmla="*/ 50 w 73"/>
                  <a:gd name="T27" fmla="*/ 14 h 45"/>
                  <a:gd name="T28" fmla="*/ 73 w 73"/>
                  <a:gd name="T29" fmla="*/ 14 h 45"/>
                  <a:gd name="T30" fmla="*/ 73 w 73"/>
                  <a:gd name="T3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45">
                    <a:moveTo>
                      <a:pt x="73" y="0"/>
                    </a:moveTo>
                    <a:cubicBezTo>
                      <a:pt x="47" y="0"/>
                      <a:pt x="47" y="0"/>
                      <a:pt x="47" y="0"/>
                    </a:cubicBezTo>
                    <a:cubicBezTo>
                      <a:pt x="35" y="0"/>
                      <a:pt x="25" y="3"/>
                      <a:pt x="25" y="17"/>
                    </a:cubicBezTo>
                    <a:cubicBezTo>
                      <a:pt x="25" y="24"/>
                      <a:pt x="29" y="29"/>
                      <a:pt x="33" y="30"/>
                    </a:cubicBezTo>
                    <a:cubicBezTo>
                      <a:pt x="33" y="31"/>
                      <a:pt x="33" y="31"/>
                      <a:pt x="33" y="31"/>
                    </a:cubicBezTo>
                    <a:cubicBezTo>
                      <a:pt x="2" y="31"/>
                      <a:pt x="2" y="31"/>
                      <a:pt x="2" y="31"/>
                    </a:cubicBezTo>
                    <a:cubicBezTo>
                      <a:pt x="2" y="32"/>
                      <a:pt x="2" y="33"/>
                      <a:pt x="2" y="34"/>
                    </a:cubicBezTo>
                    <a:cubicBezTo>
                      <a:pt x="2" y="37"/>
                      <a:pt x="1" y="40"/>
                      <a:pt x="0" y="43"/>
                    </a:cubicBezTo>
                    <a:cubicBezTo>
                      <a:pt x="0" y="45"/>
                      <a:pt x="0" y="45"/>
                      <a:pt x="0" y="45"/>
                    </a:cubicBezTo>
                    <a:cubicBezTo>
                      <a:pt x="73" y="45"/>
                      <a:pt x="73" y="45"/>
                      <a:pt x="73" y="45"/>
                    </a:cubicBezTo>
                    <a:cubicBezTo>
                      <a:pt x="73" y="31"/>
                      <a:pt x="73" y="31"/>
                      <a:pt x="73" y="31"/>
                    </a:cubicBezTo>
                    <a:cubicBezTo>
                      <a:pt x="50" y="31"/>
                      <a:pt x="50" y="31"/>
                      <a:pt x="50" y="31"/>
                    </a:cubicBezTo>
                    <a:cubicBezTo>
                      <a:pt x="44" y="31"/>
                      <a:pt x="38" y="29"/>
                      <a:pt x="38" y="22"/>
                    </a:cubicBezTo>
                    <a:cubicBezTo>
                      <a:pt x="38" y="15"/>
                      <a:pt x="45" y="14"/>
                      <a:pt x="50" y="14"/>
                    </a:cubicBezTo>
                    <a:cubicBezTo>
                      <a:pt x="73" y="14"/>
                      <a:pt x="73" y="14"/>
                      <a:pt x="73" y="14"/>
                    </a:cubicBezTo>
                    <a:cubicBezTo>
                      <a:pt x="73" y="0"/>
                      <a:pt x="73" y="0"/>
                      <a:pt x="7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763"/>
              <p:cNvSpPr>
                <a:spLocks/>
              </p:cNvSpPr>
              <p:nvPr/>
            </p:nvSpPr>
            <p:spPr bwMode="auto">
              <a:xfrm>
                <a:off x="4014788" y="3171825"/>
                <a:ext cx="4763" cy="28575"/>
              </a:xfrm>
              <a:custGeom>
                <a:avLst/>
                <a:gdLst>
                  <a:gd name="T0" fmla="*/ 2 w 2"/>
                  <a:gd name="T1" fmla="*/ 0 h 12"/>
                  <a:gd name="T2" fmla="*/ 0 w 2"/>
                  <a:gd name="T3" fmla="*/ 0 h 12"/>
                  <a:gd name="T4" fmla="*/ 0 w 2"/>
                  <a:gd name="T5" fmla="*/ 12 h 12"/>
                  <a:gd name="T6" fmla="*/ 2 w 2"/>
                  <a:gd name="T7" fmla="*/ 3 h 12"/>
                  <a:gd name="T8" fmla="*/ 2 w 2"/>
                  <a:gd name="T9" fmla="*/ 0 h 12"/>
                </a:gdLst>
                <a:ahLst/>
                <a:cxnLst>
                  <a:cxn ang="0">
                    <a:pos x="T0" y="T1"/>
                  </a:cxn>
                  <a:cxn ang="0">
                    <a:pos x="T2" y="T3"/>
                  </a:cxn>
                  <a:cxn ang="0">
                    <a:pos x="T4" y="T5"/>
                  </a:cxn>
                  <a:cxn ang="0">
                    <a:pos x="T6" y="T7"/>
                  </a:cxn>
                  <a:cxn ang="0">
                    <a:pos x="T8" y="T9"/>
                  </a:cxn>
                </a:cxnLst>
                <a:rect l="0" t="0" r="r" b="b"/>
                <a:pathLst>
                  <a:path w="2" h="12">
                    <a:moveTo>
                      <a:pt x="2" y="0"/>
                    </a:moveTo>
                    <a:cubicBezTo>
                      <a:pt x="0" y="0"/>
                      <a:pt x="0" y="0"/>
                      <a:pt x="0" y="0"/>
                    </a:cubicBezTo>
                    <a:cubicBezTo>
                      <a:pt x="0" y="12"/>
                      <a:pt x="0" y="12"/>
                      <a:pt x="0" y="12"/>
                    </a:cubicBezTo>
                    <a:cubicBezTo>
                      <a:pt x="1" y="9"/>
                      <a:pt x="2" y="6"/>
                      <a:pt x="2" y="3"/>
                    </a:cubicBezTo>
                    <a:cubicBezTo>
                      <a:pt x="2" y="2"/>
                      <a:pt x="2" y="1"/>
                      <a:pt x="2"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764"/>
              <p:cNvSpPr>
                <a:spLocks noEditPoints="1"/>
              </p:cNvSpPr>
              <p:nvPr/>
            </p:nvSpPr>
            <p:spPr bwMode="auto">
              <a:xfrm>
                <a:off x="4073525" y="2981325"/>
                <a:ext cx="114300" cy="111125"/>
              </a:xfrm>
              <a:custGeom>
                <a:avLst/>
                <a:gdLst>
                  <a:gd name="T0" fmla="*/ 19 w 49"/>
                  <a:gd name="T1" fmla="*/ 33 h 48"/>
                  <a:gd name="T2" fmla="*/ 10 w 49"/>
                  <a:gd name="T3" fmla="*/ 23 h 48"/>
                  <a:gd name="T4" fmla="*/ 19 w 49"/>
                  <a:gd name="T5" fmla="*/ 14 h 48"/>
                  <a:gd name="T6" fmla="*/ 19 w 49"/>
                  <a:gd name="T7" fmla="*/ 14 h 48"/>
                  <a:gd name="T8" fmla="*/ 19 w 49"/>
                  <a:gd name="T9" fmla="*/ 33 h 48"/>
                  <a:gd name="T10" fmla="*/ 29 w 49"/>
                  <a:gd name="T11" fmla="*/ 0 h 48"/>
                  <a:gd name="T12" fmla="*/ 25 w 49"/>
                  <a:gd name="T13" fmla="*/ 0 h 48"/>
                  <a:gd name="T14" fmla="*/ 0 w 49"/>
                  <a:gd name="T15" fmla="*/ 22 h 48"/>
                  <a:gd name="T16" fmla="*/ 25 w 49"/>
                  <a:gd name="T17" fmla="*/ 48 h 48"/>
                  <a:gd name="T18" fmla="*/ 49 w 49"/>
                  <a:gd name="T19" fmla="*/ 22 h 48"/>
                  <a:gd name="T20" fmla="*/ 40 w 49"/>
                  <a:gd name="T21" fmla="*/ 2 h 48"/>
                  <a:gd name="T22" fmla="*/ 32 w 49"/>
                  <a:gd name="T23" fmla="*/ 12 h 48"/>
                  <a:gd name="T24" fmla="*/ 38 w 49"/>
                  <a:gd name="T25" fmla="*/ 22 h 48"/>
                  <a:gd name="T26" fmla="*/ 29 w 49"/>
                  <a:gd name="T27" fmla="*/ 33 h 48"/>
                  <a:gd name="T28" fmla="*/ 29 w 49"/>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8">
                    <a:moveTo>
                      <a:pt x="19" y="33"/>
                    </a:moveTo>
                    <a:cubicBezTo>
                      <a:pt x="15" y="33"/>
                      <a:pt x="10" y="29"/>
                      <a:pt x="10" y="23"/>
                    </a:cubicBezTo>
                    <a:cubicBezTo>
                      <a:pt x="10" y="18"/>
                      <a:pt x="14" y="14"/>
                      <a:pt x="19" y="14"/>
                    </a:cubicBezTo>
                    <a:cubicBezTo>
                      <a:pt x="19" y="14"/>
                      <a:pt x="19" y="14"/>
                      <a:pt x="19" y="14"/>
                    </a:cubicBezTo>
                    <a:cubicBezTo>
                      <a:pt x="19" y="33"/>
                      <a:pt x="19" y="33"/>
                      <a:pt x="19" y="33"/>
                    </a:cubicBezTo>
                    <a:moveTo>
                      <a:pt x="29" y="0"/>
                    </a:moveTo>
                    <a:cubicBezTo>
                      <a:pt x="25" y="0"/>
                      <a:pt x="25" y="0"/>
                      <a:pt x="25" y="0"/>
                    </a:cubicBezTo>
                    <a:cubicBezTo>
                      <a:pt x="10" y="0"/>
                      <a:pt x="0" y="8"/>
                      <a:pt x="0" y="22"/>
                    </a:cubicBezTo>
                    <a:cubicBezTo>
                      <a:pt x="0" y="36"/>
                      <a:pt x="10" y="48"/>
                      <a:pt x="25" y="48"/>
                    </a:cubicBezTo>
                    <a:cubicBezTo>
                      <a:pt x="39" y="48"/>
                      <a:pt x="49" y="36"/>
                      <a:pt x="49" y="22"/>
                    </a:cubicBezTo>
                    <a:cubicBezTo>
                      <a:pt x="49" y="14"/>
                      <a:pt x="46" y="6"/>
                      <a:pt x="40" y="2"/>
                    </a:cubicBezTo>
                    <a:cubicBezTo>
                      <a:pt x="32" y="12"/>
                      <a:pt x="32" y="12"/>
                      <a:pt x="32" y="12"/>
                    </a:cubicBezTo>
                    <a:cubicBezTo>
                      <a:pt x="36" y="14"/>
                      <a:pt x="38" y="18"/>
                      <a:pt x="38" y="22"/>
                    </a:cubicBezTo>
                    <a:cubicBezTo>
                      <a:pt x="38" y="28"/>
                      <a:pt x="35" y="32"/>
                      <a:pt x="29" y="33"/>
                    </a:cubicBezTo>
                    <a:cubicBezTo>
                      <a:pt x="29" y="0"/>
                      <a:pt x="29" y="0"/>
                      <a:pt x="29"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765"/>
              <p:cNvSpPr>
                <a:spLocks/>
              </p:cNvSpPr>
              <p:nvPr/>
            </p:nvSpPr>
            <p:spPr bwMode="auto">
              <a:xfrm>
                <a:off x="4073525" y="2886075"/>
                <a:ext cx="114300" cy="92075"/>
              </a:xfrm>
              <a:custGeom>
                <a:avLst/>
                <a:gdLst>
                  <a:gd name="T0" fmla="*/ 34 w 49"/>
                  <a:gd name="T1" fmla="*/ 0 h 40"/>
                  <a:gd name="T2" fmla="*/ 15 w 49"/>
                  <a:gd name="T3" fmla="*/ 24 h 40"/>
                  <a:gd name="T4" fmla="*/ 11 w 49"/>
                  <a:gd name="T5" fmla="*/ 19 h 40"/>
                  <a:gd name="T6" fmla="*/ 15 w 49"/>
                  <a:gd name="T7" fmla="*/ 11 h 40"/>
                  <a:gd name="T8" fmla="*/ 6 w 49"/>
                  <a:gd name="T9" fmla="*/ 2 h 40"/>
                  <a:gd name="T10" fmla="*/ 0 w 49"/>
                  <a:gd name="T11" fmla="*/ 19 h 40"/>
                  <a:gd name="T12" fmla="*/ 16 w 49"/>
                  <a:gd name="T13" fmla="*/ 39 h 40"/>
                  <a:gd name="T14" fmla="*/ 35 w 49"/>
                  <a:gd name="T15" fmla="*/ 15 h 40"/>
                  <a:gd name="T16" fmla="*/ 38 w 49"/>
                  <a:gd name="T17" fmla="*/ 21 h 40"/>
                  <a:gd name="T18" fmla="*/ 33 w 49"/>
                  <a:gd name="T19" fmla="*/ 31 h 40"/>
                  <a:gd name="T20" fmla="*/ 43 w 49"/>
                  <a:gd name="T21" fmla="*/ 40 h 40"/>
                  <a:gd name="T22" fmla="*/ 49 w 49"/>
                  <a:gd name="T23" fmla="*/ 22 h 40"/>
                  <a:gd name="T24" fmla="*/ 34 w 4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40">
                    <a:moveTo>
                      <a:pt x="34" y="0"/>
                    </a:moveTo>
                    <a:cubicBezTo>
                      <a:pt x="16" y="0"/>
                      <a:pt x="22" y="24"/>
                      <a:pt x="15" y="24"/>
                    </a:cubicBezTo>
                    <a:cubicBezTo>
                      <a:pt x="12" y="24"/>
                      <a:pt x="11" y="22"/>
                      <a:pt x="11" y="19"/>
                    </a:cubicBezTo>
                    <a:cubicBezTo>
                      <a:pt x="11" y="16"/>
                      <a:pt x="12" y="13"/>
                      <a:pt x="15" y="11"/>
                    </a:cubicBezTo>
                    <a:cubicBezTo>
                      <a:pt x="6" y="2"/>
                      <a:pt x="6" y="2"/>
                      <a:pt x="6" y="2"/>
                    </a:cubicBezTo>
                    <a:cubicBezTo>
                      <a:pt x="2" y="6"/>
                      <a:pt x="0" y="13"/>
                      <a:pt x="0" y="19"/>
                    </a:cubicBezTo>
                    <a:cubicBezTo>
                      <a:pt x="0" y="29"/>
                      <a:pt x="5" y="39"/>
                      <a:pt x="16" y="39"/>
                    </a:cubicBezTo>
                    <a:cubicBezTo>
                      <a:pt x="34" y="39"/>
                      <a:pt x="27" y="15"/>
                      <a:pt x="35" y="15"/>
                    </a:cubicBezTo>
                    <a:cubicBezTo>
                      <a:pt x="37" y="15"/>
                      <a:pt x="38" y="18"/>
                      <a:pt x="38" y="21"/>
                    </a:cubicBezTo>
                    <a:cubicBezTo>
                      <a:pt x="38" y="25"/>
                      <a:pt x="36" y="29"/>
                      <a:pt x="33" y="31"/>
                    </a:cubicBezTo>
                    <a:cubicBezTo>
                      <a:pt x="43" y="40"/>
                      <a:pt x="43" y="40"/>
                      <a:pt x="43" y="40"/>
                    </a:cubicBezTo>
                    <a:cubicBezTo>
                      <a:pt x="47" y="35"/>
                      <a:pt x="49" y="28"/>
                      <a:pt x="49" y="22"/>
                    </a:cubicBezTo>
                    <a:cubicBezTo>
                      <a:pt x="49" y="12"/>
                      <a:pt x="46" y="0"/>
                      <a:pt x="3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766"/>
              <p:cNvSpPr>
                <a:spLocks noEditPoints="1"/>
              </p:cNvSpPr>
              <p:nvPr/>
            </p:nvSpPr>
            <p:spPr bwMode="auto">
              <a:xfrm>
                <a:off x="4022725" y="2843213"/>
                <a:ext cx="161925" cy="39688"/>
              </a:xfrm>
              <a:custGeom>
                <a:avLst/>
                <a:gdLst>
                  <a:gd name="T0" fmla="*/ 70 w 70"/>
                  <a:gd name="T1" fmla="*/ 1 h 17"/>
                  <a:gd name="T2" fmla="*/ 23 w 70"/>
                  <a:gd name="T3" fmla="*/ 1 h 17"/>
                  <a:gd name="T4" fmla="*/ 23 w 70"/>
                  <a:gd name="T5" fmla="*/ 16 h 17"/>
                  <a:gd name="T6" fmla="*/ 70 w 70"/>
                  <a:gd name="T7" fmla="*/ 16 h 17"/>
                  <a:gd name="T8" fmla="*/ 70 w 70"/>
                  <a:gd name="T9" fmla="*/ 1 h 17"/>
                  <a:gd name="T10" fmla="*/ 8 w 70"/>
                  <a:gd name="T11" fmla="*/ 0 h 17"/>
                  <a:gd name="T12" fmla="*/ 0 w 70"/>
                  <a:gd name="T13" fmla="*/ 9 h 17"/>
                  <a:gd name="T14" fmla="*/ 8 w 70"/>
                  <a:gd name="T15" fmla="*/ 17 h 17"/>
                  <a:gd name="T16" fmla="*/ 17 w 70"/>
                  <a:gd name="T17" fmla="*/ 9 h 17"/>
                  <a:gd name="T18" fmla="*/ 8 w 70"/>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7">
                    <a:moveTo>
                      <a:pt x="70" y="1"/>
                    </a:moveTo>
                    <a:cubicBezTo>
                      <a:pt x="23" y="1"/>
                      <a:pt x="23" y="1"/>
                      <a:pt x="23" y="1"/>
                    </a:cubicBezTo>
                    <a:cubicBezTo>
                      <a:pt x="23" y="16"/>
                      <a:pt x="23" y="16"/>
                      <a:pt x="23" y="16"/>
                    </a:cubicBezTo>
                    <a:cubicBezTo>
                      <a:pt x="70" y="16"/>
                      <a:pt x="70" y="16"/>
                      <a:pt x="70" y="16"/>
                    </a:cubicBezTo>
                    <a:cubicBezTo>
                      <a:pt x="70" y="1"/>
                      <a:pt x="70" y="1"/>
                      <a:pt x="70" y="1"/>
                    </a:cubicBezTo>
                    <a:moveTo>
                      <a:pt x="8" y="0"/>
                    </a:moveTo>
                    <a:cubicBezTo>
                      <a:pt x="4" y="0"/>
                      <a:pt x="0" y="4"/>
                      <a:pt x="0" y="9"/>
                    </a:cubicBezTo>
                    <a:cubicBezTo>
                      <a:pt x="0" y="13"/>
                      <a:pt x="4" y="17"/>
                      <a:pt x="8" y="17"/>
                    </a:cubicBezTo>
                    <a:cubicBezTo>
                      <a:pt x="13" y="17"/>
                      <a:pt x="17" y="13"/>
                      <a:pt x="17" y="9"/>
                    </a:cubicBezTo>
                    <a:cubicBezTo>
                      <a:pt x="17" y="4"/>
                      <a:pt x="13" y="0"/>
                      <a:pt x="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767"/>
              <p:cNvSpPr>
                <a:spLocks/>
              </p:cNvSpPr>
              <p:nvPr/>
            </p:nvSpPr>
            <p:spPr bwMode="auto">
              <a:xfrm>
                <a:off x="4073525" y="2747963"/>
                <a:ext cx="114300" cy="93663"/>
              </a:xfrm>
              <a:custGeom>
                <a:avLst/>
                <a:gdLst>
                  <a:gd name="T0" fmla="*/ 34 w 49"/>
                  <a:gd name="T1" fmla="*/ 0 h 40"/>
                  <a:gd name="T2" fmla="*/ 15 w 49"/>
                  <a:gd name="T3" fmla="*/ 24 h 40"/>
                  <a:gd name="T4" fmla="*/ 11 w 49"/>
                  <a:gd name="T5" fmla="*/ 19 h 40"/>
                  <a:gd name="T6" fmla="*/ 15 w 49"/>
                  <a:gd name="T7" fmla="*/ 11 h 40"/>
                  <a:gd name="T8" fmla="*/ 6 w 49"/>
                  <a:gd name="T9" fmla="*/ 2 h 40"/>
                  <a:gd name="T10" fmla="*/ 0 w 49"/>
                  <a:gd name="T11" fmla="*/ 19 h 40"/>
                  <a:gd name="T12" fmla="*/ 16 w 49"/>
                  <a:gd name="T13" fmla="*/ 39 h 40"/>
                  <a:gd name="T14" fmla="*/ 35 w 49"/>
                  <a:gd name="T15" fmla="*/ 15 h 40"/>
                  <a:gd name="T16" fmla="*/ 38 w 49"/>
                  <a:gd name="T17" fmla="*/ 21 h 40"/>
                  <a:gd name="T18" fmla="*/ 33 w 49"/>
                  <a:gd name="T19" fmla="*/ 31 h 40"/>
                  <a:gd name="T20" fmla="*/ 43 w 49"/>
                  <a:gd name="T21" fmla="*/ 40 h 40"/>
                  <a:gd name="T22" fmla="*/ 49 w 49"/>
                  <a:gd name="T23" fmla="*/ 22 h 40"/>
                  <a:gd name="T24" fmla="*/ 34 w 4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40">
                    <a:moveTo>
                      <a:pt x="34" y="0"/>
                    </a:moveTo>
                    <a:cubicBezTo>
                      <a:pt x="16" y="0"/>
                      <a:pt x="22" y="24"/>
                      <a:pt x="15" y="24"/>
                    </a:cubicBezTo>
                    <a:cubicBezTo>
                      <a:pt x="12" y="24"/>
                      <a:pt x="11" y="22"/>
                      <a:pt x="11" y="19"/>
                    </a:cubicBezTo>
                    <a:cubicBezTo>
                      <a:pt x="11" y="16"/>
                      <a:pt x="12" y="13"/>
                      <a:pt x="15" y="11"/>
                    </a:cubicBezTo>
                    <a:cubicBezTo>
                      <a:pt x="6" y="2"/>
                      <a:pt x="6" y="2"/>
                      <a:pt x="6" y="2"/>
                    </a:cubicBezTo>
                    <a:cubicBezTo>
                      <a:pt x="2" y="6"/>
                      <a:pt x="0" y="13"/>
                      <a:pt x="0" y="19"/>
                    </a:cubicBezTo>
                    <a:cubicBezTo>
                      <a:pt x="0" y="29"/>
                      <a:pt x="5" y="39"/>
                      <a:pt x="16" y="39"/>
                    </a:cubicBezTo>
                    <a:cubicBezTo>
                      <a:pt x="34" y="39"/>
                      <a:pt x="27" y="15"/>
                      <a:pt x="35" y="15"/>
                    </a:cubicBezTo>
                    <a:cubicBezTo>
                      <a:pt x="37" y="15"/>
                      <a:pt x="38" y="18"/>
                      <a:pt x="38" y="21"/>
                    </a:cubicBezTo>
                    <a:cubicBezTo>
                      <a:pt x="38" y="25"/>
                      <a:pt x="36" y="29"/>
                      <a:pt x="33" y="31"/>
                    </a:cubicBezTo>
                    <a:cubicBezTo>
                      <a:pt x="43" y="40"/>
                      <a:pt x="43" y="40"/>
                      <a:pt x="43" y="40"/>
                    </a:cubicBezTo>
                    <a:cubicBezTo>
                      <a:pt x="47" y="35"/>
                      <a:pt x="49" y="28"/>
                      <a:pt x="49" y="22"/>
                    </a:cubicBezTo>
                    <a:cubicBezTo>
                      <a:pt x="49" y="12"/>
                      <a:pt x="46" y="0"/>
                      <a:pt x="3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1" name="Freeform 768"/>
            <p:cNvSpPr>
              <a:spLocks/>
            </p:cNvSpPr>
            <p:nvPr/>
          </p:nvSpPr>
          <p:spPr bwMode="auto">
            <a:xfrm>
              <a:off x="4187825" y="3086100"/>
              <a:ext cx="158750" cy="134938"/>
            </a:xfrm>
            <a:custGeom>
              <a:avLst/>
              <a:gdLst>
                <a:gd name="T0" fmla="*/ 18 w 68"/>
                <a:gd name="T1" fmla="*/ 12 h 58"/>
                <a:gd name="T2" fmla="*/ 13 w 68"/>
                <a:gd name="T3" fmla="*/ 24 h 58"/>
                <a:gd name="T4" fmla="*/ 34 w 68"/>
                <a:gd name="T5" fmla="*/ 43 h 58"/>
                <a:gd name="T6" fmla="*/ 55 w 68"/>
                <a:gd name="T7" fmla="*/ 25 h 58"/>
                <a:gd name="T8" fmla="*/ 48 w 68"/>
                <a:gd name="T9" fmla="*/ 12 h 58"/>
                <a:gd name="T10" fmla="*/ 56 w 68"/>
                <a:gd name="T11" fmla="*/ 0 h 58"/>
                <a:gd name="T12" fmla="*/ 68 w 68"/>
                <a:gd name="T13" fmla="*/ 23 h 58"/>
                <a:gd name="T14" fmla="*/ 34 w 68"/>
                <a:gd name="T15" fmla="*/ 58 h 58"/>
                <a:gd name="T16" fmla="*/ 0 w 68"/>
                <a:gd name="T17" fmla="*/ 23 h 58"/>
                <a:gd name="T18" fmla="*/ 10 w 68"/>
                <a:gd name="T19" fmla="*/ 1 h 58"/>
                <a:gd name="T20" fmla="*/ 18 w 68"/>
                <a:gd name="T21"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58">
                  <a:moveTo>
                    <a:pt x="18" y="12"/>
                  </a:moveTo>
                  <a:cubicBezTo>
                    <a:pt x="15" y="15"/>
                    <a:pt x="13" y="19"/>
                    <a:pt x="13" y="24"/>
                  </a:cubicBezTo>
                  <a:cubicBezTo>
                    <a:pt x="13" y="35"/>
                    <a:pt x="22" y="43"/>
                    <a:pt x="34" y="43"/>
                  </a:cubicBezTo>
                  <a:cubicBezTo>
                    <a:pt x="46" y="43"/>
                    <a:pt x="55" y="35"/>
                    <a:pt x="55" y="25"/>
                  </a:cubicBezTo>
                  <a:cubicBezTo>
                    <a:pt x="55" y="19"/>
                    <a:pt x="52" y="15"/>
                    <a:pt x="48" y="12"/>
                  </a:cubicBezTo>
                  <a:cubicBezTo>
                    <a:pt x="56" y="0"/>
                    <a:pt x="56" y="0"/>
                    <a:pt x="56" y="0"/>
                  </a:cubicBezTo>
                  <a:cubicBezTo>
                    <a:pt x="64" y="5"/>
                    <a:pt x="68" y="14"/>
                    <a:pt x="68" y="23"/>
                  </a:cubicBezTo>
                  <a:cubicBezTo>
                    <a:pt x="68" y="43"/>
                    <a:pt x="54" y="58"/>
                    <a:pt x="34" y="58"/>
                  </a:cubicBezTo>
                  <a:cubicBezTo>
                    <a:pt x="13" y="58"/>
                    <a:pt x="0" y="43"/>
                    <a:pt x="0" y="23"/>
                  </a:cubicBezTo>
                  <a:cubicBezTo>
                    <a:pt x="0" y="16"/>
                    <a:pt x="3" y="7"/>
                    <a:pt x="10" y="1"/>
                  </a:cubicBezTo>
                  <a:lnTo>
                    <a:pt x="18" y="1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769"/>
            <p:cNvSpPr>
              <a:spLocks/>
            </p:cNvSpPr>
            <p:nvPr/>
          </p:nvSpPr>
          <p:spPr bwMode="auto">
            <a:xfrm>
              <a:off x="4238625" y="2986088"/>
              <a:ext cx="104775" cy="98425"/>
            </a:xfrm>
            <a:custGeom>
              <a:avLst/>
              <a:gdLst>
                <a:gd name="T0" fmla="*/ 44 w 45"/>
                <a:gd name="T1" fmla="*/ 0 h 42"/>
                <a:gd name="T2" fmla="*/ 44 w 45"/>
                <a:gd name="T3" fmla="*/ 13 h 42"/>
                <a:gd name="T4" fmla="*/ 38 w 45"/>
                <a:gd name="T5" fmla="*/ 13 h 42"/>
                <a:gd name="T6" fmla="*/ 38 w 45"/>
                <a:gd name="T7" fmla="*/ 13 h 42"/>
                <a:gd name="T8" fmla="*/ 45 w 45"/>
                <a:gd name="T9" fmla="*/ 26 h 42"/>
                <a:gd name="T10" fmla="*/ 24 w 45"/>
                <a:gd name="T11" fmla="*/ 42 h 42"/>
                <a:gd name="T12" fmla="*/ 0 w 45"/>
                <a:gd name="T13" fmla="*/ 42 h 42"/>
                <a:gd name="T14" fmla="*/ 0 w 45"/>
                <a:gd name="T15" fmla="*/ 28 h 42"/>
                <a:gd name="T16" fmla="*/ 21 w 45"/>
                <a:gd name="T17" fmla="*/ 28 h 42"/>
                <a:gd name="T18" fmla="*/ 33 w 45"/>
                <a:gd name="T19" fmla="*/ 21 h 42"/>
                <a:gd name="T20" fmla="*/ 22 w 45"/>
                <a:gd name="T21" fmla="*/ 13 h 42"/>
                <a:gd name="T22" fmla="*/ 0 w 45"/>
                <a:gd name="T23" fmla="*/ 13 h 42"/>
                <a:gd name="T24" fmla="*/ 0 w 45"/>
                <a:gd name="T25" fmla="*/ 0 h 42"/>
                <a:gd name="T26" fmla="*/ 44 w 45"/>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2">
                  <a:moveTo>
                    <a:pt x="44" y="0"/>
                  </a:moveTo>
                  <a:cubicBezTo>
                    <a:pt x="44" y="13"/>
                    <a:pt x="44" y="13"/>
                    <a:pt x="44" y="13"/>
                  </a:cubicBezTo>
                  <a:cubicBezTo>
                    <a:pt x="38" y="13"/>
                    <a:pt x="38" y="13"/>
                    <a:pt x="38" y="13"/>
                  </a:cubicBezTo>
                  <a:cubicBezTo>
                    <a:pt x="38" y="13"/>
                    <a:pt x="38" y="13"/>
                    <a:pt x="38" y="13"/>
                  </a:cubicBezTo>
                  <a:cubicBezTo>
                    <a:pt x="41" y="15"/>
                    <a:pt x="45" y="19"/>
                    <a:pt x="45" y="26"/>
                  </a:cubicBezTo>
                  <a:cubicBezTo>
                    <a:pt x="45" y="39"/>
                    <a:pt x="36" y="42"/>
                    <a:pt x="24" y="42"/>
                  </a:cubicBezTo>
                  <a:cubicBezTo>
                    <a:pt x="0" y="42"/>
                    <a:pt x="0" y="42"/>
                    <a:pt x="0" y="42"/>
                  </a:cubicBezTo>
                  <a:cubicBezTo>
                    <a:pt x="0" y="28"/>
                    <a:pt x="0" y="28"/>
                    <a:pt x="0" y="28"/>
                  </a:cubicBezTo>
                  <a:cubicBezTo>
                    <a:pt x="21" y="28"/>
                    <a:pt x="21" y="28"/>
                    <a:pt x="21" y="28"/>
                  </a:cubicBezTo>
                  <a:cubicBezTo>
                    <a:pt x="27" y="28"/>
                    <a:pt x="33" y="28"/>
                    <a:pt x="33" y="21"/>
                  </a:cubicBezTo>
                  <a:cubicBezTo>
                    <a:pt x="33" y="14"/>
                    <a:pt x="28" y="13"/>
                    <a:pt x="22" y="13"/>
                  </a:cubicBezTo>
                  <a:cubicBezTo>
                    <a:pt x="0" y="13"/>
                    <a:pt x="0" y="13"/>
                    <a:pt x="0" y="13"/>
                  </a:cubicBezTo>
                  <a:cubicBezTo>
                    <a:pt x="0" y="0"/>
                    <a:pt x="0" y="0"/>
                    <a:pt x="0" y="0"/>
                  </a:cubicBezTo>
                  <a:lnTo>
                    <a:pt x="4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770"/>
            <p:cNvSpPr>
              <a:spLocks/>
            </p:cNvSpPr>
            <p:nvPr/>
          </p:nvSpPr>
          <p:spPr bwMode="auto">
            <a:xfrm>
              <a:off x="4237038" y="2901950"/>
              <a:ext cx="104775" cy="73025"/>
            </a:xfrm>
            <a:custGeom>
              <a:avLst/>
              <a:gdLst>
                <a:gd name="T0" fmla="*/ 1 w 45"/>
                <a:gd name="T1" fmla="*/ 31 h 31"/>
                <a:gd name="T2" fmla="*/ 1 w 45"/>
                <a:gd name="T3" fmla="*/ 17 h 31"/>
                <a:gd name="T4" fmla="*/ 8 w 45"/>
                <a:gd name="T5" fmla="*/ 17 h 31"/>
                <a:gd name="T6" fmla="*/ 8 w 45"/>
                <a:gd name="T7" fmla="*/ 17 h 31"/>
                <a:gd name="T8" fmla="*/ 0 w 45"/>
                <a:gd name="T9" fmla="*/ 4 h 31"/>
                <a:gd name="T10" fmla="*/ 0 w 45"/>
                <a:gd name="T11" fmla="*/ 0 h 31"/>
                <a:gd name="T12" fmla="*/ 13 w 45"/>
                <a:gd name="T13" fmla="*/ 0 h 31"/>
                <a:gd name="T14" fmla="*/ 12 w 45"/>
                <a:gd name="T15" fmla="*/ 6 h 31"/>
                <a:gd name="T16" fmla="*/ 27 w 45"/>
                <a:gd name="T17" fmla="*/ 17 h 31"/>
                <a:gd name="T18" fmla="*/ 45 w 45"/>
                <a:gd name="T19" fmla="*/ 17 h 31"/>
                <a:gd name="T20" fmla="*/ 45 w 45"/>
                <a:gd name="T21" fmla="*/ 31 h 31"/>
                <a:gd name="T22" fmla="*/ 1 w 45"/>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31">
                  <a:moveTo>
                    <a:pt x="1" y="31"/>
                  </a:moveTo>
                  <a:cubicBezTo>
                    <a:pt x="1" y="17"/>
                    <a:pt x="1" y="17"/>
                    <a:pt x="1" y="17"/>
                  </a:cubicBezTo>
                  <a:cubicBezTo>
                    <a:pt x="8" y="17"/>
                    <a:pt x="8" y="17"/>
                    <a:pt x="8" y="17"/>
                  </a:cubicBezTo>
                  <a:cubicBezTo>
                    <a:pt x="8" y="17"/>
                    <a:pt x="8" y="17"/>
                    <a:pt x="8" y="17"/>
                  </a:cubicBezTo>
                  <a:cubicBezTo>
                    <a:pt x="3" y="14"/>
                    <a:pt x="0" y="10"/>
                    <a:pt x="0" y="4"/>
                  </a:cubicBezTo>
                  <a:cubicBezTo>
                    <a:pt x="0" y="3"/>
                    <a:pt x="0" y="1"/>
                    <a:pt x="0" y="0"/>
                  </a:cubicBezTo>
                  <a:cubicBezTo>
                    <a:pt x="13" y="0"/>
                    <a:pt x="13" y="0"/>
                    <a:pt x="13" y="0"/>
                  </a:cubicBezTo>
                  <a:cubicBezTo>
                    <a:pt x="12" y="2"/>
                    <a:pt x="12" y="4"/>
                    <a:pt x="12" y="6"/>
                  </a:cubicBezTo>
                  <a:cubicBezTo>
                    <a:pt x="12" y="16"/>
                    <a:pt x="18" y="17"/>
                    <a:pt x="27" y="17"/>
                  </a:cubicBezTo>
                  <a:cubicBezTo>
                    <a:pt x="45" y="17"/>
                    <a:pt x="45" y="17"/>
                    <a:pt x="45" y="17"/>
                  </a:cubicBezTo>
                  <a:cubicBezTo>
                    <a:pt x="45" y="31"/>
                    <a:pt x="45" y="31"/>
                    <a:pt x="45" y="31"/>
                  </a:cubicBezTo>
                  <a:lnTo>
                    <a:pt x="1" y="3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771"/>
            <p:cNvSpPr>
              <a:spLocks noEditPoints="1"/>
            </p:cNvSpPr>
            <p:nvPr/>
          </p:nvSpPr>
          <p:spPr bwMode="auto">
            <a:xfrm>
              <a:off x="4237038" y="2806700"/>
              <a:ext cx="106363" cy="96838"/>
            </a:xfrm>
            <a:custGeom>
              <a:avLst/>
              <a:gdLst>
                <a:gd name="T0" fmla="*/ 39 w 46"/>
                <a:gd name="T1" fmla="*/ 12 h 42"/>
                <a:gd name="T2" fmla="*/ 39 w 46"/>
                <a:gd name="T3" fmla="*/ 13 h 42"/>
                <a:gd name="T4" fmla="*/ 46 w 46"/>
                <a:gd name="T5" fmla="*/ 27 h 42"/>
                <a:gd name="T6" fmla="*/ 32 w 46"/>
                <a:gd name="T7" fmla="*/ 42 h 42"/>
                <a:gd name="T8" fmla="*/ 17 w 46"/>
                <a:gd name="T9" fmla="*/ 12 h 42"/>
                <a:gd name="T10" fmla="*/ 9 w 46"/>
                <a:gd name="T11" fmla="*/ 21 h 42"/>
                <a:gd name="T12" fmla="*/ 14 w 46"/>
                <a:gd name="T13" fmla="*/ 32 h 42"/>
                <a:gd name="T14" fmla="*/ 7 w 46"/>
                <a:gd name="T15" fmla="*/ 39 h 42"/>
                <a:gd name="T16" fmla="*/ 0 w 46"/>
                <a:gd name="T17" fmla="*/ 20 h 42"/>
                <a:gd name="T18" fmla="*/ 23 w 46"/>
                <a:gd name="T19" fmla="*/ 0 h 42"/>
                <a:gd name="T20" fmla="*/ 45 w 46"/>
                <a:gd name="T21" fmla="*/ 0 h 42"/>
                <a:gd name="T22" fmla="*/ 45 w 46"/>
                <a:gd name="T23" fmla="*/ 12 h 42"/>
                <a:gd name="T24" fmla="*/ 39 w 46"/>
                <a:gd name="T25" fmla="*/ 12 h 42"/>
                <a:gd name="T26" fmla="*/ 26 w 46"/>
                <a:gd name="T27" fmla="*/ 16 h 42"/>
                <a:gd name="T28" fmla="*/ 32 w 46"/>
                <a:gd name="T29" fmla="*/ 29 h 42"/>
                <a:gd name="T30" fmla="*/ 37 w 46"/>
                <a:gd name="T31" fmla="*/ 23 h 42"/>
                <a:gd name="T32" fmla="*/ 29 w 46"/>
                <a:gd name="T33" fmla="*/ 12 h 42"/>
                <a:gd name="T34" fmla="*/ 26 w 46"/>
                <a:gd name="T35" fmla="*/ 12 h 42"/>
                <a:gd name="T36" fmla="*/ 26 w 46"/>
                <a:gd name="T37"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42">
                  <a:moveTo>
                    <a:pt x="39" y="12"/>
                  </a:moveTo>
                  <a:cubicBezTo>
                    <a:pt x="39" y="13"/>
                    <a:pt x="39" y="13"/>
                    <a:pt x="39" y="13"/>
                  </a:cubicBezTo>
                  <a:cubicBezTo>
                    <a:pt x="44" y="16"/>
                    <a:pt x="46" y="21"/>
                    <a:pt x="46" y="27"/>
                  </a:cubicBezTo>
                  <a:cubicBezTo>
                    <a:pt x="46" y="35"/>
                    <a:pt x="41" y="42"/>
                    <a:pt x="32" y="42"/>
                  </a:cubicBezTo>
                  <a:cubicBezTo>
                    <a:pt x="17" y="42"/>
                    <a:pt x="17" y="24"/>
                    <a:pt x="17" y="12"/>
                  </a:cubicBezTo>
                  <a:cubicBezTo>
                    <a:pt x="12" y="12"/>
                    <a:pt x="9" y="16"/>
                    <a:pt x="9" y="21"/>
                  </a:cubicBezTo>
                  <a:cubicBezTo>
                    <a:pt x="9" y="26"/>
                    <a:pt x="11" y="29"/>
                    <a:pt x="14" y="32"/>
                  </a:cubicBezTo>
                  <a:cubicBezTo>
                    <a:pt x="7" y="39"/>
                    <a:pt x="7" y="39"/>
                    <a:pt x="7" y="39"/>
                  </a:cubicBezTo>
                  <a:cubicBezTo>
                    <a:pt x="2" y="34"/>
                    <a:pt x="0" y="27"/>
                    <a:pt x="0" y="20"/>
                  </a:cubicBezTo>
                  <a:cubicBezTo>
                    <a:pt x="0" y="4"/>
                    <a:pt x="8" y="0"/>
                    <a:pt x="23" y="0"/>
                  </a:cubicBezTo>
                  <a:cubicBezTo>
                    <a:pt x="45" y="0"/>
                    <a:pt x="45" y="0"/>
                    <a:pt x="45" y="0"/>
                  </a:cubicBezTo>
                  <a:cubicBezTo>
                    <a:pt x="45" y="12"/>
                    <a:pt x="45" y="12"/>
                    <a:pt x="45" y="12"/>
                  </a:cubicBezTo>
                  <a:lnTo>
                    <a:pt x="39" y="12"/>
                  </a:lnTo>
                  <a:close/>
                  <a:moveTo>
                    <a:pt x="26" y="16"/>
                  </a:moveTo>
                  <a:cubicBezTo>
                    <a:pt x="26" y="20"/>
                    <a:pt x="26" y="29"/>
                    <a:pt x="32" y="29"/>
                  </a:cubicBezTo>
                  <a:cubicBezTo>
                    <a:pt x="35" y="29"/>
                    <a:pt x="37" y="26"/>
                    <a:pt x="37" y="23"/>
                  </a:cubicBezTo>
                  <a:cubicBezTo>
                    <a:pt x="37" y="17"/>
                    <a:pt x="34" y="12"/>
                    <a:pt x="29" y="12"/>
                  </a:cubicBezTo>
                  <a:cubicBezTo>
                    <a:pt x="26" y="12"/>
                    <a:pt x="26" y="12"/>
                    <a:pt x="26" y="12"/>
                  </a:cubicBezTo>
                  <a:lnTo>
                    <a:pt x="26" y="1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772"/>
            <p:cNvSpPr>
              <a:spLocks/>
            </p:cNvSpPr>
            <p:nvPr/>
          </p:nvSpPr>
          <p:spPr bwMode="auto">
            <a:xfrm>
              <a:off x="4208463" y="2727325"/>
              <a:ext cx="134938" cy="80963"/>
            </a:xfrm>
            <a:custGeom>
              <a:avLst/>
              <a:gdLst>
                <a:gd name="T0" fmla="*/ 24 w 58"/>
                <a:gd name="T1" fmla="*/ 0 h 35"/>
                <a:gd name="T2" fmla="*/ 24 w 58"/>
                <a:gd name="T3" fmla="*/ 12 h 35"/>
                <a:gd name="T4" fmla="*/ 38 w 58"/>
                <a:gd name="T5" fmla="*/ 12 h 35"/>
                <a:gd name="T6" fmla="*/ 47 w 58"/>
                <a:gd name="T7" fmla="*/ 6 h 35"/>
                <a:gd name="T8" fmla="*/ 45 w 58"/>
                <a:gd name="T9" fmla="*/ 0 h 35"/>
                <a:gd name="T10" fmla="*/ 57 w 58"/>
                <a:gd name="T11" fmla="*/ 0 h 35"/>
                <a:gd name="T12" fmla="*/ 58 w 58"/>
                <a:gd name="T13" fmla="*/ 10 h 35"/>
                <a:gd name="T14" fmla="*/ 45 w 58"/>
                <a:gd name="T15" fmla="*/ 26 h 35"/>
                <a:gd name="T16" fmla="*/ 24 w 58"/>
                <a:gd name="T17" fmla="*/ 26 h 35"/>
                <a:gd name="T18" fmla="*/ 24 w 58"/>
                <a:gd name="T19" fmla="*/ 35 h 35"/>
                <a:gd name="T20" fmla="*/ 13 w 58"/>
                <a:gd name="T21" fmla="*/ 35 h 35"/>
                <a:gd name="T22" fmla="*/ 13 w 58"/>
                <a:gd name="T23" fmla="*/ 26 h 35"/>
                <a:gd name="T24" fmla="*/ 0 w 58"/>
                <a:gd name="T25" fmla="*/ 26 h 35"/>
                <a:gd name="T26" fmla="*/ 0 w 58"/>
                <a:gd name="T27" fmla="*/ 12 h 35"/>
                <a:gd name="T28" fmla="*/ 13 w 58"/>
                <a:gd name="T29" fmla="*/ 12 h 35"/>
                <a:gd name="T30" fmla="*/ 13 w 58"/>
                <a:gd name="T31" fmla="*/ 0 h 35"/>
                <a:gd name="T32" fmla="*/ 24 w 58"/>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35">
                  <a:moveTo>
                    <a:pt x="24" y="0"/>
                  </a:moveTo>
                  <a:cubicBezTo>
                    <a:pt x="24" y="12"/>
                    <a:pt x="24" y="12"/>
                    <a:pt x="24" y="12"/>
                  </a:cubicBezTo>
                  <a:cubicBezTo>
                    <a:pt x="38" y="12"/>
                    <a:pt x="38" y="12"/>
                    <a:pt x="38" y="12"/>
                  </a:cubicBezTo>
                  <a:cubicBezTo>
                    <a:pt x="43" y="12"/>
                    <a:pt x="47" y="12"/>
                    <a:pt x="47" y="6"/>
                  </a:cubicBezTo>
                  <a:cubicBezTo>
                    <a:pt x="47" y="4"/>
                    <a:pt x="46" y="2"/>
                    <a:pt x="45" y="0"/>
                  </a:cubicBezTo>
                  <a:cubicBezTo>
                    <a:pt x="57" y="0"/>
                    <a:pt x="57" y="0"/>
                    <a:pt x="57" y="0"/>
                  </a:cubicBezTo>
                  <a:cubicBezTo>
                    <a:pt x="58" y="3"/>
                    <a:pt x="58" y="7"/>
                    <a:pt x="58" y="10"/>
                  </a:cubicBezTo>
                  <a:cubicBezTo>
                    <a:pt x="58" y="19"/>
                    <a:pt x="54" y="26"/>
                    <a:pt x="45" y="26"/>
                  </a:cubicBezTo>
                  <a:cubicBezTo>
                    <a:pt x="24" y="26"/>
                    <a:pt x="24" y="26"/>
                    <a:pt x="24" y="26"/>
                  </a:cubicBezTo>
                  <a:cubicBezTo>
                    <a:pt x="24" y="35"/>
                    <a:pt x="24" y="35"/>
                    <a:pt x="24" y="35"/>
                  </a:cubicBezTo>
                  <a:cubicBezTo>
                    <a:pt x="13" y="35"/>
                    <a:pt x="13" y="35"/>
                    <a:pt x="13" y="35"/>
                  </a:cubicBezTo>
                  <a:cubicBezTo>
                    <a:pt x="13" y="26"/>
                    <a:pt x="13" y="26"/>
                    <a:pt x="13" y="26"/>
                  </a:cubicBezTo>
                  <a:cubicBezTo>
                    <a:pt x="0" y="26"/>
                    <a:pt x="0" y="26"/>
                    <a:pt x="0" y="26"/>
                  </a:cubicBezTo>
                  <a:cubicBezTo>
                    <a:pt x="0" y="12"/>
                    <a:pt x="0" y="12"/>
                    <a:pt x="0" y="12"/>
                  </a:cubicBezTo>
                  <a:cubicBezTo>
                    <a:pt x="13" y="12"/>
                    <a:pt x="13" y="12"/>
                    <a:pt x="13" y="12"/>
                  </a:cubicBezTo>
                  <a:cubicBezTo>
                    <a:pt x="13" y="0"/>
                    <a:pt x="13" y="0"/>
                    <a:pt x="13" y="0"/>
                  </a:cubicBezTo>
                  <a:lnTo>
                    <a:pt x="2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773"/>
            <p:cNvSpPr>
              <a:spLocks noEditPoints="1"/>
            </p:cNvSpPr>
            <p:nvPr/>
          </p:nvSpPr>
          <p:spPr bwMode="auto">
            <a:xfrm>
              <a:off x="4187825" y="2689225"/>
              <a:ext cx="153988" cy="34925"/>
            </a:xfrm>
            <a:custGeom>
              <a:avLst/>
              <a:gdLst>
                <a:gd name="T0" fmla="*/ 0 w 66"/>
                <a:gd name="T1" fmla="*/ 8 h 15"/>
                <a:gd name="T2" fmla="*/ 8 w 66"/>
                <a:gd name="T3" fmla="*/ 0 h 15"/>
                <a:gd name="T4" fmla="*/ 16 w 66"/>
                <a:gd name="T5" fmla="*/ 8 h 15"/>
                <a:gd name="T6" fmla="*/ 8 w 66"/>
                <a:gd name="T7" fmla="*/ 15 h 15"/>
                <a:gd name="T8" fmla="*/ 0 w 66"/>
                <a:gd name="T9" fmla="*/ 8 h 15"/>
                <a:gd name="T10" fmla="*/ 22 w 66"/>
                <a:gd name="T11" fmla="*/ 14 h 15"/>
                <a:gd name="T12" fmla="*/ 22 w 66"/>
                <a:gd name="T13" fmla="*/ 1 h 15"/>
                <a:gd name="T14" fmla="*/ 66 w 66"/>
                <a:gd name="T15" fmla="*/ 1 h 15"/>
                <a:gd name="T16" fmla="*/ 66 w 66"/>
                <a:gd name="T17" fmla="*/ 14 h 15"/>
                <a:gd name="T18" fmla="*/ 22 w 6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0" y="8"/>
                  </a:moveTo>
                  <a:cubicBezTo>
                    <a:pt x="0" y="3"/>
                    <a:pt x="4" y="0"/>
                    <a:pt x="8" y="0"/>
                  </a:cubicBezTo>
                  <a:cubicBezTo>
                    <a:pt x="12" y="0"/>
                    <a:pt x="16" y="3"/>
                    <a:pt x="16" y="8"/>
                  </a:cubicBezTo>
                  <a:cubicBezTo>
                    <a:pt x="16" y="12"/>
                    <a:pt x="12" y="15"/>
                    <a:pt x="8" y="15"/>
                  </a:cubicBezTo>
                  <a:cubicBezTo>
                    <a:pt x="4" y="15"/>
                    <a:pt x="0" y="12"/>
                    <a:pt x="0" y="8"/>
                  </a:cubicBezTo>
                  <a:close/>
                  <a:moveTo>
                    <a:pt x="22" y="14"/>
                  </a:moveTo>
                  <a:cubicBezTo>
                    <a:pt x="22" y="1"/>
                    <a:pt x="22" y="1"/>
                    <a:pt x="22" y="1"/>
                  </a:cubicBezTo>
                  <a:cubicBezTo>
                    <a:pt x="66" y="1"/>
                    <a:pt x="66" y="1"/>
                    <a:pt x="66" y="1"/>
                  </a:cubicBezTo>
                  <a:cubicBezTo>
                    <a:pt x="66" y="14"/>
                    <a:pt x="66" y="14"/>
                    <a:pt x="66" y="14"/>
                  </a:cubicBezTo>
                  <a:lnTo>
                    <a:pt x="22" y="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774"/>
            <p:cNvSpPr>
              <a:spLocks noEditPoints="1"/>
            </p:cNvSpPr>
            <p:nvPr/>
          </p:nvSpPr>
          <p:spPr bwMode="auto">
            <a:xfrm>
              <a:off x="4237038" y="2570163"/>
              <a:ext cx="106363" cy="114300"/>
            </a:xfrm>
            <a:custGeom>
              <a:avLst/>
              <a:gdLst>
                <a:gd name="T0" fmla="*/ 0 w 46"/>
                <a:gd name="T1" fmla="*/ 24 h 49"/>
                <a:gd name="T2" fmla="*/ 23 w 46"/>
                <a:gd name="T3" fmla="*/ 0 h 49"/>
                <a:gd name="T4" fmla="*/ 46 w 46"/>
                <a:gd name="T5" fmla="*/ 24 h 49"/>
                <a:gd name="T6" fmla="*/ 23 w 46"/>
                <a:gd name="T7" fmla="*/ 49 h 49"/>
                <a:gd name="T8" fmla="*/ 0 w 46"/>
                <a:gd name="T9" fmla="*/ 24 h 49"/>
                <a:gd name="T10" fmla="*/ 34 w 46"/>
                <a:gd name="T11" fmla="*/ 24 h 49"/>
                <a:gd name="T12" fmla="*/ 23 w 46"/>
                <a:gd name="T13" fmla="*/ 13 h 49"/>
                <a:gd name="T14" fmla="*/ 12 w 46"/>
                <a:gd name="T15" fmla="*/ 24 h 49"/>
                <a:gd name="T16" fmla="*/ 23 w 46"/>
                <a:gd name="T17" fmla="*/ 35 h 49"/>
                <a:gd name="T18" fmla="*/ 34 w 46"/>
                <a:gd name="T19"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9">
                  <a:moveTo>
                    <a:pt x="0" y="24"/>
                  </a:moveTo>
                  <a:cubicBezTo>
                    <a:pt x="0" y="11"/>
                    <a:pt x="9" y="0"/>
                    <a:pt x="23" y="0"/>
                  </a:cubicBezTo>
                  <a:cubicBezTo>
                    <a:pt x="37" y="0"/>
                    <a:pt x="46" y="11"/>
                    <a:pt x="46" y="24"/>
                  </a:cubicBezTo>
                  <a:cubicBezTo>
                    <a:pt x="46" y="38"/>
                    <a:pt x="37" y="49"/>
                    <a:pt x="23" y="49"/>
                  </a:cubicBezTo>
                  <a:cubicBezTo>
                    <a:pt x="9" y="49"/>
                    <a:pt x="0" y="38"/>
                    <a:pt x="0" y="24"/>
                  </a:cubicBezTo>
                  <a:close/>
                  <a:moveTo>
                    <a:pt x="34" y="24"/>
                  </a:moveTo>
                  <a:cubicBezTo>
                    <a:pt x="34" y="17"/>
                    <a:pt x="30" y="13"/>
                    <a:pt x="23" y="13"/>
                  </a:cubicBezTo>
                  <a:cubicBezTo>
                    <a:pt x="16" y="13"/>
                    <a:pt x="12" y="17"/>
                    <a:pt x="12" y="24"/>
                  </a:cubicBezTo>
                  <a:cubicBezTo>
                    <a:pt x="12" y="31"/>
                    <a:pt x="16" y="35"/>
                    <a:pt x="23" y="35"/>
                  </a:cubicBezTo>
                  <a:cubicBezTo>
                    <a:pt x="30" y="35"/>
                    <a:pt x="34" y="31"/>
                    <a:pt x="34" y="2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775"/>
            <p:cNvSpPr>
              <a:spLocks/>
            </p:cNvSpPr>
            <p:nvPr/>
          </p:nvSpPr>
          <p:spPr bwMode="auto">
            <a:xfrm>
              <a:off x="4237038" y="2462213"/>
              <a:ext cx="104775" cy="101600"/>
            </a:xfrm>
            <a:custGeom>
              <a:avLst/>
              <a:gdLst>
                <a:gd name="T0" fmla="*/ 1 w 45"/>
                <a:gd name="T1" fmla="*/ 43 h 43"/>
                <a:gd name="T2" fmla="*/ 1 w 45"/>
                <a:gd name="T3" fmla="*/ 30 h 43"/>
                <a:gd name="T4" fmla="*/ 7 w 45"/>
                <a:gd name="T5" fmla="*/ 30 h 43"/>
                <a:gd name="T6" fmla="*/ 7 w 45"/>
                <a:gd name="T7" fmla="*/ 29 h 43"/>
                <a:gd name="T8" fmla="*/ 0 w 45"/>
                <a:gd name="T9" fmla="*/ 17 h 43"/>
                <a:gd name="T10" fmla="*/ 21 w 45"/>
                <a:gd name="T11" fmla="*/ 0 h 43"/>
                <a:gd name="T12" fmla="*/ 45 w 45"/>
                <a:gd name="T13" fmla="*/ 0 h 43"/>
                <a:gd name="T14" fmla="*/ 45 w 45"/>
                <a:gd name="T15" fmla="*/ 14 h 43"/>
                <a:gd name="T16" fmla="*/ 23 w 45"/>
                <a:gd name="T17" fmla="*/ 14 h 43"/>
                <a:gd name="T18" fmla="*/ 12 w 45"/>
                <a:gd name="T19" fmla="*/ 21 h 43"/>
                <a:gd name="T20" fmla="*/ 23 w 45"/>
                <a:gd name="T21" fmla="*/ 29 h 43"/>
                <a:gd name="T22" fmla="*/ 45 w 45"/>
                <a:gd name="T23" fmla="*/ 29 h 43"/>
                <a:gd name="T24" fmla="*/ 45 w 45"/>
                <a:gd name="T25" fmla="*/ 43 h 43"/>
                <a:gd name="T26" fmla="*/ 1 w 45"/>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3">
                  <a:moveTo>
                    <a:pt x="1" y="43"/>
                  </a:moveTo>
                  <a:cubicBezTo>
                    <a:pt x="1" y="30"/>
                    <a:pt x="1" y="30"/>
                    <a:pt x="1" y="30"/>
                  </a:cubicBezTo>
                  <a:cubicBezTo>
                    <a:pt x="7" y="30"/>
                    <a:pt x="7" y="30"/>
                    <a:pt x="7" y="30"/>
                  </a:cubicBezTo>
                  <a:cubicBezTo>
                    <a:pt x="7" y="29"/>
                    <a:pt x="7" y="29"/>
                    <a:pt x="7" y="29"/>
                  </a:cubicBezTo>
                  <a:cubicBezTo>
                    <a:pt x="3" y="28"/>
                    <a:pt x="0" y="23"/>
                    <a:pt x="0" y="17"/>
                  </a:cubicBezTo>
                  <a:cubicBezTo>
                    <a:pt x="0" y="3"/>
                    <a:pt x="9" y="0"/>
                    <a:pt x="21" y="0"/>
                  </a:cubicBezTo>
                  <a:cubicBezTo>
                    <a:pt x="45" y="0"/>
                    <a:pt x="45" y="0"/>
                    <a:pt x="45" y="0"/>
                  </a:cubicBezTo>
                  <a:cubicBezTo>
                    <a:pt x="45" y="14"/>
                    <a:pt x="45" y="14"/>
                    <a:pt x="45" y="14"/>
                  </a:cubicBezTo>
                  <a:cubicBezTo>
                    <a:pt x="23" y="14"/>
                    <a:pt x="23" y="14"/>
                    <a:pt x="23" y="14"/>
                  </a:cubicBezTo>
                  <a:cubicBezTo>
                    <a:pt x="18" y="14"/>
                    <a:pt x="12" y="14"/>
                    <a:pt x="12" y="21"/>
                  </a:cubicBezTo>
                  <a:cubicBezTo>
                    <a:pt x="12" y="28"/>
                    <a:pt x="17" y="29"/>
                    <a:pt x="23" y="29"/>
                  </a:cubicBezTo>
                  <a:cubicBezTo>
                    <a:pt x="45" y="29"/>
                    <a:pt x="45" y="29"/>
                    <a:pt x="45" y="29"/>
                  </a:cubicBezTo>
                  <a:cubicBezTo>
                    <a:pt x="45" y="43"/>
                    <a:pt x="45" y="43"/>
                    <a:pt x="45" y="43"/>
                  </a:cubicBezTo>
                  <a:lnTo>
                    <a:pt x="1" y="4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9" name="Group 58"/>
            <p:cNvGrpSpPr/>
            <p:nvPr/>
          </p:nvGrpSpPr>
          <p:grpSpPr>
            <a:xfrm>
              <a:off x="4298950" y="2430463"/>
              <a:ext cx="231775" cy="1584325"/>
              <a:chOff x="4298950" y="2430463"/>
              <a:chExt cx="231775" cy="1584325"/>
            </a:xfrm>
            <a:solidFill>
              <a:schemeClr val="bg1">
                <a:alpha val="50000"/>
              </a:schemeClr>
            </a:solidFill>
          </p:grpSpPr>
          <p:sp>
            <p:nvSpPr>
              <p:cNvPr id="122" name="Freeform 776"/>
              <p:cNvSpPr>
                <a:spLocks/>
              </p:cNvSpPr>
              <p:nvPr/>
            </p:nvSpPr>
            <p:spPr bwMode="auto">
              <a:xfrm>
                <a:off x="4298950" y="3805238"/>
                <a:ext cx="231775" cy="209550"/>
              </a:xfrm>
              <a:custGeom>
                <a:avLst/>
                <a:gdLst>
                  <a:gd name="T0" fmla="*/ 90 w 99"/>
                  <a:gd name="T1" fmla="*/ 0 h 90"/>
                  <a:gd name="T2" fmla="*/ 41 w 99"/>
                  <a:gd name="T3" fmla="*/ 0 h 90"/>
                  <a:gd name="T4" fmla="*/ 41 w 99"/>
                  <a:gd name="T5" fmla="*/ 36 h 90"/>
                  <a:gd name="T6" fmla="*/ 60 w 99"/>
                  <a:gd name="T7" fmla="*/ 36 h 90"/>
                  <a:gd name="T8" fmla="*/ 60 w 99"/>
                  <a:gd name="T9" fmla="*/ 20 h 90"/>
                  <a:gd name="T10" fmla="*/ 75 w 99"/>
                  <a:gd name="T11" fmla="*/ 20 h 90"/>
                  <a:gd name="T12" fmla="*/ 80 w 99"/>
                  <a:gd name="T13" fmla="*/ 39 h 90"/>
                  <a:gd name="T14" fmla="*/ 49 w 99"/>
                  <a:gd name="T15" fmla="*/ 68 h 90"/>
                  <a:gd name="T16" fmla="*/ 19 w 99"/>
                  <a:gd name="T17" fmla="*/ 39 h 90"/>
                  <a:gd name="T18" fmla="*/ 28 w 99"/>
                  <a:gd name="T19" fmla="*/ 16 h 90"/>
                  <a:gd name="T20" fmla="*/ 12 w 99"/>
                  <a:gd name="T21" fmla="*/ 2 h 90"/>
                  <a:gd name="T22" fmla="*/ 0 w 99"/>
                  <a:gd name="T23" fmla="*/ 39 h 90"/>
                  <a:gd name="T24" fmla="*/ 49 w 99"/>
                  <a:gd name="T25" fmla="*/ 90 h 90"/>
                  <a:gd name="T26" fmla="*/ 99 w 99"/>
                  <a:gd name="T27" fmla="*/ 39 h 90"/>
                  <a:gd name="T28" fmla="*/ 90 w 99"/>
                  <a:gd name="T2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90">
                    <a:moveTo>
                      <a:pt x="90" y="0"/>
                    </a:moveTo>
                    <a:cubicBezTo>
                      <a:pt x="41" y="0"/>
                      <a:pt x="41" y="0"/>
                      <a:pt x="41" y="0"/>
                    </a:cubicBezTo>
                    <a:cubicBezTo>
                      <a:pt x="41" y="36"/>
                      <a:pt x="41" y="36"/>
                      <a:pt x="41" y="36"/>
                    </a:cubicBezTo>
                    <a:cubicBezTo>
                      <a:pt x="60" y="36"/>
                      <a:pt x="60" y="36"/>
                      <a:pt x="60" y="36"/>
                    </a:cubicBezTo>
                    <a:cubicBezTo>
                      <a:pt x="60" y="20"/>
                      <a:pt x="60" y="20"/>
                      <a:pt x="60" y="20"/>
                    </a:cubicBezTo>
                    <a:cubicBezTo>
                      <a:pt x="75" y="20"/>
                      <a:pt x="75" y="20"/>
                      <a:pt x="75" y="20"/>
                    </a:cubicBezTo>
                    <a:cubicBezTo>
                      <a:pt x="77" y="23"/>
                      <a:pt x="80" y="30"/>
                      <a:pt x="80" y="39"/>
                    </a:cubicBezTo>
                    <a:cubicBezTo>
                      <a:pt x="80" y="57"/>
                      <a:pt x="67" y="68"/>
                      <a:pt x="49" y="68"/>
                    </a:cubicBezTo>
                    <a:cubicBezTo>
                      <a:pt x="32" y="68"/>
                      <a:pt x="19" y="57"/>
                      <a:pt x="19" y="39"/>
                    </a:cubicBezTo>
                    <a:cubicBezTo>
                      <a:pt x="19" y="29"/>
                      <a:pt x="22" y="22"/>
                      <a:pt x="28" y="16"/>
                    </a:cubicBezTo>
                    <a:cubicBezTo>
                      <a:pt x="12" y="2"/>
                      <a:pt x="12" y="2"/>
                      <a:pt x="12" y="2"/>
                    </a:cubicBezTo>
                    <a:cubicBezTo>
                      <a:pt x="3" y="11"/>
                      <a:pt x="0" y="24"/>
                      <a:pt x="0" y="39"/>
                    </a:cubicBezTo>
                    <a:cubicBezTo>
                      <a:pt x="0" y="68"/>
                      <a:pt x="19" y="90"/>
                      <a:pt x="49" y="90"/>
                    </a:cubicBezTo>
                    <a:cubicBezTo>
                      <a:pt x="79" y="90"/>
                      <a:pt x="99" y="68"/>
                      <a:pt x="99" y="39"/>
                    </a:cubicBezTo>
                    <a:cubicBezTo>
                      <a:pt x="99" y="25"/>
                      <a:pt x="96" y="12"/>
                      <a:pt x="9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777"/>
              <p:cNvSpPr>
                <a:spLocks noEditPoints="1"/>
              </p:cNvSpPr>
              <p:nvPr/>
            </p:nvSpPr>
            <p:spPr bwMode="auto">
              <a:xfrm>
                <a:off x="4368800" y="3622675"/>
                <a:ext cx="158750" cy="168275"/>
              </a:xfrm>
              <a:custGeom>
                <a:avLst/>
                <a:gdLst>
                  <a:gd name="T0" fmla="*/ 34 w 68"/>
                  <a:gd name="T1" fmla="*/ 52 h 72"/>
                  <a:gd name="T2" fmla="*/ 18 w 68"/>
                  <a:gd name="T3" fmla="*/ 36 h 72"/>
                  <a:gd name="T4" fmla="*/ 34 w 68"/>
                  <a:gd name="T5" fmla="*/ 20 h 72"/>
                  <a:gd name="T6" fmla="*/ 50 w 68"/>
                  <a:gd name="T7" fmla="*/ 36 h 72"/>
                  <a:gd name="T8" fmla="*/ 34 w 68"/>
                  <a:gd name="T9" fmla="*/ 52 h 72"/>
                  <a:gd name="T10" fmla="*/ 34 w 68"/>
                  <a:gd name="T11" fmla="*/ 0 h 72"/>
                  <a:gd name="T12" fmla="*/ 0 w 68"/>
                  <a:gd name="T13" fmla="*/ 36 h 72"/>
                  <a:gd name="T14" fmla="*/ 34 w 68"/>
                  <a:gd name="T15" fmla="*/ 72 h 72"/>
                  <a:gd name="T16" fmla="*/ 68 w 68"/>
                  <a:gd name="T17" fmla="*/ 36 h 72"/>
                  <a:gd name="T18" fmla="*/ 34 w 68"/>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72">
                    <a:moveTo>
                      <a:pt x="34" y="52"/>
                    </a:moveTo>
                    <a:cubicBezTo>
                      <a:pt x="24" y="52"/>
                      <a:pt x="18" y="46"/>
                      <a:pt x="18" y="36"/>
                    </a:cubicBezTo>
                    <a:cubicBezTo>
                      <a:pt x="18" y="26"/>
                      <a:pt x="24" y="20"/>
                      <a:pt x="34" y="20"/>
                    </a:cubicBezTo>
                    <a:cubicBezTo>
                      <a:pt x="44" y="20"/>
                      <a:pt x="50" y="26"/>
                      <a:pt x="50" y="36"/>
                    </a:cubicBezTo>
                    <a:cubicBezTo>
                      <a:pt x="50" y="46"/>
                      <a:pt x="44" y="52"/>
                      <a:pt x="34" y="52"/>
                    </a:cubicBezTo>
                    <a:moveTo>
                      <a:pt x="34" y="0"/>
                    </a:moveTo>
                    <a:cubicBezTo>
                      <a:pt x="13" y="0"/>
                      <a:pt x="0" y="16"/>
                      <a:pt x="0" y="36"/>
                    </a:cubicBezTo>
                    <a:cubicBezTo>
                      <a:pt x="0" y="56"/>
                      <a:pt x="13" y="72"/>
                      <a:pt x="34" y="72"/>
                    </a:cubicBezTo>
                    <a:cubicBezTo>
                      <a:pt x="55" y="72"/>
                      <a:pt x="68" y="56"/>
                      <a:pt x="68" y="36"/>
                    </a:cubicBezTo>
                    <a:cubicBezTo>
                      <a:pt x="68" y="16"/>
                      <a:pt x="55" y="0"/>
                      <a:pt x="3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778"/>
              <p:cNvSpPr>
                <a:spLocks/>
              </p:cNvSpPr>
              <p:nvPr/>
            </p:nvSpPr>
            <p:spPr bwMode="auto">
              <a:xfrm>
                <a:off x="4373563" y="3457575"/>
                <a:ext cx="149225" cy="169863"/>
              </a:xfrm>
              <a:custGeom>
                <a:avLst/>
                <a:gdLst>
                  <a:gd name="T0" fmla="*/ 0 w 94"/>
                  <a:gd name="T1" fmla="*/ 0 h 107"/>
                  <a:gd name="T2" fmla="*/ 0 w 94"/>
                  <a:gd name="T3" fmla="*/ 29 h 107"/>
                  <a:gd name="T4" fmla="*/ 65 w 94"/>
                  <a:gd name="T5" fmla="*/ 51 h 107"/>
                  <a:gd name="T6" fmla="*/ 65 w 94"/>
                  <a:gd name="T7" fmla="*/ 53 h 107"/>
                  <a:gd name="T8" fmla="*/ 0 w 94"/>
                  <a:gd name="T9" fmla="*/ 76 h 107"/>
                  <a:gd name="T10" fmla="*/ 0 w 94"/>
                  <a:gd name="T11" fmla="*/ 107 h 107"/>
                  <a:gd name="T12" fmla="*/ 94 w 94"/>
                  <a:gd name="T13" fmla="*/ 69 h 107"/>
                  <a:gd name="T14" fmla="*/ 94 w 94"/>
                  <a:gd name="T15" fmla="*/ 38 h 107"/>
                  <a:gd name="T16" fmla="*/ 0 w 94"/>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07">
                    <a:moveTo>
                      <a:pt x="0" y="0"/>
                    </a:moveTo>
                    <a:lnTo>
                      <a:pt x="0" y="29"/>
                    </a:lnTo>
                    <a:lnTo>
                      <a:pt x="65" y="51"/>
                    </a:lnTo>
                    <a:lnTo>
                      <a:pt x="65" y="53"/>
                    </a:lnTo>
                    <a:lnTo>
                      <a:pt x="0" y="76"/>
                    </a:lnTo>
                    <a:lnTo>
                      <a:pt x="0" y="107"/>
                    </a:lnTo>
                    <a:lnTo>
                      <a:pt x="94" y="69"/>
                    </a:lnTo>
                    <a:lnTo>
                      <a:pt x="94" y="38"/>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779"/>
              <p:cNvSpPr>
                <a:spLocks/>
              </p:cNvSpPr>
              <p:nvPr/>
            </p:nvSpPr>
            <p:spPr bwMode="auto">
              <a:xfrm>
                <a:off x="4373563" y="3457575"/>
                <a:ext cx="149225" cy="169863"/>
              </a:xfrm>
              <a:custGeom>
                <a:avLst/>
                <a:gdLst>
                  <a:gd name="T0" fmla="*/ 0 w 94"/>
                  <a:gd name="T1" fmla="*/ 0 h 107"/>
                  <a:gd name="T2" fmla="*/ 0 w 94"/>
                  <a:gd name="T3" fmla="*/ 29 h 107"/>
                  <a:gd name="T4" fmla="*/ 65 w 94"/>
                  <a:gd name="T5" fmla="*/ 51 h 107"/>
                  <a:gd name="T6" fmla="*/ 65 w 94"/>
                  <a:gd name="T7" fmla="*/ 53 h 107"/>
                  <a:gd name="T8" fmla="*/ 0 w 94"/>
                  <a:gd name="T9" fmla="*/ 76 h 107"/>
                  <a:gd name="T10" fmla="*/ 0 w 94"/>
                  <a:gd name="T11" fmla="*/ 107 h 107"/>
                  <a:gd name="T12" fmla="*/ 94 w 94"/>
                  <a:gd name="T13" fmla="*/ 69 h 107"/>
                  <a:gd name="T14" fmla="*/ 94 w 94"/>
                  <a:gd name="T15" fmla="*/ 38 h 107"/>
                  <a:gd name="T16" fmla="*/ 0 w 94"/>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07">
                    <a:moveTo>
                      <a:pt x="0" y="0"/>
                    </a:moveTo>
                    <a:lnTo>
                      <a:pt x="0" y="29"/>
                    </a:lnTo>
                    <a:lnTo>
                      <a:pt x="65" y="51"/>
                    </a:lnTo>
                    <a:lnTo>
                      <a:pt x="65" y="53"/>
                    </a:lnTo>
                    <a:lnTo>
                      <a:pt x="0" y="76"/>
                    </a:lnTo>
                    <a:lnTo>
                      <a:pt x="0" y="107"/>
                    </a:lnTo>
                    <a:lnTo>
                      <a:pt x="94" y="69"/>
                    </a:lnTo>
                    <a:lnTo>
                      <a:pt x="94" y="38"/>
                    </a:lnTo>
                    <a:lnTo>
                      <a:pt x="0" y="0"/>
                    </a:lnTo>
                  </a:path>
                </a:pathLst>
              </a:custGeom>
              <a:solidFill>
                <a:srgbClr val="FFFFFF">
                  <a:alpha val="1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780"/>
              <p:cNvSpPr>
                <a:spLocks noEditPoints="1"/>
              </p:cNvSpPr>
              <p:nvPr/>
            </p:nvSpPr>
            <p:spPr bwMode="auto">
              <a:xfrm>
                <a:off x="4368800" y="3308350"/>
                <a:ext cx="158750" cy="153988"/>
              </a:xfrm>
              <a:custGeom>
                <a:avLst/>
                <a:gdLst>
                  <a:gd name="T0" fmla="*/ 27 w 68"/>
                  <a:gd name="T1" fmla="*/ 46 h 66"/>
                  <a:gd name="T2" fmla="*/ 15 w 68"/>
                  <a:gd name="T3" fmla="*/ 32 h 66"/>
                  <a:gd name="T4" fmla="*/ 27 w 68"/>
                  <a:gd name="T5" fmla="*/ 20 h 66"/>
                  <a:gd name="T6" fmla="*/ 27 w 68"/>
                  <a:gd name="T7" fmla="*/ 20 h 66"/>
                  <a:gd name="T8" fmla="*/ 27 w 68"/>
                  <a:gd name="T9" fmla="*/ 46 h 66"/>
                  <a:gd name="T10" fmla="*/ 40 w 68"/>
                  <a:gd name="T11" fmla="*/ 0 h 66"/>
                  <a:gd name="T12" fmla="*/ 34 w 68"/>
                  <a:gd name="T13" fmla="*/ 0 h 66"/>
                  <a:gd name="T14" fmla="*/ 0 w 68"/>
                  <a:gd name="T15" fmla="*/ 30 h 66"/>
                  <a:gd name="T16" fmla="*/ 34 w 68"/>
                  <a:gd name="T17" fmla="*/ 66 h 66"/>
                  <a:gd name="T18" fmla="*/ 68 w 68"/>
                  <a:gd name="T19" fmla="*/ 30 h 66"/>
                  <a:gd name="T20" fmla="*/ 55 w 68"/>
                  <a:gd name="T21" fmla="*/ 3 h 66"/>
                  <a:gd name="T22" fmla="*/ 45 w 68"/>
                  <a:gd name="T23" fmla="*/ 17 h 66"/>
                  <a:gd name="T24" fmla="*/ 53 w 68"/>
                  <a:gd name="T25" fmla="*/ 31 h 66"/>
                  <a:gd name="T26" fmla="*/ 40 w 68"/>
                  <a:gd name="T27" fmla="*/ 46 h 66"/>
                  <a:gd name="T28" fmla="*/ 40 w 68"/>
                  <a:gd name="T2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66">
                    <a:moveTo>
                      <a:pt x="27" y="46"/>
                    </a:moveTo>
                    <a:cubicBezTo>
                      <a:pt x="21" y="46"/>
                      <a:pt x="15" y="41"/>
                      <a:pt x="15" y="32"/>
                    </a:cubicBezTo>
                    <a:cubicBezTo>
                      <a:pt x="15" y="25"/>
                      <a:pt x="20" y="20"/>
                      <a:pt x="27" y="20"/>
                    </a:cubicBezTo>
                    <a:cubicBezTo>
                      <a:pt x="27" y="20"/>
                      <a:pt x="27" y="20"/>
                      <a:pt x="27" y="20"/>
                    </a:cubicBezTo>
                    <a:cubicBezTo>
                      <a:pt x="27" y="46"/>
                      <a:pt x="27" y="46"/>
                      <a:pt x="27" y="46"/>
                    </a:cubicBezTo>
                    <a:moveTo>
                      <a:pt x="40" y="0"/>
                    </a:moveTo>
                    <a:cubicBezTo>
                      <a:pt x="34" y="0"/>
                      <a:pt x="34" y="0"/>
                      <a:pt x="34" y="0"/>
                    </a:cubicBezTo>
                    <a:cubicBezTo>
                      <a:pt x="13" y="0"/>
                      <a:pt x="0" y="12"/>
                      <a:pt x="0" y="30"/>
                    </a:cubicBezTo>
                    <a:cubicBezTo>
                      <a:pt x="0" y="50"/>
                      <a:pt x="13" y="66"/>
                      <a:pt x="34" y="66"/>
                    </a:cubicBezTo>
                    <a:cubicBezTo>
                      <a:pt x="55" y="66"/>
                      <a:pt x="68" y="50"/>
                      <a:pt x="68" y="30"/>
                    </a:cubicBezTo>
                    <a:cubicBezTo>
                      <a:pt x="68" y="20"/>
                      <a:pt x="63" y="10"/>
                      <a:pt x="55" y="3"/>
                    </a:cubicBezTo>
                    <a:cubicBezTo>
                      <a:pt x="45" y="17"/>
                      <a:pt x="45" y="17"/>
                      <a:pt x="45" y="17"/>
                    </a:cubicBezTo>
                    <a:cubicBezTo>
                      <a:pt x="49" y="20"/>
                      <a:pt x="53" y="25"/>
                      <a:pt x="53" y="31"/>
                    </a:cubicBezTo>
                    <a:cubicBezTo>
                      <a:pt x="53" y="39"/>
                      <a:pt x="48" y="45"/>
                      <a:pt x="40" y="46"/>
                    </a:cubicBezTo>
                    <a:cubicBezTo>
                      <a:pt x="40" y="0"/>
                      <a:pt x="40" y="0"/>
                      <a:pt x="4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781"/>
              <p:cNvSpPr>
                <a:spLocks/>
              </p:cNvSpPr>
              <p:nvPr/>
            </p:nvSpPr>
            <p:spPr bwMode="auto">
              <a:xfrm>
                <a:off x="4368800" y="3190875"/>
                <a:ext cx="153988" cy="104775"/>
              </a:xfrm>
              <a:custGeom>
                <a:avLst/>
                <a:gdLst>
                  <a:gd name="T0" fmla="*/ 19 w 66"/>
                  <a:gd name="T1" fmla="*/ 0 h 45"/>
                  <a:gd name="T2" fmla="*/ 1 w 66"/>
                  <a:gd name="T3" fmla="*/ 0 h 45"/>
                  <a:gd name="T4" fmla="*/ 0 w 66"/>
                  <a:gd name="T5" fmla="*/ 7 h 45"/>
                  <a:gd name="T6" fmla="*/ 12 w 66"/>
                  <a:gd name="T7" fmla="*/ 25 h 45"/>
                  <a:gd name="T8" fmla="*/ 12 w 66"/>
                  <a:gd name="T9" fmla="*/ 25 h 45"/>
                  <a:gd name="T10" fmla="*/ 2 w 66"/>
                  <a:gd name="T11" fmla="*/ 25 h 45"/>
                  <a:gd name="T12" fmla="*/ 2 w 66"/>
                  <a:gd name="T13" fmla="*/ 45 h 45"/>
                  <a:gd name="T14" fmla="*/ 66 w 66"/>
                  <a:gd name="T15" fmla="*/ 45 h 45"/>
                  <a:gd name="T16" fmla="*/ 66 w 66"/>
                  <a:gd name="T17" fmla="*/ 25 h 45"/>
                  <a:gd name="T18" fmla="*/ 39 w 66"/>
                  <a:gd name="T19" fmla="*/ 25 h 45"/>
                  <a:gd name="T20" fmla="*/ 18 w 66"/>
                  <a:gd name="T21" fmla="*/ 8 h 45"/>
                  <a:gd name="T22" fmla="*/ 19 w 66"/>
                  <a:gd name="T2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45">
                    <a:moveTo>
                      <a:pt x="19" y="0"/>
                    </a:moveTo>
                    <a:cubicBezTo>
                      <a:pt x="1" y="0"/>
                      <a:pt x="1" y="0"/>
                      <a:pt x="1" y="0"/>
                    </a:cubicBezTo>
                    <a:cubicBezTo>
                      <a:pt x="0" y="2"/>
                      <a:pt x="0" y="4"/>
                      <a:pt x="0" y="7"/>
                    </a:cubicBezTo>
                    <a:cubicBezTo>
                      <a:pt x="0" y="15"/>
                      <a:pt x="4" y="21"/>
                      <a:pt x="12" y="25"/>
                    </a:cubicBezTo>
                    <a:cubicBezTo>
                      <a:pt x="12" y="25"/>
                      <a:pt x="12" y="25"/>
                      <a:pt x="12" y="25"/>
                    </a:cubicBezTo>
                    <a:cubicBezTo>
                      <a:pt x="2" y="25"/>
                      <a:pt x="2" y="25"/>
                      <a:pt x="2" y="25"/>
                    </a:cubicBezTo>
                    <a:cubicBezTo>
                      <a:pt x="2" y="45"/>
                      <a:pt x="2" y="45"/>
                      <a:pt x="2" y="45"/>
                    </a:cubicBezTo>
                    <a:cubicBezTo>
                      <a:pt x="66" y="45"/>
                      <a:pt x="66" y="45"/>
                      <a:pt x="66" y="45"/>
                    </a:cubicBezTo>
                    <a:cubicBezTo>
                      <a:pt x="66" y="25"/>
                      <a:pt x="66" y="25"/>
                      <a:pt x="66" y="25"/>
                    </a:cubicBezTo>
                    <a:cubicBezTo>
                      <a:pt x="39" y="25"/>
                      <a:pt x="39" y="25"/>
                      <a:pt x="39" y="25"/>
                    </a:cubicBezTo>
                    <a:cubicBezTo>
                      <a:pt x="27" y="25"/>
                      <a:pt x="18" y="24"/>
                      <a:pt x="18" y="8"/>
                    </a:cubicBezTo>
                    <a:cubicBezTo>
                      <a:pt x="18" y="5"/>
                      <a:pt x="18" y="3"/>
                      <a:pt x="19"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782"/>
              <p:cNvSpPr>
                <a:spLocks/>
              </p:cNvSpPr>
              <p:nvPr/>
            </p:nvSpPr>
            <p:spPr bwMode="auto">
              <a:xfrm>
                <a:off x="4368800" y="3036888"/>
                <a:ext cx="153988" cy="144463"/>
              </a:xfrm>
              <a:custGeom>
                <a:avLst/>
                <a:gdLst>
                  <a:gd name="T0" fmla="*/ 66 w 66"/>
                  <a:gd name="T1" fmla="*/ 0 h 62"/>
                  <a:gd name="T2" fmla="*/ 31 w 66"/>
                  <a:gd name="T3" fmla="*/ 0 h 62"/>
                  <a:gd name="T4" fmla="*/ 0 w 66"/>
                  <a:gd name="T5" fmla="*/ 24 h 62"/>
                  <a:gd name="T6" fmla="*/ 11 w 66"/>
                  <a:gd name="T7" fmla="*/ 43 h 62"/>
                  <a:gd name="T8" fmla="*/ 11 w 66"/>
                  <a:gd name="T9" fmla="*/ 43 h 62"/>
                  <a:gd name="T10" fmla="*/ 2 w 66"/>
                  <a:gd name="T11" fmla="*/ 43 h 62"/>
                  <a:gd name="T12" fmla="*/ 2 w 66"/>
                  <a:gd name="T13" fmla="*/ 62 h 62"/>
                  <a:gd name="T14" fmla="*/ 66 w 66"/>
                  <a:gd name="T15" fmla="*/ 62 h 62"/>
                  <a:gd name="T16" fmla="*/ 66 w 66"/>
                  <a:gd name="T17" fmla="*/ 42 h 62"/>
                  <a:gd name="T18" fmla="*/ 34 w 66"/>
                  <a:gd name="T19" fmla="*/ 42 h 62"/>
                  <a:gd name="T20" fmla="*/ 18 w 66"/>
                  <a:gd name="T21" fmla="*/ 30 h 62"/>
                  <a:gd name="T22" fmla="*/ 35 w 66"/>
                  <a:gd name="T23" fmla="*/ 20 h 62"/>
                  <a:gd name="T24" fmla="*/ 66 w 66"/>
                  <a:gd name="T25" fmla="*/ 20 h 62"/>
                  <a:gd name="T26" fmla="*/ 66 w 66"/>
                  <a:gd name="T2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2">
                    <a:moveTo>
                      <a:pt x="66" y="0"/>
                    </a:moveTo>
                    <a:cubicBezTo>
                      <a:pt x="31" y="0"/>
                      <a:pt x="31" y="0"/>
                      <a:pt x="31" y="0"/>
                    </a:cubicBezTo>
                    <a:cubicBezTo>
                      <a:pt x="13" y="0"/>
                      <a:pt x="0" y="4"/>
                      <a:pt x="0" y="24"/>
                    </a:cubicBezTo>
                    <a:cubicBezTo>
                      <a:pt x="0" y="34"/>
                      <a:pt x="6" y="40"/>
                      <a:pt x="11" y="43"/>
                    </a:cubicBezTo>
                    <a:cubicBezTo>
                      <a:pt x="11" y="43"/>
                      <a:pt x="11" y="43"/>
                      <a:pt x="11" y="43"/>
                    </a:cubicBezTo>
                    <a:cubicBezTo>
                      <a:pt x="2" y="43"/>
                      <a:pt x="2" y="43"/>
                      <a:pt x="2" y="43"/>
                    </a:cubicBezTo>
                    <a:cubicBezTo>
                      <a:pt x="2" y="62"/>
                      <a:pt x="2" y="62"/>
                      <a:pt x="2" y="62"/>
                    </a:cubicBezTo>
                    <a:cubicBezTo>
                      <a:pt x="66" y="62"/>
                      <a:pt x="66" y="62"/>
                      <a:pt x="66" y="62"/>
                    </a:cubicBezTo>
                    <a:cubicBezTo>
                      <a:pt x="66" y="42"/>
                      <a:pt x="66" y="42"/>
                      <a:pt x="66" y="42"/>
                    </a:cubicBezTo>
                    <a:cubicBezTo>
                      <a:pt x="34" y="42"/>
                      <a:pt x="34" y="42"/>
                      <a:pt x="34" y="42"/>
                    </a:cubicBezTo>
                    <a:cubicBezTo>
                      <a:pt x="26" y="42"/>
                      <a:pt x="18" y="41"/>
                      <a:pt x="18" y="30"/>
                    </a:cubicBezTo>
                    <a:cubicBezTo>
                      <a:pt x="18" y="20"/>
                      <a:pt x="27" y="20"/>
                      <a:pt x="35" y="20"/>
                    </a:cubicBezTo>
                    <a:cubicBezTo>
                      <a:pt x="66" y="20"/>
                      <a:pt x="66" y="20"/>
                      <a:pt x="66" y="20"/>
                    </a:cubicBezTo>
                    <a:cubicBezTo>
                      <a:pt x="66" y="0"/>
                      <a:pt x="66" y="0"/>
                      <a:pt x="6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783"/>
              <p:cNvSpPr>
                <a:spLocks noEditPoints="1"/>
              </p:cNvSpPr>
              <p:nvPr/>
            </p:nvSpPr>
            <p:spPr bwMode="auto">
              <a:xfrm>
                <a:off x="4368800" y="2886075"/>
                <a:ext cx="158750" cy="144463"/>
              </a:xfrm>
              <a:custGeom>
                <a:avLst/>
                <a:gdLst>
                  <a:gd name="T0" fmla="*/ 47 w 68"/>
                  <a:gd name="T1" fmla="*/ 42 h 62"/>
                  <a:gd name="T2" fmla="*/ 38 w 68"/>
                  <a:gd name="T3" fmla="*/ 23 h 62"/>
                  <a:gd name="T4" fmla="*/ 38 w 68"/>
                  <a:gd name="T5" fmla="*/ 18 h 62"/>
                  <a:gd name="T6" fmla="*/ 42 w 68"/>
                  <a:gd name="T7" fmla="*/ 18 h 62"/>
                  <a:gd name="T8" fmla="*/ 54 w 68"/>
                  <a:gd name="T9" fmla="*/ 33 h 62"/>
                  <a:gd name="T10" fmla="*/ 47 w 68"/>
                  <a:gd name="T11" fmla="*/ 42 h 62"/>
                  <a:gd name="T12" fmla="*/ 66 w 68"/>
                  <a:gd name="T13" fmla="*/ 0 h 62"/>
                  <a:gd name="T14" fmla="*/ 34 w 68"/>
                  <a:gd name="T15" fmla="*/ 0 h 62"/>
                  <a:gd name="T16" fmla="*/ 0 w 68"/>
                  <a:gd name="T17" fmla="*/ 29 h 62"/>
                  <a:gd name="T18" fmla="*/ 11 w 68"/>
                  <a:gd name="T19" fmla="*/ 57 h 62"/>
                  <a:gd name="T20" fmla="*/ 21 w 68"/>
                  <a:gd name="T21" fmla="*/ 47 h 62"/>
                  <a:gd name="T22" fmla="*/ 14 w 68"/>
                  <a:gd name="T23" fmla="*/ 31 h 62"/>
                  <a:gd name="T24" fmla="*/ 25 w 68"/>
                  <a:gd name="T25" fmla="*/ 18 h 62"/>
                  <a:gd name="T26" fmla="*/ 48 w 68"/>
                  <a:gd name="T27" fmla="*/ 62 h 62"/>
                  <a:gd name="T28" fmla="*/ 68 w 68"/>
                  <a:gd name="T29" fmla="*/ 39 h 62"/>
                  <a:gd name="T30" fmla="*/ 58 w 68"/>
                  <a:gd name="T31" fmla="*/ 18 h 62"/>
                  <a:gd name="T32" fmla="*/ 58 w 68"/>
                  <a:gd name="T33" fmla="*/ 18 h 62"/>
                  <a:gd name="T34" fmla="*/ 66 w 68"/>
                  <a:gd name="T35" fmla="*/ 18 h 62"/>
                  <a:gd name="T36" fmla="*/ 66 w 68"/>
                  <a:gd name="T3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2">
                    <a:moveTo>
                      <a:pt x="47" y="42"/>
                    </a:moveTo>
                    <a:cubicBezTo>
                      <a:pt x="39" y="42"/>
                      <a:pt x="38" y="29"/>
                      <a:pt x="38" y="23"/>
                    </a:cubicBezTo>
                    <a:cubicBezTo>
                      <a:pt x="38" y="18"/>
                      <a:pt x="38" y="18"/>
                      <a:pt x="38" y="18"/>
                    </a:cubicBezTo>
                    <a:cubicBezTo>
                      <a:pt x="42" y="18"/>
                      <a:pt x="42" y="18"/>
                      <a:pt x="42" y="18"/>
                    </a:cubicBezTo>
                    <a:cubicBezTo>
                      <a:pt x="50" y="18"/>
                      <a:pt x="54" y="25"/>
                      <a:pt x="54" y="33"/>
                    </a:cubicBezTo>
                    <a:cubicBezTo>
                      <a:pt x="54" y="37"/>
                      <a:pt x="52" y="42"/>
                      <a:pt x="47" y="42"/>
                    </a:cubicBezTo>
                    <a:moveTo>
                      <a:pt x="66" y="0"/>
                    </a:moveTo>
                    <a:cubicBezTo>
                      <a:pt x="34" y="0"/>
                      <a:pt x="34" y="0"/>
                      <a:pt x="34" y="0"/>
                    </a:cubicBezTo>
                    <a:cubicBezTo>
                      <a:pt x="12" y="0"/>
                      <a:pt x="0" y="6"/>
                      <a:pt x="0" y="29"/>
                    </a:cubicBezTo>
                    <a:cubicBezTo>
                      <a:pt x="0" y="39"/>
                      <a:pt x="4" y="50"/>
                      <a:pt x="11" y="57"/>
                    </a:cubicBezTo>
                    <a:cubicBezTo>
                      <a:pt x="21" y="47"/>
                      <a:pt x="21" y="47"/>
                      <a:pt x="21" y="47"/>
                    </a:cubicBezTo>
                    <a:cubicBezTo>
                      <a:pt x="17" y="43"/>
                      <a:pt x="14" y="37"/>
                      <a:pt x="14" y="31"/>
                    </a:cubicBezTo>
                    <a:cubicBezTo>
                      <a:pt x="14" y="24"/>
                      <a:pt x="18" y="18"/>
                      <a:pt x="25" y="18"/>
                    </a:cubicBezTo>
                    <a:cubicBezTo>
                      <a:pt x="25" y="34"/>
                      <a:pt x="26" y="62"/>
                      <a:pt x="48" y="62"/>
                    </a:cubicBezTo>
                    <a:cubicBezTo>
                      <a:pt x="61" y="62"/>
                      <a:pt x="68" y="51"/>
                      <a:pt x="68" y="39"/>
                    </a:cubicBezTo>
                    <a:cubicBezTo>
                      <a:pt x="68" y="30"/>
                      <a:pt x="65" y="22"/>
                      <a:pt x="58" y="18"/>
                    </a:cubicBezTo>
                    <a:cubicBezTo>
                      <a:pt x="58" y="18"/>
                      <a:pt x="58" y="18"/>
                      <a:pt x="58" y="18"/>
                    </a:cubicBezTo>
                    <a:cubicBezTo>
                      <a:pt x="66" y="18"/>
                      <a:pt x="66" y="18"/>
                      <a:pt x="66" y="18"/>
                    </a:cubicBezTo>
                    <a:cubicBezTo>
                      <a:pt x="66" y="0"/>
                      <a:pt x="66" y="0"/>
                      <a:pt x="6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784"/>
              <p:cNvSpPr>
                <a:spLocks/>
              </p:cNvSpPr>
              <p:nvPr/>
            </p:nvSpPr>
            <p:spPr bwMode="auto">
              <a:xfrm>
                <a:off x="4368800" y="2727325"/>
                <a:ext cx="153988" cy="144463"/>
              </a:xfrm>
              <a:custGeom>
                <a:avLst/>
                <a:gdLst>
                  <a:gd name="T0" fmla="*/ 66 w 66"/>
                  <a:gd name="T1" fmla="*/ 0 h 62"/>
                  <a:gd name="T2" fmla="*/ 31 w 66"/>
                  <a:gd name="T3" fmla="*/ 0 h 62"/>
                  <a:gd name="T4" fmla="*/ 0 w 66"/>
                  <a:gd name="T5" fmla="*/ 24 h 62"/>
                  <a:gd name="T6" fmla="*/ 11 w 66"/>
                  <a:gd name="T7" fmla="*/ 43 h 62"/>
                  <a:gd name="T8" fmla="*/ 11 w 66"/>
                  <a:gd name="T9" fmla="*/ 43 h 62"/>
                  <a:gd name="T10" fmla="*/ 2 w 66"/>
                  <a:gd name="T11" fmla="*/ 43 h 62"/>
                  <a:gd name="T12" fmla="*/ 2 w 66"/>
                  <a:gd name="T13" fmla="*/ 62 h 62"/>
                  <a:gd name="T14" fmla="*/ 66 w 66"/>
                  <a:gd name="T15" fmla="*/ 62 h 62"/>
                  <a:gd name="T16" fmla="*/ 66 w 66"/>
                  <a:gd name="T17" fmla="*/ 42 h 62"/>
                  <a:gd name="T18" fmla="*/ 34 w 66"/>
                  <a:gd name="T19" fmla="*/ 42 h 62"/>
                  <a:gd name="T20" fmla="*/ 18 w 66"/>
                  <a:gd name="T21" fmla="*/ 30 h 62"/>
                  <a:gd name="T22" fmla="*/ 35 w 66"/>
                  <a:gd name="T23" fmla="*/ 20 h 62"/>
                  <a:gd name="T24" fmla="*/ 66 w 66"/>
                  <a:gd name="T25" fmla="*/ 20 h 62"/>
                  <a:gd name="T26" fmla="*/ 66 w 66"/>
                  <a:gd name="T2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2">
                    <a:moveTo>
                      <a:pt x="66" y="0"/>
                    </a:moveTo>
                    <a:cubicBezTo>
                      <a:pt x="31" y="0"/>
                      <a:pt x="31" y="0"/>
                      <a:pt x="31" y="0"/>
                    </a:cubicBezTo>
                    <a:cubicBezTo>
                      <a:pt x="13" y="0"/>
                      <a:pt x="0" y="4"/>
                      <a:pt x="0" y="24"/>
                    </a:cubicBezTo>
                    <a:cubicBezTo>
                      <a:pt x="0" y="34"/>
                      <a:pt x="6" y="40"/>
                      <a:pt x="11" y="43"/>
                    </a:cubicBezTo>
                    <a:cubicBezTo>
                      <a:pt x="11" y="43"/>
                      <a:pt x="11" y="43"/>
                      <a:pt x="11" y="43"/>
                    </a:cubicBezTo>
                    <a:cubicBezTo>
                      <a:pt x="2" y="43"/>
                      <a:pt x="2" y="43"/>
                      <a:pt x="2" y="43"/>
                    </a:cubicBezTo>
                    <a:cubicBezTo>
                      <a:pt x="2" y="62"/>
                      <a:pt x="2" y="62"/>
                      <a:pt x="2" y="62"/>
                    </a:cubicBezTo>
                    <a:cubicBezTo>
                      <a:pt x="66" y="62"/>
                      <a:pt x="66" y="62"/>
                      <a:pt x="66" y="62"/>
                    </a:cubicBezTo>
                    <a:cubicBezTo>
                      <a:pt x="66" y="42"/>
                      <a:pt x="66" y="42"/>
                      <a:pt x="66" y="42"/>
                    </a:cubicBezTo>
                    <a:cubicBezTo>
                      <a:pt x="34" y="42"/>
                      <a:pt x="34" y="42"/>
                      <a:pt x="34" y="42"/>
                    </a:cubicBezTo>
                    <a:cubicBezTo>
                      <a:pt x="26" y="42"/>
                      <a:pt x="18" y="41"/>
                      <a:pt x="18" y="30"/>
                    </a:cubicBezTo>
                    <a:cubicBezTo>
                      <a:pt x="18" y="20"/>
                      <a:pt x="27" y="20"/>
                      <a:pt x="35" y="20"/>
                    </a:cubicBezTo>
                    <a:cubicBezTo>
                      <a:pt x="66" y="20"/>
                      <a:pt x="66" y="20"/>
                      <a:pt x="66" y="20"/>
                    </a:cubicBezTo>
                    <a:cubicBezTo>
                      <a:pt x="66" y="0"/>
                      <a:pt x="66" y="0"/>
                      <a:pt x="6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785"/>
              <p:cNvSpPr>
                <a:spLocks/>
              </p:cNvSpPr>
              <p:nvPr/>
            </p:nvSpPr>
            <p:spPr bwMode="auto">
              <a:xfrm>
                <a:off x="4368800" y="2579688"/>
                <a:ext cx="158750" cy="134938"/>
              </a:xfrm>
              <a:custGeom>
                <a:avLst/>
                <a:gdLst>
                  <a:gd name="T0" fmla="*/ 59 w 68"/>
                  <a:gd name="T1" fmla="*/ 0 h 58"/>
                  <a:gd name="T2" fmla="*/ 45 w 68"/>
                  <a:gd name="T3" fmla="*/ 13 h 58"/>
                  <a:gd name="T4" fmla="*/ 50 w 68"/>
                  <a:gd name="T5" fmla="*/ 23 h 58"/>
                  <a:gd name="T6" fmla="*/ 34 w 68"/>
                  <a:gd name="T7" fmla="*/ 39 h 58"/>
                  <a:gd name="T8" fmla="*/ 18 w 68"/>
                  <a:gd name="T9" fmla="*/ 23 h 58"/>
                  <a:gd name="T10" fmla="*/ 23 w 68"/>
                  <a:gd name="T11" fmla="*/ 13 h 58"/>
                  <a:gd name="T12" fmla="*/ 9 w 68"/>
                  <a:gd name="T13" fmla="*/ 0 h 58"/>
                  <a:gd name="T14" fmla="*/ 0 w 68"/>
                  <a:gd name="T15" fmla="*/ 23 h 58"/>
                  <a:gd name="T16" fmla="*/ 34 w 68"/>
                  <a:gd name="T17" fmla="*/ 58 h 58"/>
                  <a:gd name="T18" fmla="*/ 68 w 68"/>
                  <a:gd name="T19" fmla="*/ 23 h 58"/>
                  <a:gd name="T20" fmla="*/ 59 w 68"/>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58">
                    <a:moveTo>
                      <a:pt x="59" y="0"/>
                    </a:moveTo>
                    <a:cubicBezTo>
                      <a:pt x="45" y="13"/>
                      <a:pt x="45" y="13"/>
                      <a:pt x="45" y="13"/>
                    </a:cubicBezTo>
                    <a:cubicBezTo>
                      <a:pt x="48" y="15"/>
                      <a:pt x="50" y="18"/>
                      <a:pt x="50" y="23"/>
                    </a:cubicBezTo>
                    <a:cubicBezTo>
                      <a:pt x="50" y="33"/>
                      <a:pt x="44" y="39"/>
                      <a:pt x="34" y="39"/>
                    </a:cubicBezTo>
                    <a:cubicBezTo>
                      <a:pt x="24" y="39"/>
                      <a:pt x="18" y="33"/>
                      <a:pt x="18" y="23"/>
                    </a:cubicBezTo>
                    <a:cubicBezTo>
                      <a:pt x="18" y="19"/>
                      <a:pt x="20" y="15"/>
                      <a:pt x="23" y="13"/>
                    </a:cubicBezTo>
                    <a:cubicBezTo>
                      <a:pt x="9" y="0"/>
                      <a:pt x="9" y="0"/>
                      <a:pt x="9" y="0"/>
                    </a:cubicBezTo>
                    <a:cubicBezTo>
                      <a:pt x="2" y="6"/>
                      <a:pt x="0" y="15"/>
                      <a:pt x="0" y="23"/>
                    </a:cubicBezTo>
                    <a:cubicBezTo>
                      <a:pt x="0" y="43"/>
                      <a:pt x="13" y="58"/>
                      <a:pt x="34" y="58"/>
                    </a:cubicBezTo>
                    <a:cubicBezTo>
                      <a:pt x="55" y="58"/>
                      <a:pt x="68" y="43"/>
                      <a:pt x="68" y="23"/>
                    </a:cubicBezTo>
                    <a:cubicBezTo>
                      <a:pt x="68" y="15"/>
                      <a:pt x="66" y="6"/>
                      <a:pt x="59"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786"/>
              <p:cNvSpPr>
                <a:spLocks noEditPoints="1"/>
              </p:cNvSpPr>
              <p:nvPr/>
            </p:nvSpPr>
            <p:spPr bwMode="auto">
              <a:xfrm>
                <a:off x="4368800" y="2430463"/>
                <a:ext cx="158750" cy="153988"/>
              </a:xfrm>
              <a:custGeom>
                <a:avLst/>
                <a:gdLst>
                  <a:gd name="T0" fmla="*/ 27 w 68"/>
                  <a:gd name="T1" fmla="*/ 46 h 66"/>
                  <a:gd name="T2" fmla="*/ 15 w 68"/>
                  <a:gd name="T3" fmla="*/ 32 h 66"/>
                  <a:gd name="T4" fmla="*/ 27 w 68"/>
                  <a:gd name="T5" fmla="*/ 20 h 66"/>
                  <a:gd name="T6" fmla="*/ 27 w 68"/>
                  <a:gd name="T7" fmla="*/ 20 h 66"/>
                  <a:gd name="T8" fmla="*/ 27 w 68"/>
                  <a:gd name="T9" fmla="*/ 46 h 66"/>
                  <a:gd name="T10" fmla="*/ 40 w 68"/>
                  <a:gd name="T11" fmla="*/ 0 h 66"/>
                  <a:gd name="T12" fmla="*/ 34 w 68"/>
                  <a:gd name="T13" fmla="*/ 0 h 66"/>
                  <a:gd name="T14" fmla="*/ 0 w 68"/>
                  <a:gd name="T15" fmla="*/ 30 h 66"/>
                  <a:gd name="T16" fmla="*/ 34 w 68"/>
                  <a:gd name="T17" fmla="*/ 66 h 66"/>
                  <a:gd name="T18" fmla="*/ 68 w 68"/>
                  <a:gd name="T19" fmla="*/ 30 h 66"/>
                  <a:gd name="T20" fmla="*/ 55 w 68"/>
                  <a:gd name="T21" fmla="*/ 3 h 66"/>
                  <a:gd name="T22" fmla="*/ 45 w 68"/>
                  <a:gd name="T23" fmla="*/ 17 h 66"/>
                  <a:gd name="T24" fmla="*/ 53 w 68"/>
                  <a:gd name="T25" fmla="*/ 31 h 66"/>
                  <a:gd name="T26" fmla="*/ 40 w 68"/>
                  <a:gd name="T27" fmla="*/ 46 h 66"/>
                  <a:gd name="T28" fmla="*/ 40 w 68"/>
                  <a:gd name="T2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66">
                    <a:moveTo>
                      <a:pt x="27" y="46"/>
                    </a:moveTo>
                    <a:cubicBezTo>
                      <a:pt x="21" y="45"/>
                      <a:pt x="15" y="41"/>
                      <a:pt x="15" y="32"/>
                    </a:cubicBezTo>
                    <a:cubicBezTo>
                      <a:pt x="15" y="25"/>
                      <a:pt x="20" y="20"/>
                      <a:pt x="27" y="20"/>
                    </a:cubicBezTo>
                    <a:cubicBezTo>
                      <a:pt x="27" y="20"/>
                      <a:pt x="27" y="20"/>
                      <a:pt x="27" y="20"/>
                    </a:cubicBezTo>
                    <a:cubicBezTo>
                      <a:pt x="27" y="46"/>
                      <a:pt x="27" y="46"/>
                      <a:pt x="27" y="46"/>
                    </a:cubicBezTo>
                    <a:moveTo>
                      <a:pt x="40" y="0"/>
                    </a:moveTo>
                    <a:cubicBezTo>
                      <a:pt x="34" y="0"/>
                      <a:pt x="34" y="0"/>
                      <a:pt x="34" y="0"/>
                    </a:cubicBezTo>
                    <a:cubicBezTo>
                      <a:pt x="13" y="0"/>
                      <a:pt x="0" y="11"/>
                      <a:pt x="0" y="30"/>
                    </a:cubicBezTo>
                    <a:cubicBezTo>
                      <a:pt x="0" y="50"/>
                      <a:pt x="13" y="66"/>
                      <a:pt x="34" y="66"/>
                    </a:cubicBezTo>
                    <a:cubicBezTo>
                      <a:pt x="55" y="66"/>
                      <a:pt x="68" y="50"/>
                      <a:pt x="68" y="30"/>
                    </a:cubicBezTo>
                    <a:cubicBezTo>
                      <a:pt x="68" y="20"/>
                      <a:pt x="63" y="9"/>
                      <a:pt x="55" y="3"/>
                    </a:cubicBezTo>
                    <a:cubicBezTo>
                      <a:pt x="45" y="17"/>
                      <a:pt x="45" y="17"/>
                      <a:pt x="45" y="17"/>
                    </a:cubicBezTo>
                    <a:cubicBezTo>
                      <a:pt x="49" y="20"/>
                      <a:pt x="53" y="24"/>
                      <a:pt x="53" y="31"/>
                    </a:cubicBezTo>
                    <a:cubicBezTo>
                      <a:pt x="53" y="39"/>
                      <a:pt x="48" y="44"/>
                      <a:pt x="40" y="46"/>
                    </a:cubicBezTo>
                    <a:cubicBezTo>
                      <a:pt x="40" y="0"/>
                      <a:pt x="40" y="0"/>
                      <a:pt x="4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0" name="Freeform 787"/>
            <p:cNvSpPr>
              <a:spLocks noEditPoints="1"/>
            </p:cNvSpPr>
            <p:nvPr/>
          </p:nvSpPr>
          <p:spPr bwMode="auto">
            <a:xfrm>
              <a:off x="4600575" y="4445000"/>
              <a:ext cx="323850" cy="261938"/>
            </a:xfrm>
            <a:custGeom>
              <a:avLst/>
              <a:gdLst>
                <a:gd name="T0" fmla="*/ 0 w 139"/>
                <a:gd name="T1" fmla="*/ 112 h 112"/>
                <a:gd name="T2" fmla="*/ 0 w 139"/>
                <a:gd name="T3" fmla="*/ 58 h 112"/>
                <a:gd name="T4" fmla="*/ 42 w 139"/>
                <a:gd name="T5" fmla="*/ 6 h 112"/>
                <a:gd name="T6" fmla="*/ 80 w 139"/>
                <a:gd name="T7" fmla="*/ 36 h 112"/>
                <a:gd name="T8" fmla="*/ 139 w 139"/>
                <a:gd name="T9" fmla="*/ 0 h 112"/>
                <a:gd name="T10" fmla="*/ 139 w 139"/>
                <a:gd name="T11" fmla="*/ 37 h 112"/>
                <a:gd name="T12" fmla="*/ 84 w 139"/>
                <a:gd name="T13" fmla="*/ 66 h 112"/>
                <a:gd name="T14" fmla="*/ 84 w 139"/>
                <a:gd name="T15" fmla="*/ 81 h 112"/>
                <a:gd name="T16" fmla="*/ 139 w 139"/>
                <a:gd name="T17" fmla="*/ 81 h 112"/>
                <a:gd name="T18" fmla="*/ 139 w 139"/>
                <a:gd name="T19" fmla="*/ 112 h 112"/>
                <a:gd name="T20" fmla="*/ 0 w 139"/>
                <a:gd name="T21" fmla="*/ 112 h 112"/>
                <a:gd name="T22" fmla="*/ 58 w 139"/>
                <a:gd name="T23" fmla="*/ 81 h 112"/>
                <a:gd name="T24" fmla="*/ 58 w 139"/>
                <a:gd name="T25" fmla="*/ 63 h 112"/>
                <a:gd name="T26" fmla="*/ 42 w 139"/>
                <a:gd name="T27" fmla="*/ 37 h 112"/>
                <a:gd name="T28" fmla="*/ 26 w 139"/>
                <a:gd name="T29" fmla="*/ 61 h 112"/>
                <a:gd name="T30" fmla="*/ 26 w 139"/>
                <a:gd name="T31" fmla="*/ 81 h 112"/>
                <a:gd name="T32" fmla="*/ 58 w 139"/>
                <a:gd name="T33" fmla="*/ 8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 h="112">
                  <a:moveTo>
                    <a:pt x="0" y="112"/>
                  </a:moveTo>
                  <a:cubicBezTo>
                    <a:pt x="0" y="58"/>
                    <a:pt x="0" y="58"/>
                    <a:pt x="0" y="58"/>
                  </a:cubicBezTo>
                  <a:cubicBezTo>
                    <a:pt x="0" y="30"/>
                    <a:pt x="10" y="6"/>
                    <a:pt x="42" y="6"/>
                  </a:cubicBezTo>
                  <a:cubicBezTo>
                    <a:pt x="62" y="6"/>
                    <a:pt x="77" y="16"/>
                    <a:pt x="80" y="36"/>
                  </a:cubicBezTo>
                  <a:cubicBezTo>
                    <a:pt x="139" y="0"/>
                    <a:pt x="139" y="0"/>
                    <a:pt x="139" y="0"/>
                  </a:cubicBezTo>
                  <a:cubicBezTo>
                    <a:pt x="139" y="37"/>
                    <a:pt x="139" y="37"/>
                    <a:pt x="139" y="37"/>
                  </a:cubicBezTo>
                  <a:cubicBezTo>
                    <a:pt x="84" y="66"/>
                    <a:pt x="84" y="66"/>
                    <a:pt x="84" y="66"/>
                  </a:cubicBezTo>
                  <a:cubicBezTo>
                    <a:pt x="84" y="81"/>
                    <a:pt x="84" y="81"/>
                    <a:pt x="84" y="81"/>
                  </a:cubicBezTo>
                  <a:cubicBezTo>
                    <a:pt x="139" y="81"/>
                    <a:pt x="139" y="81"/>
                    <a:pt x="139" y="81"/>
                  </a:cubicBezTo>
                  <a:cubicBezTo>
                    <a:pt x="139" y="112"/>
                    <a:pt x="139" y="112"/>
                    <a:pt x="139" y="112"/>
                  </a:cubicBezTo>
                  <a:lnTo>
                    <a:pt x="0" y="112"/>
                  </a:lnTo>
                  <a:close/>
                  <a:moveTo>
                    <a:pt x="58" y="81"/>
                  </a:moveTo>
                  <a:cubicBezTo>
                    <a:pt x="58" y="63"/>
                    <a:pt x="58" y="63"/>
                    <a:pt x="58" y="63"/>
                  </a:cubicBezTo>
                  <a:cubicBezTo>
                    <a:pt x="58" y="52"/>
                    <a:pt x="57" y="37"/>
                    <a:pt x="42" y="37"/>
                  </a:cubicBezTo>
                  <a:cubicBezTo>
                    <a:pt x="28" y="37"/>
                    <a:pt x="26" y="50"/>
                    <a:pt x="26" y="61"/>
                  </a:cubicBezTo>
                  <a:cubicBezTo>
                    <a:pt x="26" y="81"/>
                    <a:pt x="26" y="81"/>
                    <a:pt x="26" y="81"/>
                  </a:cubicBezTo>
                  <a:lnTo>
                    <a:pt x="58" y="8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788"/>
            <p:cNvSpPr>
              <a:spLocks noEditPoints="1"/>
            </p:cNvSpPr>
            <p:nvPr/>
          </p:nvSpPr>
          <p:spPr bwMode="auto">
            <a:xfrm>
              <a:off x="4695825" y="4222750"/>
              <a:ext cx="233363" cy="227013"/>
            </a:xfrm>
            <a:custGeom>
              <a:avLst/>
              <a:gdLst>
                <a:gd name="T0" fmla="*/ 81 w 100"/>
                <a:gd name="T1" fmla="*/ 4 h 97"/>
                <a:gd name="T2" fmla="*/ 100 w 100"/>
                <a:gd name="T3" fmla="*/ 44 h 97"/>
                <a:gd name="T4" fmla="*/ 50 w 100"/>
                <a:gd name="T5" fmla="*/ 97 h 97"/>
                <a:gd name="T6" fmla="*/ 0 w 100"/>
                <a:gd name="T7" fmla="*/ 44 h 97"/>
                <a:gd name="T8" fmla="*/ 50 w 100"/>
                <a:gd name="T9" fmla="*/ 0 h 97"/>
                <a:gd name="T10" fmla="*/ 60 w 100"/>
                <a:gd name="T11" fmla="*/ 0 h 97"/>
                <a:gd name="T12" fmla="*/ 60 w 100"/>
                <a:gd name="T13" fmla="*/ 68 h 97"/>
                <a:gd name="T14" fmla="*/ 78 w 100"/>
                <a:gd name="T15" fmla="*/ 46 h 97"/>
                <a:gd name="T16" fmla="*/ 66 w 100"/>
                <a:gd name="T17" fmla="*/ 25 h 97"/>
                <a:gd name="T18" fmla="*/ 81 w 100"/>
                <a:gd name="T19" fmla="*/ 4 h 97"/>
                <a:gd name="T20" fmla="*/ 40 w 100"/>
                <a:gd name="T21" fmla="*/ 29 h 97"/>
                <a:gd name="T22" fmla="*/ 22 w 100"/>
                <a:gd name="T23" fmla="*/ 47 h 97"/>
                <a:gd name="T24" fmla="*/ 40 w 100"/>
                <a:gd name="T25" fmla="*/ 68 h 97"/>
                <a:gd name="T26" fmla="*/ 40 w 100"/>
                <a:gd name="T27" fmla="*/ 2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97">
                  <a:moveTo>
                    <a:pt x="81" y="4"/>
                  </a:moveTo>
                  <a:cubicBezTo>
                    <a:pt x="93" y="14"/>
                    <a:pt x="100" y="29"/>
                    <a:pt x="100" y="44"/>
                  </a:cubicBezTo>
                  <a:cubicBezTo>
                    <a:pt x="100" y="74"/>
                    <a:pt x="81" y="97"/>
                    <a:pt x="50" y="97"/>
                  </a:cubicBezTo>
                  <a:cubicBezTo>
                    <a:pt x="20" y="97"/>
                    <a:pt x="0" y="74"/>
                    <a:pt x="0" y="44"/>
                  </a:cubicBezTo>
                  <a:cubicBezTo>
                    <a:pt x="0" y="17"/>
                    <a:pt x="20" y="0"/>
                    <a:pt x="50" y="0"/>
                  </a:cubicBezTo>
                  <a:cubicBezTo>
                    <a:pt x="60" y="0"/>
                    <a:pt x="60" y="0"/>
                    <a:pt x="60" y="0"/>
                  </a:cubicBezTo>
                  <a:cubicBezTo>
                    <a:pt x="60" y="68"/>
                    <a:pt x="60" y="68"/>
                    <a:pt x="60" y="68"/>
                  </a:cubicBezTo>
                  <a:cubicBezTo>
                    <a:pt x="71" y="66"/>
                    <a:pt x="78" y="57"/>
                    <a:pt x="78" y="46"/>
                  </a:cubicBezTo>
                  <a:cubicBezTo>
                    <a:pt x="78" y="36"/>
                    <a:pt x="73" y="30"/>
                    <a:pt x="66" y="25"/>
                  </a:cubicBezTo>
                  <a:lnTo>
                    <a:pt x="81" y="4"/>
                  </a:lnTo>
                  <a:close/>
                  <a:moveTo>
                    <a:pt x="40" y="29"/>
                  </a:moveTo>
                  <a:cubicBezTo>
                    <a:pt x="30" y="29"/>
                    <a:pt x="22" y="37"/>
                    <a:pt x="22" y="47"/>
                  </a:cubicBezTo>
                  <a:cubicBezTo>
                    <a:pt x="22" y="60"/>
                    <a:pt x="30" y="67"/>
                    <a:pt x="40" y="68"/>
                  </a:cubicBezTo>
                  <a:lnTo>
                    <a:pt x="40" y="2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789"/>
            <p:cNvSpPr>
              <a:spLocks noChangeArrowheads="1"/>
            </p:cNvSpPr>
            <p:nvPr/>
          </p:nvSpPr>
          <p:spPr bwMode="auto">
            <a:xfrm>
              <a:off x="4579938" y="4137025"/>
              <a:ext cx="344488" cy="666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790"/>
            <p:cNvSpPr>
              <a:spLocks noEditPoints="1"/>
            </p:cNvSpPr>
            <p:nvPr/>
          </p:nvSpPr>
          <p:spPr bwMode="auto">
            <a:xfrm>
              <a:off x="4695825" y="3910013"/>
              <a:ext cx="233363" cy="212725"/>
            </a:xfrm>
            <a:custGeom>
              <a:avLst/>
              <a:gdLst>
                <a:gd name="T0" fmla="*/ 86 w 100"/>
                <a:gd name="T1" fmla="*/ 27 h 91"/>
                <a:gd name="T2" fmla="*/ 86 w 100"/>
                <a:gd name="T3" fmla="*/ 27 h 91"/>
                <a:gd name="T4" fmla="*/ 100 w 100"/>
                <a:gd name="T5" fmla="*/ 58 h 91"/>
                <a:gd name="T6" fmla="*/ 71 w 100"/>
                <a:gd name="T7" fmla="*/ 91 h 91"/>
                <a:gd name="T8" fmla="*/ 37 w 100"/>
                <a:gd name="T9" fmla="*/ 27 h 91"/>
                <a:gd name="T10" fmla="*/ 20 w 100"/>
                <a:gd name="T11" fmla="*/ 46 h 91"/>
                <a:gd name="T12" fmla="*/ 32 w 100"/>
                <a:gd name="T13" fmla="*/ 70 h 91"/>
                <a:gd name="T14" fmla="*/ 16 w 100"/>
                <a:gd name="T15" fmla="*/ 85 h 91"/>
                <a:gd name="T16" fmla="*/ 0 w 100"/>
                <a:gd name="T17" fmla="*/ 43 h 91"/>
                <a:gd name="T18" fmla="*/ 50 w 100"/>
                <a:gd name="T19" fmla="*/ 0 h 91"/>
                <a:gd name="T20" fmla="*/ 98 w 100"/>
                <a:gd name="T21" fmla="*/ 0 h 91"/>
                <a:gd name="T22" fmla="*/ 98 w 100"/>
                <a:gd name="T23" fmla="*/ 27 h 91"/>
                <a:gd name="T24" fmla="*/ 86 w 100"/>
                <a:gd name="T25" fmla="*/ 27 h 91"/>
                <a:gd name="T26" fmla="*/ 56 w 100"/>
                <a:gd name="T27" fmla="*/ 34 h 91"/>
                <a:gd name="T28" fmla="*/ 70 w 100"/>
                <a:gd name="T29" fmla="*/ 63 h 91"/>
                <a:gd name="T30" fmla="*/ 80 w 100"/>
                <a:gd name="T31" fmla="*/ 49 h 91"/>
                <a:gd name="T32" fmla="*/ 62 w 100"/>
                <a:gd name="T33" fmla="*/ 27 h 91"/>
                <a:gd name="T34" fmla="*/ 56 w 100"/>
                <a:gd name="T35" fmla="*/ 27 h 91"/>
                <a:gd name="T36" fmla="*/ 56 w 100"/>
                <a:gd name="T37"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0" h="91">
                  <a:moveTo>
                    <a:pt x="86" y="27"/>
                  </a:moveTo>
                  <a:cubicBezTo>
                    <a:pt x="86" y="27"/>
                    <a:pt x="86" y="27"/>
                    <a:pt x="86" y="27"/>
                  </a:cubicBezTo>
                  <a:cubicBezTo>
                    <a:pt x="96" y="34"/>
                    <a:pt x="100" y="46"/>
                    <a:pt x="100" y="58"/>
                  </a:cubicBezTo>
                  <a:cubicBezTo>
                    <a:pt x="100" y="75"/>
                    <a:pt x="90" y="91"/>
                    <a:pt x="71" y="91"/>
                  </a:cubicBezTo>
                  <a:cubicBezTo>
                    <a:pt x="38" y="91"/>
                    <a:pt x="37" y="51"/>
                    <a:pt x="37" y="27"/>
                  </a:cubicBezTo>
                  <a:cubicBezTo>
                    <a:pt x="27" y="27"/>
                    <a:pt x="20" y="36"/>
                    <a:pt x="20" y="46"/>
                  </a:cubicBezTo>
                  <a:cubicBezTo>
                    <a:pt x="20" y="55"/>
                    <a:pt x="25" y="63"/>
                    <a:pt x="32" y="70"/>
                  </a:cubicBezTo>
                  <a:cubicBezTo>
                    <a:pt x="16" y="85"/>
                    <a:pt x="16" y="85"/>
                    <a:pt x="16" y="85"/>
                  </a:cubicBezTo>
                  <a:cubicBezTo>
                    <a:pt x="6" y="75"/>
                    <a:pt x="0" y="59"/>
                    <a:pt x="0" y="43"/>
                  </a:cubicBezTo>
                  <a:cubicBezTo>
                    <a:pt x="0" y="9"/>
                    <a:pt x="18" y="0"/>
                    <a:pt x="50" y="0"/>
                  </a:cubicBezTo>
                  <a:cubicBezTo>
                    <a:pt x="98" y="0"/>
                    <a:pt x="98" y="0"/>
                    <a:pt x="98" y="0"/>
                  </a:cubicBezTo>
                  <a:cubicBezTo>
                    <a:pt x="98" y="27"/>
                    <a:pt x="98" y="27"/>
                    <a:pt x="98" y="27"/>
                  </a:cubicBezTo>
                  <a:lnTo>
                    <a:pt x="86" y="27"/>
                  </a:lnTo>
                  <a:close/>
                  <a:moveTo>
                    <a:pt x="56" y="34"/>
                  </a:moveTo>
                  <a:cubicBezTo>
                    <a:pt x="56" y="43"/>
                    <a:pt x="57" y="63"/>
                    <a:pt x="70" y="63"/>
                  </a:cubicBezTo>
                  <a:cubicBezTo>
                    <a:pt x="77" y="63"/>
                    <a:pt x="80" y="56"/>
                    <a:pt x="80" y="49"/>
                  </a:cubicBezTo>
                  <a:cubicBezTo>
                    <a:pt x="80" y="38"/>
                    <a:pt x="74" y="27"/>
                    <a:pt x="62" y="27"/>
                  </a:cubicBezTo>
                  <a:cubicBezTo>
                    <a:pt x="56" y="27"/>
                    <a:pt x="56" y="27"/>
                    <a:pt x="56" y="27"/>
                  </a:cubicBezTo>
                  <a:lnTo>
                    <a:pt x="56" y="3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791"/>
            <p:cNvSpPr>
              <a:spLocks/>
            </p:cNvSpPr>
            <p:nvPr/>
          </p:nvSpPr>
          <p:spPr bwMode="auto">
            <a:xfrm>
              <a:off x="4637088" y="3741738"/>
              <a:ext cx="292100" cy="173038"/>
            </a:xfrm>
            <a:custGeom>
              <a:avLst/>
              <a:gdLst>
                <a:gd name="T0" fmla="*/ 51 w 125"/>
                <a:gd name="T1" fmla="*/ 0 h 74"/>
                <a:gd name="T2" fmla="*/ 51 w 125"/>
                <a:gd name="T3" fmla="*/ 25 h 74"/>
                <a:gd name="T4" fmla="*/ 83 w 125"/>
                <a:gd name="T5" fmla="*/ 25 h 74"/>
                <a:gd name="T6" fmla="*/ 101 w 125"/>
                <a:gd name="T7" fmla="*/ 12 h 74"/>
                <a:gd name="T8" fmla="*/ 98 w 125"/>
                <a:gd name="T9" fmla="*/ 0 h 74"/>
                <a:gd name="T10" fmla="*/ 122 w 125"/>
                <a:gd name="T11" fmla="*/ 0 h 74"/>
                <a:gd name="T12" fmla="*/ 125 w 125"/>
                <a:gd name="T13" fmla="*/ 20 h 74"/>
                <a:gd name="T14" fmla="*/ 96 w 125"/>
                <a:gd name="T15" fmla="*/ 55 h 74"/>
                <a:gd name="T16" fmla="*/ 51 w 125"/>
                <a:gd name="T17" fmla="*/ 55 h 74"/>
                <a:gd name="T18" fmla="*/ 51 w 125"/>
                <a:gd name="T19" fmla="*/ 74 h 74"/>
                <a:gd name="T20" fmla="*/ 28 w 125"/>
                <a:gd name="T21" fmla="*/ 74 h 74"/>
                <a:gd name="T22" fmla="*/ 28 w 125"/>
                <a:gd name="T23" fmla="*/ 55 h 74"/>
                <a:gd name="T24" fmla="*/ 0 w 125"/>
                <a:gd name="T25" fmla="*/ 55 h 74"/>
                <a:gd name="T26" fmla="*/ 0 w 125"/>
                <a:gd name="T27" fmla="*/ 25 h 74"/>
                <a:gd name="T28" fmla="*/ 28 w 125"/>
                <a:gd name="T29" fmla="*/ 25 h 74"/>
                <a:gd name="T30" fmla="*/ 28 w 125"/>
                <a:gd name="T31" fmla="*/ 0 h 74"/>
                <a:gd name="T32" fmla="*/ 51 w 125"/>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74">
                  <a:moveTo>
                    <a:pt x="51" y="0"/>
                  </a:moveTo>
                  <a:cubicBezTo>
                    <a:pt x="51" y="25"/>
                    <a:pt x="51" y="25"/>
                    <a:pt x="51" y="25"/>
                  </a:cubicBezTo>
                  <a:cubicBezTo>
                    <a:pt x="83" y="25"/>
                    <a:pt x="83" y="25"/>
                    <a:pt x="83" y="25"/>
                  </a:cubicBezTo>
                  <a:cubicBezTo>
                    <a:pt x="93" y="25"/>
                    <a:pt x="101" y="24"/>
                    <a:pt x="101" y="12"/>
                  </a:cubicBezTo>
                  <a:cubicBezTo>
                    <a:pt x="101" y="8"/>
                    <a:pt x="100" y="2"/>
                    <a:pt x="98" y="0"/>
                  </a:cubicBezTo>
                  <a:cubicBezTo>
                    <a:pt x="122" y="0"/>
                    <a:pt x="122" y="0"/>
                    <a:pt x="122" y="0"/>
                  </a:cubicBezTo>
                  <a:cubicBezTo>
                    <a:pt x="125" y="6"/>
                    <a:pt x="125" y="13"/>
                    <a:pt x="125" y="20"/>
                  </a:cubicBezTo>
                  <a:cubicBezTo>
                    <a:pt x="125" y="40"/>
                    <a:pt x="117" y="55"/>
                    <a:pt x="96" y="55"/>
                  </a:cubicBezTo>
                  <a:cubicBezTo>
                    <a:pt x="51" y="55"/>
                    <a:pt x="51" y="55"/>
                    <a:pt x="51" y="55"/>
                  </a:cubicBezTo>
                  <a:cubicBezTo>
                    <a:pt x="51" y="74"/>
                    <a:pt x="51" y="74"/>
                    <a:pt x="51" y="74"/>
                  </a:cubicBezTo>
                  <a:cubicBezTo>
                    <a:pt x="28" y="74"/>
                    <a:pt x="28" y="74"/>
                    <a:pt x="28" y="74"/>
                  </a:cubicBezTo>
                  <a:cubicBezTo>
                    <a:pt x="28" y="55"/>
                    <a:pt x="28" y="55"/>
                    <a:pt x="28" y="55"/>
                  </a:cubicBezTo>
                  <a:cubicBezTo>
                    <a:pt x="0" y="55"/>
                    <a:pt x="0" y="55"/>
                    <a:pt x="0" y="55"/>
                  </a:cubicBezTo>
                  <a:cubicBezTo>
                    <a:pt x="0" y="25"/>
                    <a:pt x="0" y="25"/>
                    <a:pt x="0" y="25"/>
                  </a:cubicBezTo>
                  <a:cubicBezTo>
                    <a:pt x="28" y="25"/>
                    <a:pt x="28" y="25"/>
                    <a:pt x="28" y="25"/>
                  </a:cubicBezTo>
                  <a:cubicBezTo>
                    <a:pt x="28" y="0"/>
                    <a:pt x="28" y="0"/>
                    <a:pt x="28" y="0"/>
                  </a:cubicBezTo>
                  <a:lnTo>
                    <a:pt x="5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92"/>
            <p:cNvSpPr>
              <a:spLocks noEditPoints="1"/>
            </p:cNvSpPr>
            <p:nvPr/>
          </p:nvSpPr>
          <p:spPr bwMode="auto">
            <a:xfrm>
              <a:off x="4592638" y="3656013"/>
              <a:ext cx="331788" cy="79375"/>
            </a:xfrm>
            <a:custGeom>
              <a:avLst/>
              <a:gdLst>
                <a:gd name="T0" fmla="*/ 0 w 142"/>
                <a:gd name="T1" fmla="*/ 17 h 34"/>
                <a:gd name="T2" fmla="*/ 17 w 142"/>
                <a:gd name="T3" fmla="*/ 0 h 34"/>
                <a:gd name="T4" fmla="*/ 34 w 142"/>
                <a:gd name="T5" fmla="*/ 17 h 34"/>
                <a:gd name="T6" fmla="*/ 17 w 142"/>
                <a:gd name="T7" fmla="*/ 34 h 34"/>
                <a:gd name="T8" fmla="*/ 0 w 142"/>
                <a:gd name="T9" fmla="*/ 17 h 34"/>
                <a:gd name="T10" fmla="*/ 47 w 142"/>
                <a:gd name="T11" fmla="*/ 32 h 34"/>
                <a:gd name="T12" fmla="*/ 47 w 142"/>
                <a:gd name="T13" fmla="*/ 3 h 34"/>
                <a:gd name="T14" fmla="*/ 142 w 142"/>
                <a:gd name="T15" fmla="*/ 3 h 34"/>
                <a:gd name="T16" fmla="*/ 142 w 142"/>
                <a:gd name="T17" fmla="*/ 32 h 34"/>
                <a:gd name="T18" fmla="*/ 47 w 142"/>
                <a:gd name="T19"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34">
                  <a:moveTo>
                    <a:pt x="0" y="17"/>
                  </a:moveTo>
                  <a:cubicBezTo>
                    <a:pt x="0" y="8"/>
                    <a:pt x="8" y="0"/>
                    <a:pt x="17" y="0"/>
                  </a:cubicBezTo>
                  <a:cubicBezTo>
                    <a:pt x="26" y="0"/>
                    <a:pt x="34" y="8"/>
                    <a:pt x="34" y="17"/>
                  </a:cubicBezTo>
                  <a:cubicBezTo>
                    <a:pt x="34" y="27"/>
                    <a:pt x="26" y="34"/>
                    <a:pt x="17" y="34"/>
                  </a:cubicBezTo>
                  <a:cubicBezTo>
                    <a:pt x="8" y="34"/>
                    <a:pt x="0" y="27"/>
                    <a:pt x="0" y="17"/>
                  </a:cubicBezTo>
                  <a:close/>
                  <a:moveTo>
                    <a:pt x="47" y="32"/>
                  </a:moveTo>
                  <a:cubicBezTo>
                    <a:pt x="47" y="3"/>
                    <a:pt x="47" y="3"/>
                    <a:pt x="47" y="3"/>
                  </a:cubicBezTo>
                  <a:cubicBezTo>
                    <a:pt x="142" y="3"/>
                    <a:pt x="142" y="3"/>
                    <a:pt x="142" y="3"/>
                  </a:cubicBezTo>
                  <a:cubicBezTo>
                    <a:pt x="142" y="32"/>
                    <a:pt x="142" y="32"/>
                    <a:pt x="142" y="32"/>
                  </a:cubicBezTo>
                  <a:lnTo>
                    <a:pt x="47" y="3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793"/>
            <p:cNvSpPr>
              <a:spLocks noEditPoints="1"/>
            </p:cNvSpPr>
            <p:nvPr/>
          </p:nvSpPr>
          <p:spPr bwMode="auto">
            <a:xfrm>
              <a:off x="4695825" y="3398838"/>
              <a:ext cx="233363" cy="247650"/>
            </a:xfrm>
            <a:custGeom>
              <a:avLst/>
              <a:gdLst>
                <a:gd name="T0" fmla="*/ 0 w 100"/>
                <a:gd name="T1" fmla="*/ 53 h 106"/>
                <a:gd name="T2" fmla="*/ 50 w 100"/>
                <a:gd name="T3" fmla="*/ 0 h 106"/>
                <a:gd name="T4" fmla="*/ 100 w 100"/>
                <a:gd name="T5" fmla="*/ 53 h 106"/>
                <a:gd name="T6" fmla="*/ 50 w 100"/>
                <a:gd name="T7" fmla="*/ 106 h 106"/>
                <a:gd name="T8" fmla="*/ 0 w 100"/>
                <a:gd name="T9" fmla="*/ 53 h 106"/>
                <a:gd name="T10" fmla="*/ 74 w 100"/>
                <a:gd name="T11" fmla="*/ 53 h 106"/>
                <a:gd name="T12" fmla="*/ 50 w 100"/>
                <a:gd name="T13" fmla="*/ 30 h 106"/>
                <a:gd name="T14" fmla="*/ 26 w 100"/>
                <a:gd name="T15" fmla="*/ 53 h 106"/>
                <a:gd name="T16" fmla="*/ 50 w 100"/>
                <a:gd name="T17" fmla="*/ 77 h 106"/>
                <a:gd name="T18" fmla="*/ 74 w 100"/>
                <a:gd name="T19" fmla="*/ 5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6">
                  <a:moveTo>
                    <a:pt x="0" y="53"/>
                  </a:moveTo>
                  <a:cubicBezTo>
                    <a:pt x="0" y="24"/>
                    <a:pt x="20" y="0"/>
                    <a:pt x="50" y="0"/>
                  </a:cubicBezTo>
                  <a:cubicBezTo>
                    <a:pt x="81" y="0"/>
                    <a:pt x="100" y="24"/>
                    <a:pt x="100" y="53"/>
                  </a:cubicBezTo>
                  <a:cubicBezTo>
                    <a:pt x="100" y="82"/>
                    <a:pt x="81" y="106"/>
                    <a:pt x="50" y="106"/>
                  </a:cubicBezTo>
                  <a:cubicBezTo>
                    <a:pt x="20" y="106"/>
                    <a:pt x="0" y="82"/>
                    <a:pt x="0" y="53"/>
                  </a:cubicBezTo>
                  <a:close/>
                  <a:moveTo>
                    <a:pt x="74" y="53"/>
                  </a:moveTo>
                  <a:cubicBezTo>
                    <a:pt x="74" y="38"/>
                    <a:pt x="65" y="30"/>
                    <a:pt x="50" y="30"/>
                  </a:cubicBezTo>
                  <a:cubicBezTo>
                    <a:pt x="36" y="30"/>
                    <a:pt x="26" y="38"/>
                    <a:pt x="26" y="53"/>
                  </a:cubicBezTo>
                  <a:cubicBezTo>
                    <a:pt x="26" y="68"/>
                    <a:pt x="36" y="77"/>
                    <a:pt x="50" y="77"/>
                  </a:cubicBezTo>
                  <a:cubicBezTo>
                    <a:pt x="65" y="77"/>
                    <a:pt x="74" y="68"/>
                    <a:pt x="74" y="5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794"/>
            <p:cNvSpPr>
              <a:spLocks/>
            </p:cNvSpPr>
            <p:nvPr/>
          </p:nvSpPr>
          <p:spPr bwMode="auto">
            <a:xfrm>
              <a:off x="4695825" y="3170238"/>
              <a:ext cx="228600" cy="214313"/>
            </a:xfrm>
            <a:custGeom>
              <a:avLst/>
              <a:gdLst>
                <a:gd name="T0" fmla="*/ 3 w 98"/>
                <a:gd name="T1" fmla="*/ 92 h 92"/>
                <a:gd name="T2" fmla="*/ 3 w 98"/>
                <a:gd name="T3" fmla="*/ 64 h 92"/>
                <a:gd name="T4" fmla="*/ 16 w 98"/>
                <a:gd name="T5" fmla="*/ 64 h 92"/>
                <a:gd name="T6" fmla="*/ 16 w 98"/>
                <a:gd name="T7" fmla="*/ 63 h 92"/>
                <a:gd name="T8" fmla="*/ 0 w 98"/>
                <a:gd name="T9" fmla="*/ 36 h 92"/>
                <a:gd name="T10" fmla="*/ 45 w 98"/>
                <a:gd name="T11" fmla="*/ 0 h 92"/>
                <a:gd name="T12" fmla="*/ 98 w 98"/>
                <a:gd name="T13" fmla="*/ 0 h 92"/>
                <a:gd name="T14" fmla="*/ 98 w 98"/>
                <a:gd name="T15" fmla="*/ 30 h 92"/>
                <a:gd name="T16" fmla="*/ 51 w 98"/>
                <a:gd name="T17" fmla="*/ 30 h 92"/>
                <a:gd name="T18" fmla="*/ 26 w 98"/>
                <a:gd name="T19" fmla="*/ 45 h 92"/>
                <a:gd name="T20" fmla="*/ 51 w 98"/>
                <a:gd name="T21" fmla="*/ 63 h 92"/>
                <a:gd name="T22" fmla="*/ 98 w 98"/>
                <a:gd name="T23" fmla="*/ 63 h 92"/>
                <a:gd name="T24" fmla="*/ 98 w 98"/>
                <a:gd name="T25" fmla="*/ 92 h 92"/>
                <a:gd name="T26" fmla="*/ 3 w 98"/>
                <a:gd name="T2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92">
                  <a:moveTo>
                    <a:pt x="3" y="92"/>
                  </a:moveTo>
                  <a:cubicBezTo>
                    <a:pt x="3" y="64"/>
                    <a:pt x="3" y="64"/>
                    <a:pt x="3" y="64"/>
                  </a:cubicBezTo>
                  <a:cubicBezTo>
                    <a:pt x="16" y="64"/>
                    <a:pt x="16" y="64"/>
                    <a:pt x="16" y="64"/>
                  </a:cubicBezTo>
                  <a:cubicBezTo>
                    <a:pt x="16" y="63"/>
                    <a:pt x="16" y="63"/>
                    <a:pt x="16" y="63"/>
                  </a:cubicBezTo>
                  <a:cubicBezTo>
                    <a:pt x="8" y="59"/>
                    <a:pt x="0" y="50"/>
                    <a:pt x="0" y="36"/>
                  </a:cubicBezTo>
                  <a:cubicBezTo>
                    <a:pt x="0" y="6"/>
                    <a:pt x="20" y="0"/>
                    <a:pt x="45" y="0"/>
                  </a:cubicBezTo>
                  <a:cubicBezTo>
                    <a:pt x="98" y="0"/>
                    <a:pt x="98" y="0"/>
                    <a:pt x="98" y="0"/>
                  </a:cubicBezTo>
                  <a:cubicBezTo>
                    <a:pt x="98" y="30"/>
                    <a:pt x="98" y="30"/>
                    <a:pt x="98" y="30"/>
                  </a:cubicBezTo>
                  <a:cubicBezTo>
                    <a:pt x="51" y="30"/>
                    <a:pt x="51" y="30"/>
                    <a:pt x="51" y="30"/>
                  </a:cubicBezTo>
                  <a:cubicBezTo>
                    <a:pt x="40" y="30"/>
                    <a:pt x="26" y="30"/>
                    <a:pt x="26" y="45"/>
                  </a:cubicBezTo>
                  <a:cubicBezTo>
                    <a:pt x="26" y="60"/>
                    <a:pt x="38" y="63"/>
                    <a:pt x="51" y="63"/>
                  </a:cubicBezTo>
                  <a:cubicBezTo>
                    <a:pt x="98" y="63"/>
                    <a:pt x="98" y="63"/>
                    <a:pt x="98" y="63"/>
                  </a:cubicBezTo>
                  <a:cubicBezTo>
                    <a:pt x="98" y="92"/>
                    <a:pt x="98" y="92"/>
                    <a:pt x="98" y="92"/>
                  </a:cubicBezTo>
                  <a:lnTo>
                    <a:pt x="3" y="9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795"/>
            <p:cNvSpPr>
              <a:spLocks/>
            </p:cNvSpPr>
            <p:nvPr/>
          </p:nvSpPr>
          <p:spPr bwMode="auto">
            <a:xfrm>
              <a:off x="4695825" y="2971800"/>
              <a:ext cx="233363" cy="188913"/>
            </a:xfrm>
            <a:custGeom>
              <a:avLst/>
              <a:gdLst>
                <a:gd name="T0" fmla="*/ 31 w 100"/>
                <a:gd name="T1" fmla="*/ 22 h 81"/>
                <a:gd name="T2" fmla="*/ 23 w 100"/>
                <a:gd name="T3" fmla="*/ 39 h 81"/>
                <a:gd name="T4" fmla="*/ 31 w 100"/>
                <a:gd name="T5" fmla="*/ 49 h 81"/>
                <a:gd name="T6" fmla="*/ 69 w 100"/>
                <a:gd name="T7" fmla="*/ 0 h 81"/>
                <a:gd name="T8" fmla="*/ 100 w 100"/>
                <a:gd name="T9" fmla="*/ 44 h 81"/>
                <a:gd name="T10" fmla="*/ 87 w 100"/>
                <a:gd name="T11" fmla="*/ 81 h 81"/>
                <a:gd name="T12" fmla="*/ 68 w 100"/>
                <a:gd name="T13" fmla="*/ 63 h 81"/>
                <a:gd name="T14" fmla="*/ 78 w 100"/>
                <a:gd name="T15" fmla="*/ 42 h 81"/>
                <a:gd name="T16" fmla="*/ 71 w 100"/>
                <a:gd name="T17" fmla="*/ 29 h 81"/>
                <a:gd name="T18" fmla="*/ 33 w 100"/>
                <a:gd name="T19" fmla="*/ 79 h 81"/>
                <a:gd name="T20" fmla="*/ 0 w 100"/>
                <a:gd name="T21" fmla="*/ 39 h 81"/>
                <a:gd name="T22" fmla="*/ 13 w 100"/>
                <a:gd name="T23" fmla="*/ 4 h 81"/>
                <a:gd name="T24" fmla="*/ 31 w 100"/>
                <a:gd name="T25" fmla="*/ 2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81">
                  <a:moveTo>
                    <a:pt x="31" y="22"/>
                  </a:moveTo>
                  <a:cubicBezTo>
                    <a:pt x="26" y="26"/>
                    <a:pt x="23" y="32"/>
                    <a:pt x="23" y="39"/>
                  </a:cubicBezTo>
                  <a:cubicBezTo>
                    <a:pt x="23" y="43"/>
                    <a:pt x="25" y="49"/>
                    <a:pt x="31" y="49"/>
                  </a:cubicBezTo>
                  <a:cubicBezTo>
                    <a:pt x="45" y="49"/>
                    <a:pt x="33" y="0"/>
                    <a:pt x="69" y="0"/>
                  </a:cubicBezTo>
                  <a:cubicBezTo>
                    <a:pt x="93" y="0"/>
                    <a:pt x="100" y="23"/>
                    <a:pt x="100" y="44"/>
                  </a:cubicBezTo>
                  <a:cubicBezTo>
                    <a:pt x="100" y="57"/>
                    <a:pt x="97" y="72"/>
                    <a:pt x="87" y="81"/>
                  </a:cubicBezTo>
                  <a:cubicBezTo>
                    <a:pt x="68" y="63"/>
                    <a:pt x="68" y="63"/>
                    <a:pt x="68" y="63"/>
                  </a:cubicBezTo>
                  <a:cubicBezTo>
                    <a:pt x="74" y="58"/>
                    <a:pt x="78" y="51"/>
                    <a:pt x="78" y="42"/>
                  </a:cubicBezTo>
                  <a:cubicBezTo>
                    <a:pt x="78" y="36"/>
                    <a:pt x="76" y="29"/>
                    <a:pt x="71" y="29"/>
                  </a:cubicBezTo>
                  <a:cubicBezTo>
                    <a:pt x="56" y="29"/>
                    <a:pt x="69" y="79"/>
                    <a:pt x="33" y="79"/>
                  </a:cubicBezTo>
                  <a:cubicBezTo>
                    <a:pt x="10" y="79"/>
                    <a:pt x="0" y="59"/>
                    <a:pt x="0" y="39"/>
                  </a:cubicBezTo>
                  <a:cubicBezTo>
                    <a:pt x="0" y="26"/>
                    <a:pt x="4" y="12"/>
                    <a:pt x="13" y="4"/>
                  </a:cubicBezTo>
                  <a:lnTo>
                    <a:pt x="31" y="2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796"/>
            <p:cNvSpPr>
              <a:spLocks/>
            </p:cNvSpPr>
            <p:nvPr/>
          </p:nvSpPr>
          <p:spPr bwMode="auto">
            <a:xfrm>
              <a:off x="4579938" y="2747963"/>
              <a:ext cx="344488" cy="214313"/>
            </a:xfrm>
            <a:custGeom>
              <a:avLst/>
              <a:gdLst>
                <a:gd name="T0" fmla="*/ 0 w 148"/>
                <a:gd name="T1" fmla="*/ 62 h 92"/>
                <a:gd name="T2" fmla="*/ 66 w 148"/>
                <a:gd name="T3" fmla="*/ 62 h 92"/>
                <a:gd name="T4" fmla="*/ 66 w 148"/>
                <a:gd name="T5" fmla="*/ 62 h 92"/>
                <a:gd name="T6" fmla="*/ 50 w 148"/>
                <a:gd name="T7" fmla="*/ 35 h 92"/>
                <a:gd name="T8" fmla="*/ 95 w 148"/>
                <a:gd name="T9" fmla="*/ 0 h 92"/>
                <a:gd name="T10" fmla="*/ 148 w 148"/>
                <a:gd name="T11" fmla="*/ 0 h 92"/>
                <a:gd name="T12" fmla="*/ 148 w 148"/>
                <a:gd name="T13" fmla="*/ 29 h 92"/>
                <a:gd name="T14" fmla="*/ 101 w 148"/>
                <a:gd name="T15" fmla="*/ 29 h 92"/>
                <a:gd name="T16" fmla="*/ 76 w 148"/>
                <a:gd name="T17" fmla="*/ 45 h 92"/>
                <a:gd name="T18" fmla="*/ 101 w 148"/>
                <a:gd name="T19" fmla="*/ 62 h 92"/>
                <a:gd name="T20" fmla="*/ 148 w 148"/>
                <a:gd name="T21" fmla="*/ 62 h 92"/>
                <a:gd name="T22" fmla="*/ 148 w 148"/>
                <a:gd name="T23" fmla="*/ 92 h 92"/>
                <a:gd name="T24" fmla="*/ 0 w 148"/>
                <a:gd name="T25" fmla="*/ 92 h 92"/>
                <a:gd name="T26" fmla="*/ 0 w 148"/>
                <a:gd name="T27" fmla="*/ 6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92">
                  <a:moveTo>
                    <a:pt x="0" y="62"/>
                  </a:moveTo>
                  <a:cubicBezTo>
                    <a:pt x="66" y="62"/>
                    <a:pt x="66" y="62"/>
                    <a:pt x="66" y="62"/>
                  </a:cubicBezTo>
                  <a:cubicBezTo>
                    <a:pt x="66" y="62"/>
                    <a:pt x="66" y="62"/>
                    <a:pt x="66" y="62"/>
                  </a:cubicBezTo>
                  <a:cubicBezTo>
                    <a:pt x="58" y="59"/>
                    <a:pt x="50" y="49"/>
                    <a:pt x="50" y="35"/>
                  </a:cubicBezTo>
                  <a:cubicBezTo>
                    <a:pt x="50" y="5"/>
                    <a:pt x="70" y="0"/>
                    <a:pt x="95" y="0"/>
                  </a:cubicBezTo>
                  <a:cubicBezTo>
                    <a:pt x="148" y="0"/>
                    <a:pt x="148" y="0"/>
                    <a:pt x="148" y="0"/>
                  </a:cubicBezTo>
                  <a:cubicBezTo>
                    <a:pt x="148" y="29"/>
                    <a:pt x="148" y="29"/>
                    <a:pt x="148" y="29"/>
                  </a:cubicBezTo>
                  <a:cubicBezTo>
                    <a:pt x="101" y="29"/>
                    <a:pt x="101" y="29"/>
                    <a:pt x="101" y="29"/>
                  </a:cubicBezTo>
                  <a:cubicBezTo>
                    <a:pt x="90" y="29"/>
                    <a:pt x="76" y="30"/>
                    <a:pt x="76" y="45"/>
                  </a:cubicBezTo>
                  <a:cubicBezTo>
                    <a:pt x="76" y="60"/>
                    <a:pt x="88" y="62"/>
                    <a:pt x="101" y="62"/>
                  </a:cubicBezTo>
                  <a:cubicBezTo>
                    <a:pt x="148" y="62"/>
                    <a:pt x="148" y="62"/>
                    <a:pt x="148" y="62"/>
                  </a:cubicBezTo>
                  <a:cubicBezTo>
                    <a:pt x="148" y="92"/>
                    <a:pt x="148" y="92"/>
                    <a:pt x="148" y="92"/>
                  </a:cubicBezTo>
                  <a:cubicBezTo>
                    <a:pt x="0" y="92"/>
                    <a:pt x="0" y="92"/>
                    <a:pt x="0" y="92"/>
                  </a:cubicBezTo>
                  <a:lnTo>
                    <a:pt x="0" y="6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797"/>
            <p:cNvSpPr>
              <a:spLocks noEditPoints="1"/>
            </p:cNvSpPr>
            <p:nvPr/>
          </p:nvSpPr>
          <p:spPr bwMode="auto">
            <a:xfrm>
              <a:off x="4592638" y="2649538"/>
              <a:ext cx="331788" cy="79375"/>
            </a:xfrm>
            <a:custGeom>
              <a:avLst/>
              <a:gdLst>
                <a:gd name="T0" fmla="*/ 0 w 142"/>
                <a:gd name="T1" fmla="*/ 17 h 34"/>
                <a:gd name="T2" fmla="*/ 17 w 142"/>
                <a:gd name="T3" fmla="*/ 0 h 34"/>
                <a:gd name="T4" fmla="*/ 34 w 142"/>
                <a:gd name="T5" fmla="*/ 17 h 34"/>
                <a:gd name="T6" fmla="*/ 17 w 142"/>
                <a:gd name="T7" fmla="*/ 34 h 34"/>
                <a:gd name="T8" fmla="*/ 0 w 142"/>
                <a:gd name="T9" fmla="*/ 17 h 34"/>
                <a:gd name="T10" fmla="*/ 47 w 142"/>
                <a:gd name="T11" fmla="*/ 32 h 34"/>
                <a:gd name="T12" fmla="*/ 47 w 142"/>
                <a:gd name="T13" fmla="*/ 2 h 34"/>
                <a:gd name="T14" fmla="*/ 142 w 142"/>
                <a:gd name="T15" fmla="*/ 2 h 34"/>
                <a:gd name="T16" fmla="*/ 142 w 142"/>
                <a:gd name="T17" fmla="*/ 32 h 34"/>
                <a:gd name="T18" fmla="*/ 47 w 142"/>
                <a:gd name="T19"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34">
                  <a:moveTo>
                    <a:pt x="0" y="17"/>
                  </a:moveTo>
                  <a:cubicBezTo>
                    <a:pt x="0" y="8"/>
                    <a:pt x="8" y="0"/>
                    <a:pt x="17" y="0"/>
                  </a:cubicBezTo>
                  <a:cubicBezTo>
                    <a:pt x="26" y="0"/>
                    <a:pt x="34" y="8"/>
                    <a:pt x="34" y="17"/>
                  </a:cubicBezTo>
                  <a:cubicBezTo>
                    <a:pt x="34" y="26"/>
                    <a:pt x="26" y="34"/>
                    <a:pt x="17" y="34"/>
                  </a:cubicBezTo>
                  <a:cubicBezTo>
                    <a:pt x="8" y="34"/>
                    <a:pt x="0" y="26"/>
                    <a:pt x="0" y="17"/>
                  </a:cubicBezTo>
                  <a:close/>
                  <a:moveTo>
                    <a:pt x="47" y="32"/>
                  </a:moveTo>
                  <a:cubicBezTo>
                    <a:pt x="47" y="2"/>
                    <a:pt x="47" y="2"/>
                    <a:pt x="47" y="2"/>
                  </a:cubicBezTo>
                  <a:cubicBezTo>
                    <a:pt x="142" y="2"/>
                    <a:pt x="142" y="2"/>
                    <a:pt x="142" y="2"/>
                  </a:cubicBezTo>
                  <a:cubicBezTo>
                    <a:pt x="142" y="32"/>
                    <a:pt x="142" y="32"/>
                    <a:pt x="142" y="32"/>
                  </a:cubicBezTo>
                  <a:lnTo>
                    <a:pt x="47" y="3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98"/>
            <p:cNvSpPr>
              <a:spLocks noEditPoints="1"/>
            </p:cNvSpPr>
            <p:nvPr/>
          </p:nvSpPr>
          <p:spPr bwMode="auto">
            <a:xfrm>
              <a:off x="4695825" y="2384425"/>
              <a:ext cx="331788" cy="239713"/>
            </a:xfrm>
            <a:custGeom>
              <a:avLst/>
              <a:gdLst>
                <a:gd name="T0" fmla="*/ 3 w 142"/>
                <a:gd name="T1" fmla="*/ 103 h 103"/>
                <a:gd name="T2" fmla="*/ 3 w 142"/>
                <a:gd name="T3" fmla="*/ 76 h 103"/>
                <a:gd name="T4" fmla="*/ 15 w 142"/>
                <a:gd name="T5" fmla="*/ 76 h 103"/>
                <a:gd name="T6" fmla="*/ 15 w 142"/>
                <a:gd name="T7" fmla="*/ 76 h 103"/>
                <a:gd name="T8" fmla="*/ 0 w 142"/>
                <a:gd name="T9" fmla="*/ 47 h 103"/>
                <a:gd name="T10" fmla="*/ 50 w 142"/>
                <a:gd name="T11" fmla="*/ 0 h 103"/>
                <a:gd name="T12" fmla="*/ 100 w 142"/>
                <a:gd name="T13" fmla="*/ 43 h 103"/>
                <a:gd name="T14" fmla="*/ 88 w 142"/>
                <a:gd name="T15" fmla="*/ 73 h 103"/>
                <a:gd name="T16" fmla="*/ 88 w 142"/>
                <a:gd name="T17" fmla="*/ 74 h 103"/>
                <a:gd name="T18" fmla="*/ 142 w 142"/>
                <a:gd name="T19" fmla="*/ 74 h 103"/>
                <a:gd name="T20" fmla="*/ 142 w 142"/>
                <a:gd name="T21" fmla="*/ 103 h 103"/>
                <a:gd name="T22" fmla="*/ 3 w 142"/>
                <a:gd name="T23" fmla="*/ 103 h 103"/>
                <a:gd name="T24" fmla="*/ 74 w 142"/>
                <a:gd name="T25" fmla="*/ 53 h 103"/>
                <a:gd name="T26" fmla="*/ 50 w 142"/>
                <a:gd name="T27" fmla="*/ 29 h 103"/>
                <a:gd name="T28" fmla="*/ 26 w 142"/>
                <a:gd name="T29" fmla="*/ 53 h 103"/>
                <a:gd name="T30" fmla="*/ 50 w 142"/>
                <a:gd name="T31" fmla="*/ 76 h 103"/>
                <a:gd name="T32" fmla="*/ 74 w 142"/>
                <a:gd name="T33" fmla="*/ 5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103">
                  <a:moveTo>
                    <a:pt x="3" y="103"/>
                  </a:moveTo>
                  <a:cubicBezTo>
                    <a:pt x="3" y="76"/>
                    <a:pt x="3" y="76"/>
                    <a:pt x="3" y="76"/>
                  </a:cubicBezTo>
                  <a:cubicBezTo>
                    <a:pt x="15" y="76"/>
                    <a:pt x="15" y="76"/>
                    <a:pt x="15" y="76"/>
                  </a:cubicBezTo>
                  <a:cubicBezTo>
                    <a:pt x="15" y="76"/>
                    <a:pt x="15" y="76"/>
                    <a:pt x="15" y="76"/>
                  </a:cubicBezTo>
                  <a:cubicBezTo>
                    <a:pt x="9" y="71"/>
                    <a:pt x="0" y="60"/>
                    <a:pt x="0" y="47"/>
                  </a:cubicBezTo>
                  <a:cubicBezTo>
                    <a:pt x="0" y="18"/>
                    <a:pt x="21" y="0"/>
                    <a:pt x="50" y="0"/>
                  </a:cubicBezTo>
                  <a:cubicBezTo>
                    <a:pt x="76" y="0"/>
                    <a:pt x="100" y="16"/>
                    <a:pt x="100" y="43"/>
                  </a:cubicBezTo>
                  <a:cubicBezTo>
                    <a:pt x="100" y="55"/>
                    <a:pt x="97" y="67"/>
                    <a:pt x="88" y="73"/>
                  </a:cubicBezTo>
                  <a:cubicBezTo>
                    <a:pt x="88" y="74"/>
                    <a:pt x="88" y="74"/>
                    <a:pt x="88" y="74"/>
                  </a:cubicBezTo>
                  <a:cubicBezTo>
                    <a:pt x="142" y="74"/>
                    <a:pt x="142" y="74"/>
                    <a:pt x="142" y="74"/>
                  </a:cubicBezTo>
                  <a:cubicBezTo>
                    <a:pt x="142" y="103"/>
                    <a:pt x="142" y="103"/>
                    <a:pt x="142" y="103"/>
                  </a:cubicBezTo>
                  <a:lnTo>
                    <a:pt x="3" y="103"/>
                  </a:lnTo>
                  <a:close/>
                  <a:moveTo>
                    <a:pt x="74" y="53"/>
                  </a:moveTo>
                  <a:cubicBezTo>
                    <a:pt x="74" y="38"/>
                    <a:pt x="65" y="29"/>
                    <a:pt x="50" y="29"/>
                  </a:cubicBezTo>
                  <a:cubicBezTo>
                    <a:pt x="36" y="29"/>
                    <a:pt x="26" y="38"/>
                    <a:pt x="26" y="53"/>
                  </a:cubicBezTo>
                  <a:cubicBezTo>
                    <a:pt x="26" y="67"/>
                    <a:pt x="36" y="76"/>
                    <a:pt x="50" y="76"/>
                  </a:cubicBezTo>
                  <a:cubicBezTo>
                    <a:pt x="65" y="76"/>
                    <a:pt x="74" y="67"/>
                    <a:pt x="74" y="5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799"/>
            <p:cNvSpPr>
              <a:spLocks/>
            </p:cNvSpPr>
            <p:nvPr/>
          </p:nvSpPr>
          <p:spPr bwMode="auto">
            <a:xfrm>
              <a:off x="4695825" y="2192338"/>
              <a:ext cx="233363" cy="188913"/>
            </a:xfrm>
            <a:custGeom>
              <a:avLst/>
              <a:gdLst>
                <a:gd name="T0" fmla="*/ 31 w 100"/>
                <a:gd name="T1" fmla="*/ 22 h 81"/>
                <a:gd name="T2" fmla="*/ 23 w 100"/>
                <a:gd name="T3" fmla="*/ 39 h 81"/>
                <a:gd name="T4" fmla="*/ 31 w 100"/>
                <a:gd name="T5" fmla="*/ 49 h 81"/>
                <a:gd name="T6" fmla="*/ 69 w 100"/>
                <a:gd name="T7" fmla="*/ 0 h 81"/>
                <a:gd name="T8" fmla="*/ 100 w 100"/>
                <a:gd name="T9" fmla="*/ 44 h 81"/>
                <a:gd name="T10" fmla="*/ 87 w 100"/>
                <a:gd name="T11" fmla="*/ 81 h 81"/>
                <a:gd name="T12" fmla="*/ 68 w 100"/>
                <a:gd name="T13" fmla="*/ 63 h 81"/>
                <a:gd name="T14" fmla="*/ 78 w 100"/>
                <a:gd name="T15" fmla="*/ 43 h 81"/>
                <a:gd name="T16" fmla="*/ 71 w 100"/>
                <a:gd name="T17" fmla="*/ 29 h 81"/>
                <a:gd name="T18" fmla="*/ 33 w 100"/>
                <a:gd name="T19" fmla="*/ 79 h 81"/>
                <a:gd name="T20" fmla="*/ 0 w 100"/>
                <a:gd name="T21" fmla="*/ 39 h 81"/>
                <a:gd name="T22" fmla="*/ 13 w 100"/>
                <a:gd name="T23" fmla="*/ 4 h 81"/>
                <a:gd name="T24" fmla="*/ 31 w 100"/>
                <a:gd name="T25" fmla="*/ 2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81">
                  <a:moveTo>
                    <a:pt x="31" y="22"/>
                  </a:moveTo>
                  <a:cubicBezTo>
                    <a:pt x="26" y="26"/>
                    <a:pt x="23" y="32"/>
                    <a:pt x="23" y="39"/>
                  </a:cubicBezTo>
                  <a:cubicBezTo>
                    <a:pt x="23" y="44"/>
                    <a:pt x="25" y="49"/>
                    <a:pt x="31" y="49"/>
                  </a:cubicBezTo>
                  <a:cubicBezTo>
                    <a:pt x="45" y="49"/>
                    <a:pt x="33" y="0"/>
                    <a:pt x="69" y="0"/>
                  </a:cubicBezTo>
                  <a:cubicBezTo>
                    <a:pt x="93" y="0"/>
                    <a:pt x="100" y="23"/>
                    <a:pt x="100" y="44"/>
                  </a:cubicBezTo>
                  <a:cubicBezTo>
                    <a:pt x="100" y="57"/>
                    <a:pt x="97" y="72"/>
                    <a:pt x="87" y="81"/>
                  </a:cubicBezTo>
                  <a:cubicBezTo>
                    <a:pt x="68" y="63"/>
                    <a:pt x="68" y="63"/>
                    <a:pt x="68" y="63"/>
                  </a:cubicBezTo>
                  <a:cubicBezTo>
                    <a:pt x="74" y="58"/>
                    <a:pt x="78" y="51"/>
                    <a:pt x="78" y="43"/>
                  </a:cubicBezTo>
                  <a:cubicBezTo>
                    <a:pt x="78" y="36"/>
                    <a:pt x="76" y="29"/>
                    <a:pt x="71" y="29"/>
                  </a:cubicBezTo>
                  <a:cubicBezTo>
                    <a:pt x="56" y="29"/>
                    <a:pt x="69" y="79"/>
                    <a:pt x="33" y="79"/>
                  </a:cubicBezTo>
                  <a:cubicBezTo>
                    <a:pt x="10" y="79"/>
                    <a:pt x="0" y="59"/>
                    <a:pt x="0" y="39"/>
                  </a:cubicBezTo>
                  <a:cubicBezTo>
                    <a:pt x="0" y="26"/>
                    <a:pt x="4" y="12"/>
                    <a:pt x="13" y="4"/>
                  </a:cubicBezTo>
                  <a:lnTo>
                    <a:pt x="31" y="2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800"/>
            <p:cNvSpPr>
              <a:spLocks noEditPoints="1"/>
            </p:cNvSpPr>
            <p:nvPr/>
          </p:nvSpPr>
          <p:spPr bwMode="auto">
            <a:xfrm>
              <a:off x="5083175" y="4217988"/>
              <a:ext cx="288925" cy="217488"/>
            </a:xfrm>
            <a:custGeom>
              <a:avLst/>
              <a:gdLst>
                <a:gd name="T0" fmla="*/ 0 w 124"/>
                <a:gd name="T1" fmla="*/ 93 h 93"/>
                <a:gd name="T2" fmla="*/ 0 w 124"/>
                <a:gd name="T3" fmla="*/ 47 h 93"/>
                <a:gd name="T4" fmla="*/ 37 w 124"/>
                <a:gd name="T5" fmla="*/ 0 h 93"/>
                <a:gd name="T6" fmla="*/ 76 w 124"/>
                <a:gd name="T7" fmla="*/ 46 h 93"/>
                <a:gd name="T8" fmla="*/ 76 w 124"/>
                <a:gd name="T9" fmla="*/ 66 h 93"/>
                <a:gd name="T10" fmla="*/ 124 w 124"/>
                <a:gd name="T11" fmla="*/ 66 h 93"/>
                <a:gd name="T12" fmla="*/ 124 w 124"/>
                <a:gd name="T13" fmla="*/ 93 h 93"/>
                <a:gd name="T14" fmla="*/ 0 w 124"/>
                <a:gd name="T15" fmla="*/ 93 h 93"/>
                <a:gd name="T16" fmla="*/ 52 w 124"/>
                <a:gd name="T17" fmla="*/ 66 h 93"/>
                <a:gd name="T18" fmla="*/ 52 w 124"/>
                <a:gd name="T19" fmla="*/ 48 h 93"/>
                <a:gd name="T20" fmla="*/ 37 w 124"/>
                <a:gd name="T21" fmla="*/ 28 h 93"/>
                <a:gd name="T22" fmla="*/ 23 w 124"/>
                <a:gd name="T23" fmla="*/ 52 h 93"/>
                <a:gd name="T24" fmla="*/ 23 w 124"/>
                <a:gd name="T25" fmla="*/ 66 h 93"/>
                <a:gd name="T26" fmla="*/ 52 w 124"/>
                <a:gd name="T27" fmla="*/ 6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93">
                  <a:moveTo>
                    <a:pt x="0" y="93"/>
                  </a:moveTo>
                  <a:cubicBezTo>
                    <a:pt x="0" y="47"/>
                    <a:pt x="0" y="47"/>
                    <a:pt x="0" y="47"/>
                  </a:cubicBezTo>
                  <a:cubicBezTo>
                    <a:pt x="0" y="21"/>
                    <a:pt x="8" y="0"/>
                    <a:pt x="37" y="0"/>
                  </a:cubicBezTo>
                  <a:cubicBezTo>
                    <a:pt x="67" y="0"/>
                    <a:pt x="76" y="20"/>
                    <a:pt x="76" y="46"/>
                  </a:cubicBezTo>
                  <a:cubicBezTo>
                    <a:pt x="76" y="66"/>
                    <a:pt x="76" y="66"/>
                    <a:pt x="76" y="66"/>
                  </a:cubicBezTo>
                  <a:cubicBezTo>
                    <a:pt x="124" y="66"/>
                    <a:pt x="124" y="66"/>
                    <a:pt x="124" y="66"/>
                  </a:cubicBezTo>
                  <a:cubicBezTo>
                    <a:pt x="124" y="93"/>
                    <a:pt x="124" y="93"/>
                    <a:pt x="124" y="93"/>
                  </a:cubicBezTo>
                  <a:lnTo>
                    <a:pt x="0" y="93"/>
                  </a:lnTo>
                  <a:close/>
                  <a:moveTo>
                    <a:pt x="52" y="66"/>
                  </a:moveTo>
                  <a:cubicBezTo>
                    <a:pt x="52" y="48"/>
                    <a:pt x="52" y="48"/>
                    <a:pt x="52" y="48"/>
                  </a:cubicBezTo>
                  <a:cubicBezTo>
                    <a:pt x="52" y="38"/>
                    <a:pt x="49" y="28"/>
                    <a:pt x="37" y="28"/>
                  </a:cubicBezTo>
                  <a:cubicBezTo>
                    <a:pt x="25" y="28"/>
                    <a:pt x="23" y="41"/>
                    <a:pt x="23" y="52"/>
                  </a:cubicBezTo>
                  <a:cubicBezTo>
                    <a:pt x="23" y="66"/>
                    <a:pt x="23" y="66"/>
                    <a:pt x="23" y="66"/>
                  </a:cubicBezTo>
                  <a:lnTo>
                    <a:pt x="52" y="6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801"/>
            <p:cNvSpPr>
              <a:spLocks/>
            </p:cNvSpPr>
            <p:nvPr/>
          </p:nvSpPr>
          <p:spPr bwMode="auto">
            <a:xfrm>
              <a:off x="5168900" y="4067175"/>
              <a:ext cx="203200" cy="139700"/>
            </a:xfrm>
            <a:custGeom>
              <a:avLst/>
              <a:gdLst>
                <a:gd name="T0" fmla="*/ 2 w 87"/>
                <a:gd name="T1" fmla="*/ 60 h 60"/>
                <a:gd name="T2" fmla="*/ 2 w 87"/>
                <a:gd name="T3" fmla="*/ 34 h 60"/>
                <a:gd name="T4" fmla="*/ 15 w 87"/>
                <a:gd name="T5" fmla="*/ 34 h 60"/>
                <a:gd name="T6" fmla="*/ 15 w 87"/>
                <a:gd name="T7" fmla="*/ 34 h 60"/>
                <a:gd name="T8" fmla="*/ 0 w 87"/>
                <a:gd name="T9" fmla="*/ 9 h 60"/>
                <a:gd name="T10" fmla="*/ 0 w 87"/>
                <a:gd name="T11" fmla="*/ 0 h 60"/>
                <a:gd name="T12" fmla="*/ 25 w 87"/>
                <a:gd name="T13" fmla="*/ 0 h 60"/>
                <a:gd name="T14" fmla="*/ 23 w 87"/>
                <a:gd name="T15" fmla="*/ 12 h 60"/>
                <a:gd name="T16" fmla="*/ 51 w 87"/>
                <a:gd name="T17" fmla="*/ 34 h 60"/>
                <a:gd name="T18" fmla="*/ 87 w 87"/>
                <a:gd name="T19" fmla="*/ 34 h 60"/>
                <a:gd name="T20" fmla="*/ 87 w 87"/>
                <a:gd name="T21" fmla="*/ 60 h 60"/>
                <a:gd name="T22" fmla="*/ 2 w 87"/>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60">
                  <a:moveTo>
                    <a:pt x="2" y="60"/>
                  </a:moveTo>
                  <a:cubicBezTo>
                    <a:pt x="2" y="34"/>
                    <a:pt x="2" y="34"/>
                    <a:pt x="2" y="34"/>
                  </a:cubicBezTo>
                  <a:cubicBezTo>
                    <a:pt x="15" y="34"/>
                    <a:pt x="15" y="34"/>
                    <a:pt x="15" y="34"/>
                  </a:cubicBezTo>
                  <a:cubicBezTo>
                    <a:pt x="15" y="34"/>
                    <a:pt x="15" y="34"/>
                    <a:pt x="15" y="34"/>
                  </a:cubicBezTo>
                  <a:cubicBezTo>
                    <a:pt x="5" y="28"/>
                    <a:pt x="0" y="21"/>
                    <a:pt x="0" y="9"/>
                  </a:cubicBezTo>
                  <a:cubicBezTo>
                    <a:pt x="0" y="6"/>
                    <a:pt x="0" y="3"/>
                    <a:pt x="0" y="0"/>
                  </a:cubicBezTo>
                  <a:cubicBezTo>
                    <a:pt x="25" y="0"/>
                    <a:pt x="25" y="0"/>
                    <a:pt x="25" y="0"/>
                  </a:cubicBezTo>
                  <a:cubicBezTo>
                    <a:pt x="23" y="4"/>
                    <a:pt x="23" y="8"/>
                    <a:pt x="23" y="12"/>
                  </a:cubicBezTo>
                  <a:cubicBezTo>
                    <a:pt x="23" y="32"/>
                    <a:pt x="34" y="34"/>
                    <a:pt x="51" y="34"/>
                  </a:cubicBezTo>
                  <a:cubicBezTo>
                    <a:pt x="87" y="34"/>
                    <a:pt x="87" y="34"/>
                    <a:pt x="87" y="34"/>
                  </a:cubicBezTo>
                  <a:cubicBezTo>
                    <a:pt x="87" y="60"/>
                    <a:pt x="87" y="60"/>
                    <a:pt x="87" y="60"/>
                  </a:cubicBezTo>
                  <a:lnTo>
                    <a:pt x="2" y="6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802"/>
            <p:cNvSpPr>
              <a:spLocks noEditPoints="1"/>
            </p:cNvSpPr>
            <p:nvPr/>
          </p:nvSpPr>
          <p:spPr bwMode="auto">
            <a:xfrm>
              <a:off x="5073650" y="3997325"/>
              <a:ext cx="298450" cy="69850"/>
            </a:xfrm>
            <a:custGeom>
              <a:avLst/>
              <a:gdLst>
                <a:gd name="T0" fmla="*/ 0 w 128"/>
                <a:gd name="T1" fmla="*/ 15 h 30"/>
                <a:gd name="T2" fmla="*/ 16 w 128"/>
                <a:gd name="T3" fmla="*/ 0 h 30"/>
                <a:gd name="T4" fmla="*/ 31 w 128"/>
                <a:gd name="T5" fmla="*/ 15 h 30"/>
                <a:gd name="T6" fmla="*/ 16 w 128"/>
                <a:gd name="T7" fmla="*/ 30 h 30"/>
                <a:gd name="T8" fmla="*/ 0 w 128"/>
                <a:gd name="T9" fmla="*/ 15 h 30"/>
                <a:gd name="T10" fmla="*/ 43 w 128"/>
                <a:gd name="T11" fmla="*/ 28 h 30"/>
                <a:gd name="T12" fmla="*/ 43 w 128"/>
                <a:gd name="T13" fmla="*/ 2 h 30"/>
                <a:gd name="T14" fmla="*/ 128 w 128"/>
                <a:gd name="T15" fmla="*/ 2 h 30"/>
                <a:gd name="T16" fmla="*/ 128 w 128"/>
                <a:gd name="T17" fmla="*/ 28 h 30"/>
                <a:gd name="T18" fmla="*/ 43 w 128"/>
                <a:gd name="T19"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30">
                  <a:moveTo>
                    <a:pt x="0" y="15"/>
                  </a:moveTo>
                  <a:cubicBezTo>
                    <a:pt x="0" y="7"/>
                    <a:pt x="7" y="0"/>
                    <a:pt x="16" y="0"/>
                  </a:cubicBezTo>
                  <a:cubicBezTo>
                    <a:pt x="24" y="0"/>
                    <a:pt x="31" y="7"/>
                    <a:pt x="31" y="15"/>
                  </a:cubicBezTo>
                  <a:cubicBezTo>
                    <a:pt x="31" y="23"/>
                    <a:pt x="24" y="30"/>
                    <a:pt x="16" y="30"/>
                  </a:cubicBezTo>
                  <a:cubicBezTo>
                    <a:pt x="7" y="30"/>
                    <a:pt x="0" y="23"/>
                    <a:pt x="0" y="15"/>
                  </a:cubicBezTo>
                  <a:close/>
                  <a:moveTo>
                    <a:pt x="43" y="28"/>
                  </a:moveTo>
                  <a:cubicBezTo>
                    <a:pt x="43" y="2"/>
                    <a:pt x="43" y="2"/>
                    <a:pt x="43" y="2"/>
                  </a:cubicBezTo>
                  <a:cubicBezTo>
                    <a:pt x="128" y="2"/>
                    <a:pt x="128" y="2"/>
                    <a:pt x="128" y="2"/>
                  </a:cubicBezTo>
                  <a:cubicBezTo>
                    <a:pt x="128" y="28"/>
                    <a:pt x="128" y="28"/>
                    <a:pt x="128" y="28"/>
                  </a:cubicBezTo>
                  <a:lnTo>
                    <a:pt x="43" y="2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803"/>
            <p:cNvSpPr>
              <a:spLocks/>
            </p:cNvSpPr>
            <p:nvPr/>
          </p:nvSpPr>
          <p:spPr bwMode="auto">
            <a:xfrm>
              <a:off x="5173663" y="3771900"/>
              <a:ext cx="198438" cy="227013"/>
            </a:xfrm>
            <a:custGeom>
              <a:avLst/>
              <a:gdLst>
                <a:gd name="T0" fmla="*/ 0 w 125"/>
                <a:gd name="T1" fmla="*/ 143 h 143"/>
                <a:gd name="T2" fmla="*/ 0 w 125"/>
                <a:gd name="T3" fmla="*/ 102 h 143"/>
                <a:gd name="T4" fmla="*/ 85 w 125"/>
                <a:gd name="T5" fmla="*/ 69 h 143"/>
                <a:gd name="T6" fmla="*/ 85 w 125"/>
                <a:gd name="T7" fmla="*/ 69 h 143"/>
                <a:gd name="T8" fmla="*/ 0 w 125"/>
                <a:gd name="T9" fmla="*/ 40 h 143"/>
                <a:gd name="T10" fmla="*/ 0 w 125"/>
                <a:gd name="T11" fmla="*/ 0 h 143"/>
                <a:gd name="T12" fmla="*/ 125 w 125"/>
                <a:gd name="T13" fmla="*/ 50 h 143"/>
                <a:gd name="T14" fmla="*/ 125 w 125"/>
                <a:gd name="T15" fmla="*/ 92 h 143"/>
                <a:gd name="T16" fmla="*/ 0 w 125"/>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3">
                  <a:moveTo>
                    <a:pt x="0" y="143"/>
                  </a:moveTo>
                  <a:lnTo>
                    <a:pt x="0" y="102"/>
                  </a:lnTo>
                  <a:lnTo>
                    <a:pt x="85" y="69"/>
                  </a:lnTo>
                  <a:lnTo>
                    <a:pt x="85" y="69"/>
                  </a:lnTo>
                  <a:lnTo>
                    <a:pt x="0" y="40"/>
                  </a:lnTo>
                  <a:lnTo>
                    <a:pt x="0" y="0"/>
                  </a:lnTo>
                  <a:lnTo>
                    <a:pt x="125" y="50"/>
                  </a:lnTo>
                  <a:lnTo>
                    <a:pt x="125" y="92"/>
                  </a:lnTo>
                  <a:lnTo>
                    <a:pt x="0" y="14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804"/>
            <p:cNvSpPr>
              <a:spLocks noEditPoints="1"/>
            </p:cNvSpPr>
            <p:nvPr/>
          </p:nvSpPr>
          <p:spPr bwMode="auto">
            <a:xfrm>
              <a:off x="5168900" y="3590925"/>
              <a:ext cx="207963" cy="190500"/>
            </a:xfrm>
            <a:custGeom>
              <a:avLst/>
              <a:gdLst>
                <a:gd name="T0" fmla="*/ 76 w 89"/>
                <a:gd name="T1" fmla="*/ 25 h 82"/>
                <a:gd name="T2" fmla="*/ 76 w 89"/>
                <a:gd name="T3" fmla="*/ 25 h 82"/>
                <a:gd name="T4" fmla="*/ 89 w 89"/>
                <a:gd name="T5" fmla="*/ 52 h 82"/>
                <a:gd name="T6" fmla="*/ 63 w 89"/>
                <a:gd name="T7" fmla="*/ 82 h 82"/>
                <a:gd name="T8" fmla="*/ 33 w 89"/>
                <a:gd name="T9" fmla="*/ 25 h 82"/>
                <a:gd name="T10" fmla="*/ 18 w 89"/>
                <a:gd name="T11" fmla="*/ 41 h 82"/>
                <a:gd name="T12" fmla="*/ 28 w 89"/>
                <a:gd name="T13" fmla="*/ 63 h 82"/>
                <a:gd name="T14" fmla="*/ 13 w 89"/>
                <a:gd name="T15" fmla="*/ 77 h 82"/>
                <a:gd name="T16" fmla="*/ 0 w 89"/>
                <a:gd name="T17" fmla="*/ 39 h 82"/>
                <a:gd name="T18" fmla="*/ 44 w 89"/>
                <a:gd name="T19" fmla="*/ 0 h 82"/>
                <a:gd name="T20" fmla="*/ 87 w 89"/>
                <a:gd name="T21" fmla="*/ 0 h 82"/>
                <a:gd name="T22" fmla="*/ 87 w 89"/>
                <a:gd name="T23" fmla="*/ 25 h 82"/>
                <a:gd name="T24" fmla="*/ 76 w 89"/>
                <a:gd name="T25" fmla="*/ 25 h 82"/>
                <a:gd name="T26" fmla="*/ 50 w 89"/>
                <a:gd name="T27" fmla="*/ 31 h 82"/>
                <a:gd name="T28" fmla="*/ 62 w 89"/>
                <a:gd name="T29" fmla="*/ 57 h 82"/>
                <a:gd name="T30" fmla="*/ 71 w 89"/>
                <a:gd name="T31" fmla="*/ 45 h 82"/>
                <a:gd name="T32" fmla="*/ 55 w 89"/>
                <a:gd name="T33" fmla="*/ 25 h 82"/>
                <a:gd name="T34" fmla="*/ 50 w 89"/>
                <a:gd name="T35" fmla="*/ 25 h 82"/>
                <a:gd name="T36" fmla="*/ 50 w 89"/>
                <a:gd name="T37" fmla="*/ 3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82">
                  <a:moveTo>
                    <a:pt x="76" y="25"/>
                  </a:moveTo>
                  <a:cubicBezTo>
                    <a:pt x="76" y="25"/>
                    <a:pt x="76" y="25"/>
                    <a:pt x="76" y="25"/>
                  </a:cubicBezTo>
                  <a:cubicBezTo>
                    <a:pt x="86" y="31"/>
                    <a:pt x="89" y="41"/>
                    <a:pt x="89" y="52"/>
                  </a:cubicBezTo>
                  <a:cubicBezTo>
                    <a:pt x="89" y="68"/>
                    <a:pt x="80" y="82"/>
                    <a:pt x="63" y="82"/>
                  </a:cubicBezTo>
                  <a:cubicBezTo>
                    <a:pt x="33" y="82"/>
                    <a:pt x="33" y="47"/>
                    <a:pt x="33" y="25"/>
                  </a:cubicBezTo>
                  <a:cubicBezTo>
                    <a:pt x="23" y="25"/>
                    <a:pt x="18" y="32"/>
                    <a:pt x="18" y="41"/>
                  </a:cubicBezTo>
                  <a:cubicBezTo>
                    <a:pt x="18" y="50"/>
                    <a:pt x="21" y="57"/>
                    <a:pt x="28" y="63"/>
                  </a:cubicBezTo>
                  <a:cubicBezTo>
                    <a:pt x="13" y="77"/>
                    <a:pt x="13" y="77"/>
                    <a:pt x="13" y="77"/>
                  </a:cubicBezTo>
                  <a:cubicBezTo>
                    <a:pt x="4" y="67"/>
                    <a:pt x="0" y="53"/>
                    <a:pt x="0" y="39"/>
                  </a:cubicBezTo>
                  <a:cubicBezTo>
                    <a:pt x="0" y="9"/>
                    <a:pt x="15" y="0"/>
                    <a:pt x="44" y="0"/>
                  </a:cubicBezTo>
                  <a:cubicBezTo>
                    <a:pt x="87" y="0"/>
                    <a:pt x="87" y="0"/>
                    <a:pt x="87" y="0"/>
                  </a:cubicBezTo>
                  <a:cubicBezTo>
                    <a:pt x="87" y="25"/>
                    <a:pt x="87" y="25"/>
                    <a:pt x="87" y="25"/>
                  </a:cubicBezTo>
                  <a:lnTo>
                    <a:pt x="76" y="25"/>
                  </a:lnTo>
                  <a:close/>
                  <a:moveTo>
                    <a:pt x="50" y="31"/>
                  </a:moveTo>
                  <a:cubicBezTo>
                    <a:pt x="50" y="39"/>
                    <a:pt x="50" y="57"/>
                    <a:pt x="62" y="57"/>
                  </a:cubicBezTo>
                  <a:cubicBezTo>
                    <a:pt x="68" y="57"/>
                    <a:pt x="71" y="50"/>
                    <a:pt x="71" y="45"/>
                  </a:cubicBezTo>
                  <a:cubicBezTo>
                    <a:pt x="71" y="34"/>
                    <a:pt x="66" y="25"/>
                    <a:pt x="55" y="25"/>
                  </a:cubicBezTo>
                  <a:cubicBezTo>
                    <a:pt x="50" y="25"/>
                    <a:pt x="50" y="25"/>
                    <a:pt x="50" y="25"/>
                  </a:cubicBezTo>
                  <a:lnTo>
                    <a:pt x="50" y="3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805"/>
            <p:cNvSpPr>
              <a:spLocks/>
            </p:cNvSpPr>
            <p:nvPr/>
          </p:nvSpPr>
          <p:spPr bwMode="auto">
            <a:xfrm>
              <a:off x="5168900" y="3398838"/>
              <a:ext cx="207963" cy="182563"/>
            </a:xfrm>
            <a:custGeom>
              <a:avLst/>
              <a:gdLst>
                <a:gd name="T0" fmla="*/ 29 w 89"/>
                <a:gd name="T1" fmla="*/ 17 h 78"/>
                <a:gd name="T2" fmla="*/ 23 w 89"/>
                <a:gd name="T3" fmla="*/ 31 h 78"/>
                <a:gd name="T4" fmla="*/ 44 w 89"/>
                <a:gd name="T5" fmla="*/ 52 h 78"/>
                <a:gd name="T6" fmla="*/ 66 w 89"/>
                <a:gd name="T7" fmla="*/ 31 h 78"/>
                <a:gd name="T8" fmla="*/ 60 w 89"/>
                <a:gd name="T9" fmla="*/ 17 h 78"/>
                <a:gd name="T10" fmla="*/ 78 w 89"/>
                <a:gd name="T11" fmla="*/ 0 h 78"/>
                <a:gd name="T12" fmla="*/ 89 w 89"/>
                <a:gd name="T13" fmla="*/ 31 h 78"/>
                <a:gd name="T14" fmla="*/ 44 w 89"/>
                <a:gd name="T15" fmla="*/ 78 h 78"/>
                <a:gd name="T16" fmla="*/ 0 w 89"/>
                <a:gd name="T17" fmla="*/ 31 h 78"/>
                <a:gd name="T18" fmla="*/ 11 w 89"/>
                <a:gd name="T19" fmla="*/ 0 h 78"/>
                <a:gd name="T20" fmla="*/ 29 w 89"/>
                <a:gd name="T21" fmla="*/ 1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78">
                  <a:moveTo>
                    <a:pt x="29" y="17"/>
                  </a:moveTo>
                  <a:cubicBezTo>
                    <a:pt x="26" y="20"/>
                    <a:pt x="23" y="25"/>
                    <a:pt x="23" y="31"/>
                  </a:cubicBezTo>
                  <a:cubicBezTo>
                    <a:pt x="23" y="44"/>
                    <a:pt x="32" y="52"/>
                    <a:pt x="44" y="52"/>
                  </a:cubicBezTo>
                  <a:cubicBezTo>
                    <a:pt x="57" y="52"/>
                    <a:pt x="66" y="44"/>
                    <a:pt x="66" y="31"/>
                  </a:cubicBezTo>
                  <a:cubicBezTo>
                    <a:pt x="66" y="25"/>
                    <a:pt x="63" y="20"/>
                    <a:pt x="60" y="17"/>
                  </a:cubicBezTo>
                  <a:cubicBezTo>
                    <a:pt x="78" y="0"/>
                    <a:pt x="78" y="0"/>
                    <a:pt x="78" y="0"/>
                  </a:cubicBezTo>
                  <a:cubicBezTo>
                    <a:pt x="86" y="8"/>
                    <a:pt x="89" y="20"/>
                    <a:pt x="89" y="31"/>
                  </a:cubicBezTo>
                  <a:cubicBezTo>
                    <a:pt x="89" y="57"/>
                    <a:pt x="72" y="78"/>
                    <a:pt x="44" y="78"/>
                  </a:cubicBezTo>
                  <a:cubicBezTo>
                    <a:pt x="17" y="78"/>
                    <a:pt x="0" y="57"/>
                    <a:pt x="0" y="31"/>
                  </a:cubicBezTo>
                  <a:cubicBezTo>
                    <a:pt x="0" y="20"/>
                    <a:pt x="3" y="8"/>
                    <a:pt x="11" y="0"/>
                  </a:cubicBezTo>
                  <a:lnTo>
                    <a:pt x="29" y="1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06"/>
            <p:cNvSpPr>
              <a:spLocks/>
            </p:cNvSpPr>
            <p:nvPr/>
          </p:nvSpPr>
          <p:spPr bwMode="auto">
            <a:xfrm>
              <a:off x="5173663" y="3194050"/>
              <a:ext cx="296863" cy="225425"/>
            </a:xfrm>
            <a:custGeom>
              <a:avLst/>
              <a:gdLst>
                <a:gd name="T0" fmla="*/ 99 w 127"/>
                <a:gd name="T1" fmla="*/ 39 h 97"/>
                <a:gd name="T2" fmla="*/ 127 w 127"/>
                <a:gd name="T3" fmla="*/ 75 h 97"/>
                <a:gd name="T4" fmla="*/ 124 w 127"/>
                <a:gd name="T5" fmla="*/ 95 h 97"/>
                <a:gd name="T6" fmla="*/ 103 w 127"/>
                <a:gd name="T7" fmla="*/ 91 h 97"/>
                <a:gd name="T8" fmla="*/ 105 w 127"/>
                <a:gd name="T9" fmla="*/ 79 h 97"/>
                <a:gd name="T10" fmla="*/ 91 w 127"/>
                <a:gd name="T11" fmla="*/ 61 h 97"/>
                <a:gd name="T12" fmla="*/ 86 w 127"/>
                <a:gd name="T13" fmla="*/ 60 h 97"/>
                <a:gd name="T14" fmla="*/ 0 w 127"/>
                <a:gd name="T15" fmla="*/ 97 h 97"/>
                <a:gd name="T16" fmla="*/ 0 w 127"/>
                <a:gd name="T17" fmla="*/ 69 h 97"/>
                <a:gd name="T18" fmla="*/ 56 w 127"/>
                <a:gd name="T19" fmla="*/ 47 h 97"/>
                <a:gd name="T20" fmla="*/ 56 w 127"/>
                <a:gd name="T21" fmla="*/ 46 h 97"/>
                <a:gd name="T22" fmla="*/ 0 w 127"/>
                <a:gd name="T23" fmla="*/ 27 h 97"/>
                <a:gd name="T24" fmla="*/ 0 w 127"/>
                <a:gd name="T25" fmla="*/ 0 h 97"/>
                <a:gd name="T26" fmla="*/ 99 w 127"/>
                <a:gd name="T27" fmla="*/ 3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97">
                  <a:moveTo>
                    <a:pt x="99" y="39"/>
                  </a:moveTo>
                  <a:cubicBezTo>
                    <a:pt x="117" y="46"/>
                    <a:pt x="127" y="50"/>
                    <a:pt x="127" y="75"/>
                  </a:cubicBezTo>
                  <a:cubicBezTo>
                    <a:pt x="127" y="82"/>
                    <a:pt x="126" y="89"/>
                    <a:pt x="124" y="95"/>
                  </a:cubicBezTo>
                  <a:cubicBezTo>
                    <a:pt x="103" y="91"/>
                    <a:pt x="103" y="91"/>
                    <a:pt x="103" y="91"/>
                  </a:cubicBezTo>
                  <a:cubicBezTo>
                    <a:pt x="104" y="87"/>
                    <a:pt x="105" y="84"/>
                    <a:pt x="105" y="79"/>
                  </a:cubicBezTo>
                  <a:cubicBezTo>
                    <a:pt x="105" y="67"/>
                    <a:pt x="100" y="65"/>
                    <a:pt x="91" y="61"/>
                  </a:cubicBezTo>
                  <a:cubicBezTo>
                    <a:pt x="86" y="60"/>
                    <a:pt x="86" y="60"/>
                    <a:pt x="86" y="60"/>
                  </a:cubicBezTo>
                  <a:cubicBezTo>
                    <a:pt x="0" y="97"/>
                    <a:pt x="0" y="97"/>
                    <a:pt x="0" y="97"/>
                  </a:cubicBezTo>
                  <a:cubicBezTo>
                    <a:pt x="0" y="69"/>
                    <a:pt x="0" y="69"/>
                    <a:pt x="0" y="69"/>
                  </a:cubicBezTo>
                  <a:cubicBezTo>
                    <a:pt x="56" y="47"/>
                    <a:pt x="56" y="47"/>
                    <a:pt x="56" y="47"/>
                  </a:cubicBezTo>
                  <a:cubicBezTo>
                    <a:pt x="56" y="46"/>
                    <a:pt x="56" y="46"/>
                    <a:pt x="56" y="46"/>
                  </a:cubicBezTo>
                  <a:cubicBezTo>
                    <a:pt x="0" y="27"/>
                    <a:pt x="0" y="27"/>
                    <a:pt x="0" y="27"/>
                  </a:cubicBezTo>
                  <a:cubicBezTo>
                    <a:pt x="0" y="0"/>
                    <a:pt x="0" y="0"/>
                    <a:pt x="0" y="0"/>
                  </a:cubicBezTo>
                  <a:lnTo>
                    <a:pt x="99" y="3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814"/>
            <p:cNvSpPr>
              <a:spLocks/>
            </p:cNvSpPr>
            <p:nvPr/>
          </p:nvSpPr>
          <p:spPr bwMode="auto">
            <a:xfrm>
              <a:off x="2054225" y="3730625"/>
              <a:ext cx="158750" cy="109538"/>
            </a:xfrm>
            <a:custGeom>
              <a:avLst/>
              <a:gdLst>
                <a:gd name="T0" fmla="*/ 17 w 68"/>
                <a:gd name="T1" fmla="*/ 10 h 47"/>
                <a:gd name="T2" fmla="*/ 13 w 68"/>
                <a:gd name="T3" fmla="*/ 21 h 47"/>
                <a:gd name="T4" fmla="*/ 20 w 68"/>
                <a:gd name="T5" fmla="*/ 30 h 47"/>
                <a:gd name="T6" fmla="*/ 47 w 68"/>
                <a:gd name="T7" fmla="*/ 0 h 47"/>
                <a:gd name="T8" fmla="*/ 68 w 68"/>
                <a:gd name="T9" fmla="*/ 25 h 47"/>
                <a:gd name="T10" fmla="*/ 60 w 68"/>
                <a:gd name="T11" fmla="*/ 47 h 47"/>
                <a:gd name="T12" fmla="*/ 49 w 68"/>
                <a:gd name="T13" fmla="*/ 37 h 47"/>
                <a:gd name="T14" fmla="*/ 55 w 68"/>
                <a:gd name="T15" fmla="*/ 25 h 47"/>
                <a:gd name="T16" fmla="*/ 48 w 68"/>
                <a:gd name="T17" fmla="*/ 15 h 47"/>
                <a:gd name="T18" fmla="*/ 21 w 68"/>
                <a:gd name="T19" fmla="*/ 45 h 47"/>
                <a:gd name="T20" fmla="*/ 0 w 68"/>
                <a:gd name="T21" fmla="*/ 20 h 47"/>
                <a:gd name="T22" fmla="*/ 7 w 68"/>
                <a:gd name="T23" fmla="*/ 0 h 47"/>
                <a:gd name="T24" fmla="*/ 17 w 68"/>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47">
                  <a:moveTo>
                    <a:pt x="17" y="10"/>
                  </a:moveTo>
                  <a:cubicBezTo>
                    <a:pt x="14" y="13"/>
                    <a:pt x="13" y="17"/>
                    <a:pt x="13" y="21"/>
                  </a:cubicBezTo>
                  <a:cubicBezTo>
                    <a:pt x="13" y="25"/>
                    <a:pt x="15" y="30"/>
                    <a:pt x="20" y="30"/>
                  </a:cubicBezTo>
                  <a:cubicBezTo>
                    <a:pt x="32" y="30"/>
                    <a:pt x="24" y="0"/>
                    <a:pt x="47" y="0"/>
                  </a:cubicBezTo>
                  <a:cubicBezTo>
                    <a:pt x="61" y="0"/>
                    <a:pt x="68" y="12"/>
                    <a:pt x="68" y="25"/>
                  </a:cubicBezTo>
                  <a:cubicBezTo>
                    <a:pt x="68" y="34"/>
                    <a:pt x="66" y="41"/>
                    <a:pt x="60" y="47"/>
                  </a:cubicBezTo>
                  <a:cubicBezTo>
                    <a:pt x="49" y="37"/>
                    <a:pt x="49" y="37"/>
                    <a:pt x="49" y="37"/>
                  </a:cubicBezTo>
                  <a:cubicBezTo>
                    <a:pt x="53" y="34"/>
                    <a:pt x="55" y="29"/>
                    <a:pt x="55" y="25"/>
                  </a:cubicBezTo>
                  <a:cubicBezTo>
                    <a:pt x="55" y="20"/>
                    <a:pt x="53" y="15"/>
                    <a:pt x="48" y="15"/>
                  </a:cubicBezTo>
                  <a:cubicBezTo>
                    <a:pt x="36" y="15"/>
                    <a:pt x="43" y="45"/>
                    <a:pt x="21" y="45"/>
                  </a:cubicBezTo>
                  <a:cubicBezTo>
                    <a:pt x="7" y="45"/>
                    <a:pt x="0" y="33"/>
                    <a:pt x="0" y="20"/>
                  </a:cubicBezTo>
                  <a:cubicBezTo>
                    <a:pt x="0" y="13"/>
                    <a:pt x="2" y="6"/>
                    <a:pt x="7" y="0"/>
                  </a:cubicBezTo>
                  <a:lnTo>
                    <a:pt x="17" y="1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15"/>
            <p:cNvSpPr>
              <a:spLocks noEditPoints="1"/>
            </p:cNvSpPr>
            <p:nvPr/>
          </p:nvSpPr>
          <p:spPr bwMode="auto">
            <a:xfrm>
              <a:off x="2103438" y="3611563"/>
              <a:ext cx="109538" cy="114300"/>
            </a:xfrm>
            <a:custGeom>
              <a:avLst/>
              <a:gdLst>
                <a:gd name="T0" fmla="*/ 0 w 47"/>
                <a:gd name="T1" fmla="*/ 24 h 49"/>
                <a:gd name="T2" fmla="*/ 23 w 47"/>
                <a:gd name="T3" fmla="*/ 0 h 49"/>
                <a:gd name="T4" fmla="*/ 47 w 47"/>
                <a:gd name="T5" fmla="*/ 24 h 49"/>
                <a:gd name="T6" fmla="*/ 23 w 47"/>
                <a:gd name="T7" fmla="*/ 49 h 49"/>
                <a:gd name="T8" fmla="*/ 0 w 47"/>
                <a:gd name="T9" fmla="*/ 24 h 49"/>
                <a:gd name="T10" fmla="*/ 34 w 47"/>
                <a:gd name="T11" fmla="*/ 24 h 49"/>
                <a:gd name="T12" fmla="*/ 23 w 47"/>
                <a:gd name="T13" fmla="*/ 13 h 49"/>
                <a:gd name="T14" fmla="*/ 12 w 47"/>
                <a:gd name="T15" fmla="*/ 24 h 49"/>
                <a:gd name="T16" fmla="*/ 23 w 47"/>
                <a:gd name="T17" fmla="*/ 35 h 49"/>
                <a:gd name="T18" fmla="*/ 34 w 47"/>
                <a:gd name="T19"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9">
                  <a:moveTo>
                    <a:pt x="0" y="24"/>
                  </a:moveTo>
                  <a:cubicBezTo>
                    <a:pt x="0" y="11"/>
                    <a:pt x="9" y="0"/>
                    <a:pt x="23" y="0"/>
                  </a:cubicBezTo>
                  <a:cubicBezTo>
                    <a:pt x="37" y="0"/>
                    <a:pt x="47" y="11"/>
                    <a:pt x="47" y="24"/>
                  </a:cubicBezTo>
                  <a:cubicBezTo>
                    <a:pt x="47" y="38"/>
                    <a:pt x="37" y="49"/>
                    <a:pt x="23" y="49"/>
                  </a:cubicBezTo>
                  <a:cubicBezTo>
                    <a:pt x="9" y="49"/>
                    <a:pt x="0" y="38"/>
                    <a:pt x="0" y="24"/>
                  </a:cubicBezTo>
                  <a:close/>
                  <a:moveTo>
                    <a:pt x="34" y="24"/>
                  </a:moveTo>
                  <a:cubicBezTo>
                    <a:pt x="34" y="17"/>
                    <a:pt x="30" y="13"/>
                    <a:pt x="23" y="13"/>
                  </a:cubicBezTo>
                  <a:cubicBezTo>
                    <a:pt x="16" y="13"/>
                    <a:pt x="12" y="17"/>
                    <a:pt x="12" y="24"/>
                  </a:cubicBezTo>
                  <a:cubicBezTo>
                    <a:pt x="12" y="31"/>
                    <a:pt x="16" y="35"/>
                    <a:pt x="23" y="35"/>
                  </a:cubicBezTo>
                  <a:cubicBezTo>
                    <a:pt x="30" y="35"/>
                    <a:pt x="34" y="31"/>
                    <a:pt x="34" y="2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16"/>
            <p:cNvSpPr>
              <a:spLocks/>
            </p:cNvSpPr>
            <p:nvPr/>
          </p:nvSpPr>
          <p:spPr bwMode="auto">
            <a:xfrm>
              <a:off x="2105025" y="3497263"/>
              <a:ext cx="103188" cy="115888"/>
            </a:xfrm>
            <a:custGeom>
              <a:avLst/>
              <a:gdLst>
                <a:gd name="T0" fmla="*/ 0 w 65"/>
                <a:gd name="T1" fmla="*/ 73 h 73"/>
                <a:gd name="T2" fmla="*/ 0 w 65"/>
                <a:gd name="T3" fmla="*/ 51 h 73"/>
                <a:gd name="T4" fmla="*/ 44 w 65"/>
                <a:gd name="T5" fmla="*/ 35 h 73"/>
                <a:gd name="T6" fmla="*/ 44 w 65"/>
                <a:gd name="T7" fmla="*/ 35 h 73"/>
                <a:gd name="T8" fmla="*/ 0 w 65"/>
                <a:gd name="T9" fmla="*/ 19 h 73"/>
                <a:gd name="T10" fmla="*/ 0 w 65"/>
                <a:gd name="T11" fmla="*/ 0 h 73"/>
                <a:gd name="T12" fmla="*/ 65 w 65"/>
                <a:gd name="T13" fmla="*/ 25 h 73"/>
                <a:gd name="T14" fmla="*/ 65 w 65"/>
                <a:gd name="T15" fmla="*/ 47 h 73"/>
                <a:gd name="T16" fmla="*/ 0 w 65"/>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3">
                  <a:moveTo>
                    <a:pt x="0" y="73"/>
                  </a:moveTo>
                  <a:lnTo>
                    <a:pt x="0" y="51"/>
                  </a:lnTo>
                  <a:lnTo>
                    <a:pt x="44" y="35"/>
                  </a:lnTo>
                  <a:lnTo>
                    <a:pt x="44" y="35"/>
                  </a:lnTo>
                  <a:lnTo>
                    <a:pt x="0" y="19"/>
                  </a:lnTo>
                  <a:lnTo>
                    <a:pt x="0" y="0"/>
                  </a:lnTo>
                  <a:lnTo>
                    <a:pt x="65" y="25"/>
                  </a:lnTo>
                  <a:lnTo>
                    <a:pt x="65" y="47"/>
                  </a:lnTo>
                  <a:lnTo>
                    <a:pt x="0" y="7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17"/>
            <p:cNvSpPr>
              <a:spLocks noEditPoints="1"/>
            </p:cNvSpPr>
            <p:nvPr/>
          </p:nvSpPr>
          <p:spPr bwMode="auto">
            <a:xfrm>
              <a:off x="2103438" y="3392488"/>
              <a:ext cx="109538" cy="106363"/>
            </a:xfrm>
            <a:custGeom>
              <a:avLst/>
              <a:gdLst>
                <a:gd name="T0" fmla="*/ 38 w 47"/>
                <a:gd name="T1" fmla="*/ 2 h 46"/>
                <a:gd name="T2" fmla="*/ 47 w 47"/>
                <a:gd name="T3" fmla="*/ 21 h 46"/>
                <a:gd name="T4" fmla="*/ 23 w 47"/>
                <a:gd name="T5" fmla="*/ 46 h 46"/>
                <a:gd name="T6" fmla="*/ 0 w 47"/>
                <a:gd name="T7" fmla="*/ 21 h 46"/>
                <a:gd name="T8" fmla="*/ 23 w 47"/>
                <a:gd name="T9" fmla="*/ 0 h 46"/>
                <a:gd name="T10" fmla="*/ 27 w 47"/>
                <a:gd name="T11" fmla="*/ 0 h 46"/>
                <a:gd name="T12" fmla="*/ 27 w 47"/>
                <a:gd name="T13" fmla="*/ 32 h 46"/>
                <a:gd name="T14" fmla="*/ 36 w 47"/>
                <a:gd name="T15" fmla="*/ 22 h 46"/>
                <a:gd name="T16" fmla="*/ 31 w 47"/>
                <a:gd name="T17" fmla="*/ 12 h 46"/>
                <a:gd name="T18" fmla="*/ 38 w 47"/>
                <a:gd name="T19" fmla="*/ 2 h 46"/>
                <a:gd name="T20" fmla="*/ 18 w 47"/>
                <a:gd name="T21" fmla="*/ 14 h 46"/>
                <a:gd name="T22" fmla="*/ 10 w 47"/>
                <a:gd name="T23" fmla="*/ 22 h 46"/>
                <a:gd name="T24" fmla="*/ 18 w 47"/>
                <a:gd name="T25" fmla="*/ 32 h 46"/>
                <a:gd name="T26" fmla="*/ 18 w 47"/>
                <a:gd name="T2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6">
                  <a:moveTo>
                    <a:pt x="38" y="2"/>
                  </a:moveTo>
                  <a:cubicBezTo>
                    <a:pt x="43" y="7"/>
                    <a:pt x="47" y="14"/>
                    <a:pt x="47" y="21"/>
                  </a:cubicBezTo>
                  <a:cubicBezTo>
                    <a:pt x="47" y="35"/>
                    <a:pt x="37" y="46"/>
                    <a:pt x="23" y="46"/>
                  </a:cubicBezTo>
                  <a:cubicBezTo>
                    <a:pt x="9" y="46"/>
                    <a:pt x="0" y="35"/>
                    <a:pt x="0" y="21"/>
                  </a:cubicBezTo>
                  <a:cubicBezTo>
                    <a:pt x="0" y="8"/>
                    <a:pt x="9" y="0"/>
                    <a:pt x="23" y="0"/>
                  </a:cubicBezTo>
                  <a:cubicBezTo>
                    <a:pt x="27" y="0"/>
                    <a:pt x="27" y="0"/>
                    <a:pt x="27" y="0"/>
                  </a:cubicBezTo>
                  <a:cubicBezTo>
                    <a:pt x="27" y="32"/>
                    <a:pt x="27" y="32"/>
                    <a:pt x="27" y="32"/>
                  </a:cubicBezTo>
                  <a:cubicBezTo>
                    <a:pt x="33" y="31"/>
                    <a:pt x="36" y="27"/>
                    <a:pt x="36" y="22"/>
                  </a:cubicBezTo>
                  <a:cubicBezTo>
                    <a:pt x="36" y="17"/>
                    <a:pt x="34" y="14"/>
                    <a:pt x="31" y="12"/>
                  </a:cubicBezTo>
                  <a:lnTo>
                    <a:pt x="38" y="2"/>
                  </a:lnTo>
                  <a:close/>
                  <a:moveTo>
                    <a:pt x="18" y="14"/>
                  </a:moveTo>
                  <a:cubicBezTo>
                    <a:pt x="13" y="14"/>
                    <a:pt x="10" y="18"/>
                    <a:pt x="10" y="22"/>
                  </a:cubicBezTo>
                  <a:cubicBezTo>
                    <a:pt x="10" y="29"/>
                    <a:pt x="14" y="32"/>
                    <a:pt x="18" y="32"/>
                  </a:cubicBezTo>
                  <a:lnTo>
                    <a:pt x="18" y="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18"/>
            <p:cNvSpPr>
              <a:spLocks/>
            </p:cNvSpPr>
            <p:nvPr/>
          </p:nvSpPr>
          <p:spPr bwMode="auto">
            <a:xfrm>
              <a:off x="2103438" y="3313113"/>
              <a:ext cx="104775" cy="71438"/>
            </a:xfrm>
            <a:custGeom>
              <a:avLst/>
              <a:gdLst>
                <a:gd name="T0" fmla="*/ 1 w 45"/>
                <a:gd name="T1" fmla="*/ 31 h 31"/>
                <a:gd name="T2" fmla="*/ 1 w 45"/>
                <a:gd name="T3" fmla="*/ 17 h 31"/>
                <a:gd name="T4" fmla="*/ 8 w 45"/>
                <a:gd name="T5" fmla="*/ 17 h 31"/>
                <a:gd name="T6" fmla="*/ 8 w 45"/>
                <a:gd name="T7" fmla="*/ 17 h 31"/>
                <a:gd name="T8" fmla="*/ 0 w 45"/>
                <a:gd name="T9" fmla="*/ 4 h 31"/>
                <a:gd name="T10" fmla="*/ 0 w 45"/>
                <a:gd name="T11" fmla="*/ 0 h 31"/>
                <a:gd name="T12" fmla="*/ 13 w 45"/>
                <a:gd name="T13" fmla="*/ 0 h 31"/>
                <a:gd name="T14" fmla="*/ 12 w 45"/>
                <a:gd name="T15" fmla="*/ 5 h 31"/>
                <a:gd name="T16" fmla="*/ 27 w 45"/>
                <a:gd name="T17" fmla="*/ 17 h 31"/>
                <a:gd name="T18" fmla="*/ 45 w 45"/>
                <a:gd name="T19" fmla="*/ 17 h 31"/>
                <a:gd name="T20" fmla="*/ 45 w 45"/>
                <a:gd name="T21" fmla="*/ 31 h 31"/>
                <a:gd name="T22" fmla="*/ 1 w 45"/>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31">
                  <a:moveTo>
                    <a:pt x="1" y="31"/>
                  </a:moveTo>
                  <a:cubicBezTo>
                    <a:pt x="1" y="17"/>
                    <a:pt x="1" y="17"/>
                    <a:pt x="1" y="17"/>
                  </a:cubicBezTo>
                  <a:cubicBezTo>
                    <a:pt x="8" y="17"/>
                    <a:pt x="8" y="17"/>
                    <a:pt x="8" y="17"/>
                  </a:cubicBezTo>
                  <a:cubicBezTo>
                    <a:pt x="8" y="17"/>
                    <a:pt x="8" y="17"/>
                    <a:pt x="8" y="17"/>
                  </a:cubicBezTo>
                  <a:cubicBezTo>
                    <a:pt x="3" y="14"/>
                    <a:pt x="0" y="10"/>
                    <a:pt x="0" y="4"/>
                  </a:cubicBezTo>
                  <a:cubicBezTo>
                    <a:pt x="0" y="3"/>
                    <a:pt x="0" y="1"/>
                    <a:pt x="0" y="0"/>
                  </a:cubicBezTo>
                  <a:cubicBezTo>
                    <a:pt x="13" y="0"/>
                    <a:pt x="13" y="0"/>
                    <a:pt x="13" y="0"/>
                  </a:cubicBezTo>
                  <a:cubicBezTo>
                    <a:pt x="12" y="1"/>
                    <a:pt x="12" y="3"/>
                    <a:pt x="12" y="5"/>
                  </a:cubicBezTo>
                  <a:cubicBezTo>
                    <a:pt x="12" y="16"/>
                    <a:pt x="18" y="17"/>
                    <a:pt x="27" y="17"/>
                  </a:cubicBezTo>
                  <a:cubicBezTo>
                    <a:pt x="45" y="17"/>
                    <a:pt x="45" y="17"/>
                    <a:pt x="45" y="17"/>
                  </a:cubicBezTo>
                  <a:cubicBezTo>
                    <a:pt x="45" y="31"/>
                    <a:pt x="45" y="31"/>
                    <a:pt x="45" y="31"/>
                  </a:cubicBezTo>
                  <a:lnTo>
                    <a:pt x="1" y="3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19"/>
            <p:cNvSpPr>
              <a:spLocks noEditPoints="1"/>
            </p:cNvSpPr>
            <p:nvPr/>
          </p:nvSpPr>
          <p:spPr bwMode="auto">
            <a:xfrm>
              <a:off x="2103438" y="3209925"/>
              <a:ext cx="109538" cy="107950"/>
            </a:xfrm>
            <a:custGeom>
              <a:avLst/>
              <a:gdLst>
                <a:gd name="T0" fmla="*/ 38 w 47"/>
                <a:gd name="T1" fmla="*/ 2 h 46"/>
                <a:gd name="T2" fmla="*/ 47 w 47"/>
                <a:gd name="T3" fmla="*/ 21 h 46"/>
                <a:gd name="T4" fmla="*/ 23 w 47"/>
                <a:gd name="T5" fmla="*/ 46 h 46"/>
                <a:gd name="T6" fmla="*/ 0 w 47"/>
                <a:gd name="T7" fmla="*/ 21 h 46"/>
                <a:gd name="T8" fmla="*/ 23 w 47"/>
                <a:gd name="T9" fmla="*/ 0 h 46"/>
                <a:gd name="T10" fmla="*/ 27 w 47"/>
                <a:gd name="T11" fmla="*/ 0 h 46"/>
                <a:gd name="T12" fmla="*/ 27 w 47"/>
                <a:gd name="T13" fmla="*/ 32 h 46"/>
                <a:gd name="T14" fmla="*/ 36 w 47"/>
                <a:gd name="T15" fmla="*/ 22 h 46"/>
                <a:gd name="T16" fmla="*/ 31 w 47"/>
                <a:gd name="T17" fmla="*/ 12 h 46"/>
                <a:gd name="T18" fmla="*/ 38 w 47"/>
                <a:gd name="T19" fmla="*/ 2 h 46"/>
                <a:gd name="T20" fmla="*/ 18 w 47"/>
                <a:gd name="T21" fmla="*/ 14 h 46"/>
                <a:gd name="T22" fmla="*/ 10 w 47"/>
                <a:gd name="T23" fmla="*/ 22 h 46"/>
                <a:gd name="T24" fmla="*/ 18 w 47"/>
                <a:gd name="T25" fmla="*/ 32 h 46"/>
                <a:gd name="T26" fmla="*/ 18 w 47"/>
                <a:gd name="T2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6">
                  <a:moveTo>
                    <a:pt x="38" y="2"/>
                  </a:moveTo>
                  <a:cubicBezTo>
                    <a:pt x="43" y="6"/>
                    <a:pt x="47" y="14"/>
                    <a:pt x="47" y="21"/>
                  </a:cubicBezTo>
                  <a:cubicBezTo>
                    <a:pt x="47" y="35"/>
                    <a:pt x="37" y="46"/>
                    <a:pt x="23" y="46"/>
                  </a:cubicBezTo>
                  <a:cubicBezTo>
                    <a:pt x="9" y="46"/>
                    <a:pt x="0" y="35"/>
                    <a:pt x="0" y="21"/>
                  </a:cubicBezTo>
                  <a:cubicBezTo>
                    <a:pt x="0" y="8"/>
                    <a:pt x="9" y="0"/>
                    <a:pt x="23" y="0"/>
                  </a:cubicBezTo>
                  <a:cubicBezTo>
                    <a:pt x="27" y="0"/>
                    <a:pt x="27" y="0"/>
                    <a:pt x="27" y="0"/>
                  </a:cubicBezTo>
                  <a:cubicBezTo>
                    <a:pt x="27" y="32"/>
                    <a:pt x="27" y="32"/>
                    <a:pt x="27" y="32"/>
                  </a:cubicBezTo>
                  <a:cubicBezTo>
                    <a:pt x="33" y="31"/>
                    <a:pt x="36" y="27"/>
                    <a:pt x="36" y="22"/>
                  </a:cubicBezTo>
                  <a:cubicBezTo>
                    <a:pt x="36" y="17"/>
                    <a:pt x="34" y="14"/>
                    <a:pt x="31" y="12"/>
                  </a:cubicBezTo>
                  <a:lnTo>
                    <a:pt x="38" y="2"/>
                  </a:lnTo>
                  <a:close/>
                  <a:moveTo>
                    <a:pt x="18" y="14"/>
                  </a:moveTo>
                  <a:cubicBezTo>
                    <a:pt x="13" y="14"/>
                    <a:pt x="10" y="17"/>
                    <a:pt x="10" y="22"/>
                  </a:cubicBezTo>
                  <a:cubicBezTo>
                    <a:pt x="10" y="28"/>
                    <a:pt x="14" y="32"/>
                    <a:pt x="18" y="32"/>
                  </a:cubicBezTo>
                  <a:lnTo>
                    <a:pt x="18" y="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20"/>
            <p:cNvSpPr>
              <a:spLocks noEditPoints="1"/>
            </p:cNvSpPr>
            <p:nvPr/>
          </p:nvSpPr>
          <p:spPr bwMode="auto">
            <a:xfrm>
              <a:off x="2054225" y="3168650"/>
              <a:ext cx="153988" cy="36513"/>
            </a:xfrm>
            <a:custGeom>
              <a:avLst/>
              <a:gdLst>
                <a:gd name="T0" fmla="*/ 0 w 66"/>
                <a:gd name="T1" fmla="*/ 8 h 16"/>
                <a:gd name="T2" fmla="*/ 8 w 66"/>
                <a:gd name="T3" fmla="*/ 0 h 16"/>
                <a:gd name="T4" fmla="*/ 16 w 66"/>
                <a:gd name="T5" fmla="*/ 8 h 16"/>
                <a:gd name="T6" fmla="*/ 8 w 66"/>
                <a:gd name="T7" fmla="*/ 16 h 16"/>
                <a:gd name="T8" fmla="*/ 0 w 66"/>
                <a:gd name="T9" fmla="*/ 8 h 16"/>
                <a:gd name="T10" fmla="*/ 22 w 66"/>
                <a:gd name="T11" fmla="*/ 14 h 16"/>
                <a:gd name="T12" fmla="*/ 22 w 66"/>
                <a:gd name="T13" fmla="*/ 1 h 16"/>
                <a:gd name="T14" fmla="*/ 66 w 66"/>
                <a:gd name="T15" fmla="*/ 1 h 16"/>
                <a:gd name="T16" fmla="*/ 66 w 66"/>
                <a:gd name="T17" fmla="*/ 14 h 16"/>
                <a:gd name="T18" fmla="*/ 22 w 66"/>
                <a:gd name="T19"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6">
                  <a:moveTo>
                    <a:pt x="0" y="8"/>
                  </a:moveTo>
                  <a:cubicBezTo>
                    <a:pt x="0" y="3"/>
                    <a:pt x="3" y="0"/>
                    <a:pt x="8" y="0"/>
                  </a:cubicBezTo>
                  <a:cubicBezTo>
                    <a:pt x="12" y="0"/>
                    <a:pt x="16" y="3"/>
                    <a:pt x="16" y="8"/>
                  </a:cubicBezTo>
                  <a:cubicBezTo>
                    <a:pt x="16" y="12"/>
                    <a:pt x="12" y="16"/>
                    <a:pt x="8" y="16"/>
                  </a:cubicBezTo>
                  <a:cubicBezTo>
                    <a:pt x="3" y="16"/>
                    <a:pt x="0" y="12"/>
                    <a:pt x="0" y="8"/>
                  </a:cubicBezTo>
                  <a:close/>
                  <a:moveTo>
                    <a:pt x="22" y="14"/>
                  </a:moveTo>
                  <a:cubicBezTo>
                    <a:pt x="22" y="1"/>
                    <a:pt x="22" y="1"/>
                    <a:pt x="22" y="1"/>
                  </a:cubicBezTo>
                  <a:cubicBezTo>
                    <a:pt x="66" y="1"/>
                    <a:pt x="66" y="1"/>
                    <a:pt x="66" y="1"/>
                  </a:cubicBezTo>
                  <a:cubicBezTo>
                    <a:pt x="66" y="14"/>
                    <a:pt x="66" y="14"/>
                    <a:pt x="66" y="14"/>
                  </a:cubicBezTo>
                  <a:lnTo>
                    <a:pt x="22" y="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21"/>
            <p:cNvSpPr>
              <a:spLocks noEditPoints="1"/>
            </p:cNvSpPr>
            <p:nvPr/>
          </p:nvSpPr>
          <p:spPr bwMode="auto">
            <a:xfrm>
              <a:off x="2103438" y="3049588"/>
              <a:ext cx="155575" cy="114300"/>
            </a:xfrm>
            <a:custGeom>
              <a:avLst/>
              <a:gdLst>
                <a:gd name="T0" fmla="*/ 42 w 67"/>
                <a:gd name="T1" fmla="*/ 0 h 49"/>
                <a:gd name="T2" fmla="*/ 67 w 67"/>
                <a:gd name="T3" fmla="*/ 26 h 49"/>
                <a:gd name="T4" fmla="*/ 61 w 67"/>
                <a:gd name="T5" fmla="*/ 48 h 49"/>
                <a:gd name="T6" fmla="*/ 50 w 67"/>
                <a:gd name="T7" fmla="*/ 41 h 49"/>
                <a:gd name="T8" fmla="*/ 55 w 67"/>
                <a:gd name="T9" fmla="*/ 26 h 49"/>
                <a:gd name="T10" fmla="*/ 44 w 67"/>
                <a:gd name="T11" fmla="*/ 14 h 49"/>
                <a:gd name="T12" fmla="*/ 40 w 67"/>
                <a:gd name="T13" fmla="*/ 14 h 49"/>
                <a:gd name="T14" fmla="*/ 40 w 67"/>
                <a:gd name="T15" fmla="*/ 14 h 49"/>
                <a:gd name="T16" fmla="*/ 46 w 67"/>
                <a:gd name="T17" fmla="*/ 27 h 49"/>
                <a:gd name="T18" fmla="*/ 23 w 67"/>
                <a:gd name="T19" fmla="*/ 49 h 49"/>
                <a:gd name="T20" fmla="*/ 0 w 67"/>
                <a:gd name="T21" fmla="*/ 28 h 49"/>
                <a:gd name="T22" fmla="*/ 7 w 67"/>
                <a:gd name="T23" fmla="*/ 13 h 49"/>
                <a:gd name="T24" fmla="*/ 7 w 67"/>
                <a:gd name="T25" fmla="*/ 13 h 49"/>
                <a:gd name="T26" fmla="*/ 1 w 67"/>
                <a:gd name="T27" fmla="*/ 13 h 49"/>
                <a:gd name="T28" fmla="*/ 1 w 67"/>
                <a:gd name="T29" fmla="*/ 0 h 49"/>
                <a:gd name="T30" fmla="*/ 42 w 67"/>
                <a:gd name="T31" fmla="*/ 0 h 49"/>
                <a:gd name="T32" fmla="*/ 34 w 67"/>
                <a:gd name="T33" fmla="*/ 24 h 49"/>
                <a:gd name="T34" fmla="*/ 23 w 67"/>
                <a:gd name="T35" fmla="*/ 13 h 49"/>
                <a:gd name="T36" fmla="*/ 12 w 67"/>
                <a:gd name="T37" fmla="*/ 24 h 49"/>
                <a:gd name="T38" fmla="*/ 23 w 67"/>
                <a:gd name="T39" fmla="*/ 35 h 49"/>
                <a:gd name="T40" fmla="*/ 34 w 67"/>
                <a:gd name="T41"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49">
                  <a:moveTo>
                    <a:pt x="42" y="0"/>
                  </a:moveTo>
                  <a:cubicBezTo>
                    <a:pt x="58" y="0"/>
                    <a:pt x="67" y="9"/>
                    <a:pt x="67" y="26"/>
                  </a:cubicBezTo>
                  <a:cubicBezTo>
                    <a:pt x="67" y="34"/>
                    <a:pt x="66" y="42"/>
                    <a:pt x="61" y="48"/>
                  </a:cubicBezTo>
                  <a:cubicBezTo>
                    <a:pt x="50" y="41"/>
                    <a:pt x="50" y="41"/>
                    <a:pt x="50" y="41"/>
                  </a:cubicBezTo>
                  <a:cubicBezTo>
                    <a:pt x="53" y="36"/>
                    <a:pt x="55" y="32"/>
                    <a:pt x="55" y="26"/>
                  </a:cubicBezTo>
                  <a:cubicBezTo>
                    <a:pt x="55" y="18"/>
                    <a:pt x="51" y="14"/>
                    <a:pt x="44" y="14"/>
                  </a:cubicBezTo>
                  <a:cubicBezTo>
                    <a:pt x="40" y="14"/>
                    <a:pt x="40" y="14"/>
                    <a:pt x="40" y="14"/>
                  </a:cubicBezTo>
                  <a:cubicBezTo>
                    <a:pt x="40" y="14"/>
                    <a:pt x="40" y="14"/>
                    <a:pt x="40" y="14"/>
                  </a:cubicBezTo>
                  <a:cubicBezTo>
                    <a:pt x="44" y="17"/>
                    <a:pt x="46" y="22"/>
                    <a:pt x="46" y="27"/>
                  </a:cubicBezTo>
                  <a:cubicBezTo>
                    <a:pt x="46" y="40"/>
                    <a:pt x="36" y="49"/>
                    <a:pt x="23" y="49"/>
                  </a:cubicBezTo>
                  <a:cubicBezTo>
                    <a:pt x="11" y="49"/>
                    <a:pt x="0" y="41"/>
                    <a:pt x="0" y="28"/>
                  </a:cubicBezTo>
                  <a:cubicBezTo>
                    <a:pt x="0" y="20"/>
                    <a:pt x="3" y="15"/>
                    <a:pt x="7" y="13"/>
                  </a:cubicBezTo>
                  <a:cubicBezTo>
                    <a:pt x="7" y="13"/>
                    <a:pt x="7" y="13"/>
                    <a:pt x="7" y="13"/>
                  </a:cubicBezTo>
                  <a:cubicBezTo>
                    <a:pt x="1" y="13"/>
                    <a:pt x="1" y="13"/>
                    <a:pt x="1" y="13"/>
                  </a:cubicBezTo>
                  <a:cubicBezTo>
                    <a:pt x="1" y="0"/>
                    <a:pt x="1" y="0"/>
                    <a:pt x="1" y="0"/>
                  </a:cubicBezTo>
                  <a:lnTo>
                    <a:pt x="42" y="0"/>
                  </a:lnTo>
                  <a:close/>
                  <a:moveTo>
                    <a:pt x="34" y="24"/>
                  </a:moveTo>
                  <a:cubicBezTo>
                    <a:pt x="34" y="17"/>
                    <a:pt x="29" y="13"/>
                    <a:pt x="23" y="13"/>
                  </a:cubicBezTo>
                  <a:cubicBezTo>
                    <a:pt x="17" y="13"/>
                    <a:pt x="12" y="17"/>
                    <a:pt x="12" y="24"/>
                  </a:cubicBezTo>
                  <a:cubicBezTo>
                    <a:pt x="12" y="30"/>
                    <a:pt x="17" y="35"/>
                    <a:pt x="23" y="35"/>
                  </a:cubicBezTo>
                  <a:cubicBezTo>
                    <a:pt x="29" y="35"/>
                    <a:pt x="34" y="30"/>
                    <a:pt x="34" y="2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22"/>
            <p:cNvSpPr>
              <a:spLocks/>
            </p:cNvSpPr>
            <p:nvPr/>
          </p:nvSpPr>
          <p:spPr bwMode="auto">
            <a:xfrm>
              <a:off x="2103438" y="2935288"/>
              <a:ext cx="104775" cy="100013"/>
            </a:xfrm>
            <a:custGeom>
              <a:avLst/>
              <a:gdLst>
                <a:gd name="T0" fmla="*/ 1 w 45"/>
                <a:gd name="T1" fmla="*/ 43 h 43"/>
                <a:gd name="T2" fmla="*/ 1 w 45"/>
                <a:gd name="T3" fmla="*/ 30 h 43"/>
                <a:gd name="T4" fmla="*/ 7 w 45"/>
                <a:gd name="T5" fmla="*/ 30 h 43"/>
                <a:gd name="T6" fmla="*/ 7 w 45"/>
                <a:gd name="T7" fmla="*/ 30 h 43"/>
                <a:gd name="T8" fmla="*/ 0 w 45"/>
                <a:gd name="T9" fmla="*/ 17 h 43"/>
                <a:gd name="T10" fmla="*/ 21 w 45"/>
                <a:gd name="T11" fmla="*/ 0 h 43"/>
                <a:gd name="T12" fmla="*/ 45 w 45"/>
                <a:gd name="T13" fmla="*/ 0 h 43"/>
                <a:gd name="T14" fmla="*/ 45 w 45"/>
                <a:gd name="T15" fmla="*/ 14 h 43"/>
                <a:gd name="T16" fmla="*/ 24 w 45"/>
                <a:gd name="T17" fmla="*/ 14 h 43"/>
                <a:gd name="T18" fmla="*/ 12 w 45"/>
                <a:gd name="T19" fmla="*/ 21 h 43"/>
                <a:gd name="T20" fmla="*/ 23 w 45"/>
                <a:gd name="T21" fmla="*/ 29 h 43"/>
                <a:gd name="T22" fmla="*/ 45 w 45"/>
                <a:gd name="T23" fmla="*/ 29 h 43"/>
                <a:gd name="T24" fmla="*/ 45 w 45"/>
                <a:gd name="T25" fmla="*/ 43 h 43"/>
                <a:gd name="T26" fmla="*/ 1 w 45"/>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3">
                  <a:moveTo>
                    <a:pt x="1" y="43"/>
                  </a:moveTo>
                  <a:cubicBezTo>
                    <a:pt x="1" y="30"/>
                    <a:pt x="1" y="30"/>
                    <a:pt x="1" y="30"/>
                  </a:cubicBezTo>
                  <a:cubicBezTo>
                    <a:pt x="7" y="30"/>
                    <a:pt x="7" y="30"/>
                    <a:pt x="7" y="30"/>
                  </a:cubicBezTo>
                  <a:cubicBezTo>
                    <a:pt x="7" y="30"/>
                    <a:pt x="7" y="30"/>
                    <a:pt x="7" y="30"/>
                  </a:cubicBezTo>
                  <a:cubicBezTo>
                    <a:pt x="3" y="28"/>
                    <a:pt x="0" y="23"/>
                    <a:pt x="0" y="17"/>
                  </a:cubicBezTo>
                  <a:cubicBezTo>
                    <a:pt x="0" y="3"/>
                    <a:pt x="9" y="0"/>
                    <a:pt x="21" y="0"/>
                  </a:cubicBezTo>
                  <a:cubicBezTo>
                    <a:pt x="45" y="0"/>
                    <a:pt x="45" y="0"/>
                    <a:pt x="45" y="0"/>
                  </a:cubicBezTo>
                  <a:cubicBezTo>
                    <a:pt x="45" y="14"/>
                    <a:pt x="45" y="14"/>
                    <a:pt x="45" y="14"/>
                  </a:cubicBezTo>
                  <a:cubicBezTo>
                    <a:pt x="24" y="14"/>
                    <a:pt x="24" y="14"/>
                    <a:pt x="24" y="14"/>
                  </a:cubicBezTo>
                  <a:cubicBezTo>
                    <a:pt x="18" y="14"/>
                    <a:pt x="12" y="14"/>
                    <a:pt x="12" y="21"/>
                  </a:cubicBezTo>
                  <a:cubicBezTo>
                    <a:pt x="12" y="28"/>
                    <a:pt x="17" y="29"/>
                    <a:pt x="23" y="29"/>
                  </a:cubicBezTo>
                  <a:cubicBezTo>
                    <a:pt x="45" y="29"/>
                    <a:pt x="45" y="29"/>
                    <a:pt x="45" y="29"/>
                  </a:cubicBezTo>
                  <a:cubicBezTo>
                    <a:pt x="45" y="43"/>
                    <a:pt x="45" y="43"/>
                    <a:pt x="45" y="43"/>
                  </a:cubicBezTo>
                  <a:lnTo>
                    <a:pt x="1" y="4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23"/>
            <p:cNvSpPr>
              <a:spLocks/>
            </p:cNvSpPr>
            <p:nvPr/>
          </p:nvSpPr>
          <p:spPr bwMode="auto">
            <a:xfrm>
              <a:off x="2074863" y="2852738"/>
              <a:ext cx="138113" cy="82550"/>
            </a:xfrm>
            <a:custGeom>
              <a:avLst/>
              <a:gdLst>
                <a:gd name="T0" fmla="*/ 24 w 59"/>
                <a:gd name="T1" fmla="*/ 0 h 35"/>
                <a:gd name="T2" fmla="*/ 24 w 59"/>
                <a:gd name="T3" fmla="*/ 12 h 35"/>
                <a:gd name="T4" fmla="*/ 39 w 59"/>
                <a:gd name="T5" fmla="*/ 12 h 35"/>
                <a:gd name="T6" fmla="*/ 47 w 59"/>
                <a:gd name="T7" fmla="*/ 6 h 35"/>
                <a:gd name="T8" fmla="*/ 46 w 59"/>
                <a:gd name="T9" fmla="*/ 0 h 35"/>
                <a:gd name="T10" fmla="*/ 57 w 59"/>
                <a:gd name="T11" fmla="*/ 0 h 35"/>
                <a:gd name="T12" fmla="*/ 59 w 59"/>
                <a:gd name="T13" fmla="*/ 10 h 35"/>
                <a:gd name="T14" fmla="*/ 45 w 59"/>
                <a:gd name="T15" fmla="*/ 26 h 35"/>
                <a:gd name="T16" fmla="*/ 24 w 59"/>
                <a:gd name="T17" fmla="*/ 26 h 35"/>
                <a:gd name="T18" fmla="*/ 24 w 59"/>
                <a:gd name="T19" fmla="*/ 35 h 35"/>
                <a:gd name="T20" fmla="*/ 13 w 59"/>
                <a:gd name="T21" fmla="*/ 35 h 35"/>
                <a:gd name="T22" fmla="*/ 13 w 59"/>
                <a:gd name="T23" fmla="*/ 26 h 35"/>
                <a:gd name="T24" fmla="*/ 0 w 59"/>
                <a:gd name="T25" fmla="*/ 26 h 35"/>
                <a:gd name="T26" fmla="*/ 0 w 59"/>
                <a:gd name="T27" fmla="*/ 12 h 35"/>
                <a:gd name="T28" fmla="*/ 13 w 59"/>
                <a:gd name="T29" fmla="*/ 12 h 35"/>
                <a:gd name="T30" fmla="*/ 13 w 59"/>
                <a:gd name="T31" fmla="*/ 0 h 35"/>
                <a:gd name="T32" fmla="*/ 24 w 59"/>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35">
                  <a:moveTo>
                    <a:pt x="24" y="0"/>
                  </a:moveTo>
                  <a:cubicBezTo>
                    <a:pt x="24" y="12"/>
                    <a:pt x="24" y="12"/>
                    <a:pt x="24" y="12"/>
                  </a:cubicBezTo>
                  <a:cubicBezTo>
                    <a:pt x="39" y="12"/>
                    <a:pt x="39" y="12"/>
                    <a:pt x="39" y="12"/>
                  </a:cubicBezTo>
                  <a:cubicBezTo>
                    <a:pt x="43" y="12"/>
                    <a:pt x="47" y="12"/>
                    <a:pt x="47" y="6"/>
                  </a:cubicBezTo>
                  <a:cubicBezTo>
                    <a:pt x="47" y="4"/>
                    <a:pt x="47" y="1"/>
                    <a:pt x="46" y="0"/>
                  </a:cubicBezTo>
                  <a:cubicBezTo>
                    <a:pt x="57" y="0"/>
                    <a:pt x="57" y="0"/>
                    <a:pt x="57" y="0"/>
                  </a:cubicBezTo>
                  <a:cubicBezTo>
                    <a:pt x="58" y="3"/>
                    <a:pt x="59" y="7"/>
                    <a:pt x="59" y="10"/>
                  </a:cubicBezTo>
                  <a:cubicBezTo>
                    <a:pt x="59" y="19"/>
                    <a:pt x="55" y="26"/>
                    <a:pt x="45" y="26"/>
                  </a:cubicBezTo>
                  <a:cubicBezTo>
                    <a:pt x="24" y="26"/>
                    <a:pt x="24" y="26"/>
                    <a:pt x="24" y="26"/>
                  </a:cubicBezTo>
                  <a:cubicBezTo>
                    <a:pt x="24" y="35"/>
                    <a:pt x="24" y="35"/>
                    <a:pt x="24" y="35"/>
                  </a:cubicBezTo>
                  <a:cubicBezTo>
                    <a:pt x="13" y="35"/>
                    <a:pt x="13" y="35"/>
                    <a:pt x="13" y="35"/>
                  </a:cubicBezTo>
                  <a:cubicBezTo>
                    <a:pt x="13" y="26"/>
                    <a:pt x="13" y="26"/>
                    <a:pt x="13" y="26"/>
                  </a:cubicBezTo>
                  <a:cubicBezTo>
                    <a:pt x="0" y="26"/>
                    <a:pt x="0" y="26"/>
                    <a:pt x="0" y="26"/>
                  </a:cubicBezTo>
                  <a:cubicBezTo>
                    <a:pt x="0" y="12"/>
                    <a:pt x="0" y="12"/>
                    <a:pt x="0" y="12"/>
                  </a:cubicBezTo>
                  <a:cubicBezTo>
                    <a:pt x="13" y="12"/>
                    <a:pt x="13" y="12"/>
                    <a:pt x="13" y="12"/>
                  </a:cubicBezTo>
                  <a:cubicBezTo>
                    <a:pt x="13" y="0"/>
                    <a:pt x="13" y="0"/>
                    <a:pt x="13" y="0"/>
                  </a:cubicBezTo>
                  <a:lnTo>
                    <a:pt x="2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824"/>
            <p:cNvSpPr>
              <a:spLocks/>
            </p:cNvSpPr>
            <p:nvPr/>
          </p:nvSpPr>
          <p:spPr bwMode="auto">
            <a:xfrm>
              <a:off x="2105025" y="2740025"/>
              <a:ext cx="153988" cy="119063"/>
            </a:xfrm>
            <a:custGeom>
              <a:avLst/>
              <a:gdLst>
                <a:gd name="T0" fmla="*/ 52 w 66"/>
                <a:gd name="T1" fmla="*/ 20 h 51"/>
                <a:gd name="T2" fmla="*/ 66 w 66"/>
                <a:gd name="T3" fmla="*/ 39 h 51"/>
                <a:gd name="T4" fmla="*/ 65 w 66"/>
                <a:gd name="T5" fmla="*/ 50 h 51"/>
                <a:gd name="T6" fmla="*/ 54 w 66"/>
                <a:gd name="T7" fmla="*/ 48 h 51"/>
                <a:gd name="T8" fmla="*/ 55 w 66"/>
                <a:gd name="T9" fmla="*/ 41 h 51"/>
                <a:gd name="T10" fmla="*/ 47 w 66"/>
                <a:gd name="T11" fmla="*/ 32 h 51"/>
                <a:gd name="T12" fmla="*/ 45 w 66"/>
                <a:gd name="T13" fmla="*/ 31 h 51"/>
                <a:gd name="T14" fmla="*/ 0 w 66"/>
                <a:gd name="T15" fmla="*/ 51 h 51"/>
                <a:gd name="T16" fmla="*/ 0 w 66"/>
                <a:gd name="T17" fmla="*/ 36 h 51"/>
                <a:gd name="T18" fmla="*/ 29 w 66"/>
                <a:gd name="T19" fmla="*/ 24 h 51"/>
                <a:gd name="T20" fmla="*/ 29 w 66"/>
                <a:gd name="T21" fmla="*/ 24 h 51"/>
                <a:gd name="T22" fmla="*/ 0 w 66"/>
                <a:gd name="T23" fmla="*/ 14 h 51"/>
                <a:gd name="T24" fmla="*/ 0 w 66"/>
                <a:gd name="T25" fmla="*/ 0 h 51"/>
                <a:gd name="T26" fmla="*/ 52 w 66"/>
                <a:gd name="T27"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51">
                  <a:moveTo>
                    <a:pt x="52" y="20"/>
                  </a:moveTo>
                  <a:cubicBezTo>
                    <a:pt x="61" y="24"/>
                    <a:pt x="66" y="26"/>
                    <a:pt x="66" y="39"/>
                  </a:cubicBezTo>
                  <a:cubicBezTo>
                    <a:pt x="66" y="43"/>
                    <a:pt x="66" y="46"/>
                    <a:pt x="65" y="50"/>
                  </a:cubicBezTo>
                  <a:cubicBezTo>
                    <a:pt x="54" y="48"/>
                    <a:pt x="54" y="48"/>
                    <a:pt x="54" y="48"/>
                  </a:cubicBezTo>
                  <a:cubicBezTo>
                    <a:pt x="54" y="46"/>
                    <a:pt x="55" y="44"/>
                    <a:pt x="55" y="41"/>
                  </a:cubicBezTo>
                  <a:cubicBezTo>
                    <a:pt x="55" y="35"/>
                    <a:pt x="52" y="34"/>
                    <a:pt x="47" y="32"/>
                  </a:cubicBezTo>
                  <a:cubicBezTo>
                    <a:pt x="45" y="31"/>
                    <a:pt x="45" y="31"/>
                    <a:pt x="45" y="31"/>
                  </a:cubicBezTo>
                  <a:cubicBezTo>
                    <a:pt x="0" y="51"/>
                    <a:pt x="0" y="51"/>
                    <a:pt x="0" y="51"/>
                  </a:cubicBezTo>
                  <a:cubicBezTo>
                    <a:pt x="0" y="36"/>
                    <a:pt x="0" y="36"/>
                    <a:pt x="0" y="36"/>
                  </a:cubicBezTo>
                  <a:cubicBezTo>
                    <a:pt x="29" y="24"/>
                    <a:pt x="29" y="24"/>
                    <a:pt x="29" y="24"/>
                  </a:cubicBezTo>
                  <a:cubicBezTo>
                    <a:pt x="29" y="24"/>
                    <a:pt x="29" y="24"/>
                    <a:pt x="29" y="24"/>
                  </a:cubicBezTo>
                  <a:cubicBezTo>
                    <a:pt x="0" y="14"/>
                    <a:pt x="0" y="14"/>
                    <a:pt x="0" y="14"/>
                  </a:cubicBezTo>
                  <a:cubicBezTo>
                    <a:pt x="0" y="0"/>
                    <a:pt x="0" y="0"/>
                    <a:pt x="0" y="0"/>
                  </a:cubicBezTo>
                  <a:lnTo>
                    <a:pt x="52" y="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825"/>
            <p:cNvSpPr>
              <a:spLocks/>
            </p:cNvSpPr>
            <p:nvPr/>
          </p:nvSpPr>
          <p:spPr bwMode="auto">
            <a:xfrm>
              <a:off x="3711575" y="3722688"/>
              <a:ext cx="173038" cy="176213"/>
            </a:xfrm>
            <a:custGeom>
              <a:avLst/>
              <a:gdLst>
                <a:gd name="T0" fmla="*/ 0 w 109"/>
                <a:gd name="T1" fmla="*/ 0 h 111"/>
                <a:gd name="T2" fmla="*/ 28 w 109"/>
                <a:gd name="T3" fmla="*/ 0 h 111"/>
                <a:gd name="T4" fmla="*/ 55 w 109"/>
                <a:gd name="T5" fmla="*/ 73 h 111"/>
                <a:gd name="T6" fmla="*/ 56 w 109"/>
                <a:gd name="T7" fmla="*/ 73 h 111"/>
                <a:gd name="T8" fmla="*/ 82 w 109"/>
                <a:gd name="T9" fmla="*/ 0 h 111"/>
                <a:gd name="T10" fmla="*/ 109 w 109"/>
                <a:gd name="T11" fmla="*/ 0 h 111"/>
                <a:gd name="T12" fmla="*/ 63 w 109"/>
                <a:gd name="T13" fmla="*/ 111 h 111"/>
                <a:gd name="T14" fmla="*/ 44 w 109"/>
                <a:gd name="T15" fmla="*/ 111 h 111"/>
                <a:gd name="T16" fmla="*/ 0 w 109"/>
                <a:gd name="T1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11">
                  <a:moveTo>
                    <a:pt x="0" y="0"/>
                  </a:moveTo>
                  <a:lnTo>
                    <a:pt x="28" y="0"/>
                  </a:lnTo>
                  <a:lnTo>
                    <a:pt x="55" y="73"/>
                  </a:lnTo>
                  <a:lnTo>
                    <a:pt x="56" y="73"/>
                  </a:lnTo>
                  <a:lnTo>
                    <a:pt x="82" y="0"/>
                  </a:lnTo>
                  <a:lnTo>
                    <a:pt x="109" y="0"/>
                  </a:lnTo>
                  <a:lnTo>
                    <a:pt x="63" y="111"/>
                  </a:lnTo>
                  <a:lnTo>
                    <a:pt x="44" y="111"/>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826"/>
            <p:cNvSpPr>
              <a:spLocks noEditPoints="1"/>
            </p:cNvSpPr>
            <p:nvPr/>
          </p:nvSpPr>
          <p:spPr bwMode="auto">
            <a:xfrm>
              <a:off x="3865563" y="3775075"/>
              <a:ext cx="114300" cy="125413"/>
            </a:xfrm>
            <a:custGeom>
              <a:avLst/>
              <a:gdLst>
                <a:gd name="T0" fmla="*/ 34 w 49"/>
                <a:gd name="T1" fmla="*/ 46 h 54"/>
                <a:gd name="T2" fmla="*/ 34 w 49"/>
                <a:gd name="T3" fmla="*/ 46 h 54"/>
                <a:gd name="T4" fmla="*/ 18 w 49"/>
                <a:gd name="T5" fmla="*/ 54 h 54"/>
                <a:gd name="T6" fmla="*/ 0 w 49"/>
                <a:gd name="T7" fmla="*/ 38 h 54"/>
                <a:gd name="T8" fmla="*/ 34 w 49"/>
                <a:gd name="T9" fmla="*/ 20 h 54"/>
                <a:gd name="T10" fmla="*/ 24 w 49"/>
                <a:gd name="T11" fmla="*/ 11 h 54"/>
                <a:gd name="T12" fmla="*/ 11 w 49"/>
                <a:gd name="T13" fmla="*/ 17 h 54"/>
                <a:gd name="T14" fmla="*/ 3 w 49"/>
                <a:gd name="T15" fmla="*/ 8 h 54"/>
                <a:gd name="T16" fmla="*/ 26 w 49"/>
                <a:gd name="T17" fmla="*/ 0 h 54"/>
                <a:gd name="T18" fmla="*/ 49 w 49"/>
                <a:gd name="T19" fmla="*/ 27 h 54"/>
                <a:gd name="T20" fmla="*/ 49 w 49"/>
                <a:gd name="T21" fmla="*/ 53 h 54"/>
                <a:gd name="T22" fmla="*/ 34 w 49"/>
                <a:gd name="T23" fmla="*/ 53 h 54"/>
                <a:gd name="T24" fmla="*/ 34 w 49"/>
                <a:gd name="T25" fmla="*/ 46 h 54"/>
                <a:gd name="T26" fmla="*/ 31 w 49"/>
                <a:gd name="T27" fmla="*/ 30 h 54"/>
                <a:gd name="T28" fmla="*/ 15 w 49"/>
                <a:gd name="T29" fmla="*/ 38 h 54"/>
                <a:gd name="T30" fmla="*/ 22 w 49"/>
                <a:gd name="T31" fmla="*/ 43 h 54"/>
                <a:gd name="T32" fmla="*/ 34 w 49"/>
                <a:gd name="T33" fmla="*/ 34 h 54"/>
                <a:gd name="T34" fmla="*/ 34 w 49"/>
                <a:gd name="T35" fmla="*/ 30 h 54"/>
                <a:gd name="T36" fmla="*/ 31 w 49"/>
                <a:gd name="T37"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4">
                  <a:moveTo>
                    <a:pt x="34" y="46"/>
                  </a:moveTo>
                  <a:cubicBezTo>
                    <a:pt x="34" y="46"/>
                    <a:pt x="34" y="46"/>
                    <a:pt x="34" y="46"/>
                  </a:cubicBezTo>
                  <a:cubicBezTo>
                    <a:pt x="31" y="52"/>
                    <a:pt x="24" y="54"/>
                    <a:pt x="18" y="54"/>
                  </a:cubicBezTo>
                  <a:cubicBezTo>
                    <a:pt x="8" y="54"/>
                    <a:pt x="0" y="49"/>
                    <a:pt x="0" y="38"/>
                  </a:cubicBezTo>
                  <a:cubicBezTo>
                    <a:pt x="0" y="20"/>
                    <a:pt x="21" y="20"/>
                    <a:pt x="34" y="20"/>
                  </a:cubicBezTo>
                  <a:cubicBezTo>
                    <a:pt x="34" y="15"/>
                    <a:pt x="30" y="11"/>
                    <a:pt x="24" y="11"/>
                  </a:cubicBezTo>
                  <a:cubicBezTo>
                    <a:pt x="19" y="11"/>
                    <a:pt x="15" y="13"/>
                    <a:pt x="11" y="17"/>
                  </a:cubicBezTo>
                  <a:cubicBezTo>
                    <a:pt x="3" y="8"/>
                    <a:pt x="3" y="8"/>
                    <a:pt x="3" y="8"/>
                  </a:cubicBezTo>
                  <a:cubicBezTo>
                    <a:pt x="9" y="3"/>
                    <a:pt x="17" y="0"/>
                    <a:pt x="26" y="0"/>
                  </a:cubicBezTo>
                  <a:cubicBezTo>
                    <a:pt x="44" y="0"/>
                    <a:pt x="49" y="10"/>
                    <a:pt x="49" y="27"/>
                  </a:cubicBezTo>
                  <a:cubicBezTo>
                    <a:pt x="49" y="53"/>
                    <a:pt x="49" y="53"/>
                    <a:pt x="49" y="53"/>
                  </a:cubicBezTo>
                  <a:cubicBezTo>
                    <a:pt x="34" y="53"/>
                    <a:pt x="34" y="53"/>
                    <a:pt x="34" y="53"/>
                  </a:cubicBezTo>
                  <a:lnTo>
                    <a:pt x="34" y="46"/>
                  </a:lnTo>
                  <a:close/>
                  <a:moveTo>
                    <a:pt x="31" y="30"/>
                  </a:moveTo>
                  <a:cubicBezTo>
                    <a:pt x="26" y="30"/>
                    <a:pt x="15" y="31"/>
                    <a:pt x="15" y="38"/>
                  </a:cubicBezTo>
                  <a:cubicBezTo>
                    <a:pt x="15" y="41"/>
                    <a:pt x="19" y="43"/>
                    <a:pt x="22" y="43"/>
                  </a:cubicBezTo>
                  <a:cubicBezTo>
                    <a:pt x="29" y="43"/>
                    <a:pt x="34" y="40"/>
                    <a:pt x="34" y="34"/>
                  </a:cubicBezTo>
                  <a:cubicBezTo>
                    <a:pt x="34" y="30"/>
                    <a:pt x="34" y="30"/>
                    <a:pt x="34" y="30"/>
                  </a:cubicBezTo>
                  <a:lnTo>
                    <a:pt x="31" y="3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827"/>
            <p:cNvSpPr>
              <a:spLocks noChangeArrowheads="1"/>
            </p:cNvSpPr>
            <p:nvPr/>
          </p:nvSpPr>
          <p:spPr bwMode="auto">
            <a:xfrm>
              <a:off x="3989388" y="3711575"/>
              <a:ext cx="36513" cy="1873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828"/>
            <p:cNvSpPr>
              <a:spLocks/>
            </p:cNvSpPr>
            <p:nvPr/>
          </p:nvSpPr>
          <p:spPr bwMode="auto">
            <a:xfrm>
              <a:off x="4040188" y="3776663"/>
              <a:ext cx="114300" cy="123825"/>
            </a:xfrm>
            <a:custGeom>
              <a:avLst/>
              <a:gdLst>
                <a:gd name="T0" fmla="*/ 49 w 49"/>
                <a:gd name="T1" fmla="*/ 52 h 53"/>
                <a:gd name="T2" fmla="*/ 34 w 49"/>
                <a:gd name="T3" fmla="*/ 52 h 53"/>
                <a:gd name="T4" fmla="*/ 34 w 49"/>
                <a:gd name="T5" fmla="*/ 45 h 53"/>
                <a:gd name="T6" fmla="*/ 34 w 49"/>
                <a:gd name="T7" fmla="*/ 45 h 53"/>
                <a:gd name="T8" fmla="*/ 19 w 49"/>
                <a:gd name="T9" fmla="*/ 53 h 53"/>
                <a:gd name="T10" fmla="*/ 0 w 49"/>
                <a:gd name="T11" fmla="*/ 29 h 53"/>
                <a:gd name="T12" fmla="*/ 0 w 49"/>
                <a:gd name="T13" fmla="*/ 0 h 53"/>
                <a:gd name="T14" fmla="*/ 16 w 49"/>
                <a:gd name="T15" fmla="*/ 0 h 53"/>
                <a:gd name="T16" fmla="*/ 16 w 49"/>
                <a:gd name="T17" fmla="*/ 26 h 53"/>
                <a:gd name="T18" fmla="*/ 24 w 49"/>
                <a:gd name="T19" fmla="*/ 39 h 53"/>
                <a:gd name="T20" fmla="*/ 33 w 49"/>
                <a:gd name="T21" fmla="*/ 26 h 53"/>
                <a:gd name="T22" fmla="*/ 33 w 49"/>
                <a:gd name="T23" fmla="*/ 0 h 53"/>
                <a:gd name="T24" fmla="*/ 49 w 49"/>
                <a:gd name="T25" fmla="*/ 0 h 53"/>
                <a:gd name="T26" fmla="*/ 49 w 49"/>
                <a:gd name="T2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53">
                  <a:moveTo>
                    <a:pt x="49" y="52"/>
                  </a:moveTo>
                  <a:cubicBezTo>
                    <a:pt x="34" y="52"/>
                    <a:pt x="34" y="52"/>
                    <a:pt x="34" y="52"/>
                  </a:cubicBezTo>
                  <a:cubicBezTo>
                    <a:pt x="34" y="45"/>
                    <a:pt x="34" y="45"/>
                    <a:pt x="34" y="45"/>
                  </a:cubicBezTo>
                  <a:cubicBezTo>
                    <a:pt x="34" y="45"/>
                    <a:pt x="34" y="45"/>
                    <a:pt x="34" y="45"/>
                  </a:cubicBezTo>
                  <a:cubicBezTo>
                    <a:pt x="32" y="49"/>
                    <a:pt x="26" y="53"/>
                    <a:pt x="19" y="53"/>
                  </a:cubicBezTo>
                  <a:cubicBezTo>
                    <a:pt x="3" y="53"/>
                    <a:pt x="0" y="42"/>
                    <a:pt x="0" y="29"/>
                  </a:cubicBezTo>
                  <a:cubicBezTo>
                    <a:pt x="0" y="0"/>
                    <a:pt x="0" y="0"/>
                    <a:pt x="0" y="0"/>
                  </a:cubicBezTo>
                  <a:cubicBezTo>
                    <a:pt x="16" y="0"/>
                    <a:pt x="16" y="0"/>
                    <a:pt x="16" y="0"/>
                  </a:cubicBezTo>
                  <a:cubicBezTo>
                    <a:pt x="16" y="26"/>
                    <a:pt x="16" y="26"/>
                    <a:pt x="16" y="26"/>
                  </a:cubicBezTo>
                  <a:cubicBezTo>
                    <a:pt x="16" y="31"/>
                    <a:pt x="16" y="39"/>
                    <a:pt x="24" y="39"/>
                  </a:cubicBezTo>
                  <a:cubicBezTo>
                    <a:pt x="32" y="39"/>
                    <a:pt x="33" y="33"/>
                    <a:pt x="33" y="26"/>
                  </a:cubicBezTo>
                  <a:cubicBezTo>
                    <a:pt x="33" y="0"/>
                    <a:pt x="33" y="0"/>
                    <a:pt x="33" y="0"/>
                  </a:cubicBezTo>
                  <a:cubicBezTo>
                    <a:pt x="49" y="0"/>
                    <a:pt x="49" y="0"/>
                    <a:pt x="49" y="0"/>
                  </a:cubicBezTo>
                  <a:lnTo>
                    <a:pt x="49" y="5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829"/>
            <p:cNvSpPr>
              <a:spLocks noEditPoints="1"/>
            </p:cNvSpPr>
            <p:nvPr/>
          </p:nvSpPr>
          <p:spPr bwMode="auto">
            <a:xfrm>
              <a:off x="4164013" y="3775075"/>
              <a:ext cx="120650" cy="125413"/>
            </a:xfrm>
            <a:custGeom>
              <a:avLst/>
              <a:gdLst>
                <a:gd name="T0" fmla="*/ 50 w 52"/>
                <a:gd name="T1" fmla="*/ 44 h 54"/>
                <a:gd name="T2" fmla="*/ 28 w 52"/>
                <a:gd name="T3" fmla="*/ 54 h 54"/>
                <a:gd name="T4" fmla="*/ 0 w 52"/>
                <a:gd name="T5" fmla="*/ 27 h 54"/>
                <a:gd name="T6" fmla="*/ 28 w 52"/>
                <a:gd name="T7" fmla="*/ 0 h 54"/>
                <a:gd name="T8" fmla="*/ 52 w 52"/>
                <a:gd name="T9" fmla="*/ 27 h 54"/>
                <a:gd name="T10" fmla="*/ 52 w 52"/>
                <a:gd name="T11" fmla="*/ 32 h 54"/>
                <a:gd name="T12" fmla="*/ 16 w 52"/>
                <a:gd name="T13" fmla="*/ 32 h 54"/>
                <a:gd name="T14" fmla="*/ 28 w 52"/>
                <a:gd name="T15" fmla="*/ 42 h 54"/>
                <a:gd name="T16" fmla="*/ 39 w 52"/>
                <a:gd name="T17" fmla="*/ 36 h 54"/>
                <a:gd name="T18" fmla="*/ 50 w 52"/>
                <a:gd name="T19" fmla="*/ 44 h 54"/>
                <a:gd name="T20" fmla="*/ 37 w 52"/>
                <a:gd name="T21" fmla="*/ 21 h 54"/>
                <a:gd name="T22" fmla="*/ 27 w 52"/>
                <a:gd name="T23" fmla="*/ 12 h 54"/>
                <a:gd name="T24" fmla="*/ 16 w 52"/>
                <a:gd name="T25" fmla="*/ 21 h 54"/>
                <a:gd name="T26" fmla="*/ 37 w 52"/>
                <a:gd name="T2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4">
                  <a:moveTo>
                    <a:pt x="50" y="44"/>
                  </a:moveTo>
                  <a:cubicBezTo>
                    <a:pt x="45" y="50"/>
                    <a:pt x="37" y="54"/>
                    <a:pt x="28" y="54"/>
                  </a:cubicBezTo>
                  <a:cubicBezTo>
                    <a:pt x="13" y="54"/>
                    <a:pt x="0" y="43"/>
                    <a:pt x="0" y="27"/>
                  </a:cubicBezTo>
                  <a:cubicBezTo>
                    <a:pt x="0" y="11"/>
                    <a:pt x="13" y="0"/>
                    <a:pt x="28" y="0"/>
                  </a:cubicBezTo>
                  <a:cubicBezTo>
                    <a:pt x="43" y="0"/>
                    <a:pt x="52" y="11"/>
                    <a:pt x="52" y="27"/>
                  </a:cubicBezTo>
                  <a:cubicBezTo>
                    <a:pt x="52" y="32"/>
                    <a:pt x="52" y="32"/>
                    <a:pt x="52" y="32"/>
                  </a:cubicBezTo>
                  <a:cubicBezTo>
                    <a:pt x="16" y="32"/>
                    <a:pt x="16" y="32"/>
                    <a:pt x="16" y="32"/>
                  </a:cubicBezTo>
                  <a:cubicBezTo>
                    <a:pt x="17" y="38"/>
                    <a:pt x="22" y="42"/>
                    <a:pt x="28" y="42"/>
                  </a:cubicBezTo>
                  <a:cubicBezTo>
                    <a:pt x="33" y="42"/>
                    <a:pt x="36" y="39"/>
                    <a:pt x="39" y="36"/>
                  </a:cubicBezTo>
                  <a:lnTo>
                    <a:pt x="50" y="44"/>
                  </a:lnTo>
                  <a:close/>
                  <a:moveTo>
                    <a:pt x="37" y="21"/>
                  </a:moveTo>
                  <a:cubicBezTo>
                    <a:pt x="37" y="16"/>
                    <a:pt x="33" y="12"/>
                    <a:pt x="27" y="12"/>
                  </a:cubicBezTo>
                  <a:cubicBezTo>
                    <a:pt x="20" y="12"/>
                    <a:pt x="16" y="16"/>
                    <a:pt x="16" y="21"/>
                  </a:cubicBezTo>
                  <a:lnTo>
                    <a:pt x="37" y="2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830"/>
            <p:cNvSpPr>
              <a:spLocks noEditPoints="1"/>
            </p:cNvSpPr>
            <p:nvPr/>
          </p:nvSpPr>
          <p:spPr bwMode="auto">
            <a:xfrm>
              <a:off x="5372100" y="2782888"/>
              <a:ext cx="119063" cy="144463"/>
            </a:xfrm>
            <a:custGeom>
              <a:avLst/>
              <a:gdLst>
                <a:gd name="T0" fmla="*/ 0 w 51"/>
                <a:gd name="T1" fmla="*/ 0 h 62"/>
                <a:gd name="T2" fmla="*/ 25 w 51"/>
                <a:gd name="T3" fmla="*/ 0 h 62"/>
                <a:gd name="T4" fmla="*/ 48 w 51"/>
                <a:gd name="T5" fmla="*/ 19 h 62"/>
                <a:gd name="T6" fmla="*/ 35 w 51"/>
                <a:gd name="T7" fmla="*/ 36 h 62"/>
                <a:gd name="T8" fmla="*/ 51 w 51"/>
                <a:gd name="T9" fmla="*/ 62 h 62"/>
                <a:gd name="T10" fmla="*/ 34 w 51"/>
                <a:gd name="T11" fmla="*/ 62 h 62"/>
                <a:gd name="T12" fmla="*/ 21 w 51"/>
                <a:gd name="T13" fmla="*/ 37 h 62"/>
                <a:gd name="T14" fmla="*/ 14 w 51"/>
                <a:gd name="T15" fmla="*/ 37 h 62"/>
                <a:gd name="T16" fmla="*/ 14 w 51"/>
                <a:gd name="T17" fmla="*/ 62 h 62"/>
                <a:gd name="T18" fmla="*/ 0 w 51"/>
                <a:gd name="T19" fmla="*/ 62 h 62"/>
                <a:gd name="T20" fmla="*/ 0 w 51"/>
                <a:gd name="T21" fmla="*/ 0 h 62"/>
                <a:gd name="T22" fmla="*/ 14 w 51"/>
                <a:gd name="T23" fmla="*/ 26 h 62"/>
                <a:gd name="T24" fmla="*/ 22 w 51"/>
                <a:gd name="T25" fmla="*/ 26 h 62"/>
                <a:gd name="T26" fmla="*/ 34 w 51"/>
                <a:gd name="T27" fmla="*/ 19 h 62"/>
                <a:gd name="T28" fmla="*/ 23 w 51"/>
                <a:gd name="T29" fmla="*/ 11 h 62"/>
                <a:gd name="T30" fmla="*/ 14 w 51"/>
                <a:gd name="T31" fmla="*/ 11 h 62"/>
                <a:gd name="T32" fmla="*/ 14 w 51"/>
                <a:gd name="T3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62">
                  <a:moveTo>
                    <a:pt x="0" y="0"/>
                  </a:moveTo>
                  <a:cubicBezTo>
                    <a:pt x="25" y="0"/>
                    <a:pt x="25" y="0"/>
                    <a:pt x="25" y="0"/>
                  </a:cubicBezTo>
                  <a:cubicBezTo>
                    <a:pt x="38" y="0"/>
                    <a:pt x="48" y="4"/>
                    <a:pt x="48" y="19"/>
                  </a:cubicBezTo>
                  <a:cubicBezTo>
                    <a:pt x="48" y="27"/>
                    <a:pt x="44" y="34"/>
                    <a:pt x="35" y="36"/>
                  </a:cubicBezTo>
                  <a:cubicBezTo>
                    <a:pt x="51" y="62"/>
                    <a:pt x="51" y="62"/>
                    <a:pt x="51" y="62"/>
                  </a:cubicBezTo>
                  <a:cubicBezTo>
                    <a:pt x="34" y="62"/>
                    <a:pt x="34" y="62"/>
                    <a:pt x="34" y="62"/>
                  </a:cubicBezTo>
                  <a:cubicBezTo>
                    <a:pt x="21" y="37"/>
                    <a:pt x="21" y="37"/>
                    <a:pt x="21" y="37"/>
                  </a:cubicBezTo>
                  <a:cubicBezTo>
                    <a:pt x="14" y="37"/>
                    <a:pt x="14" y="37"/>
                    <a:pt x="14" y="37"/>
                  </a:cubicBezTo>
                  <a:cubicBezTo>
                    <a:pt x="14" y="62"/>
                    <a:pt x="14" y="62"/>
                    <a:pt x="14" y="62"/>
                  </a:cubicBezTo>
                  <a:cubicBezTo>
                    <a:pt x="0" y="62"/>
                    <a:pt x="0" y="62"/>
                    <a:pt x="0" y="62"/>
                  </a:cubicBezTo>
                  <a:lnTo>
                    <a:pt x="0" y="0"/>
                  </a:lnTo>
                  <a:close/>
                  <a:moveTo>
                    <a:pt x="14" y="26"/>
                  </a:moveTo>
                  <a:cubicBezTo>
                    <a:pt x="22" y="26"/>
                    <a:pt x="22" y="26"/>
                    <a:pt x="22" y="26"/>
                  </a:cubicBezTo>
                  <a:cubicBezTo>
                    <a:pt x="27" y="26"/>
                    <a:pt x="34" y="25"/>
                    <a:pt x="34" y="19"/>
                  </a:cubicBezTo>
                  <a:cubicBezTo>
                    <a:pt x="34" y="12"/>
                    <a:pt x="28" y="11"/>
                    <a:pt x="23" y="11"/>
                  </a:cubicBezTo>
                  <a:cubicBezTo>
                    <a:pt x="14" y="11"/>
                    <a:pt x="14" y="11"/>
                    <a:pt x="14" y="11"/>
                  </a:cubicBezTo>
                  <a:lnTo>
                    <a:pt x="14"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831"/>
            <p:cNvSpPr>
              <a:spLocks noEditPoints="1"/>
            </p:cNvSpPr>
            <p:nvPr/>
          </p:nvSpPr>
          <p:spPr bwMode="auto">
            <a:xfrm>
              <a:off x="5487988" y="2824163"/>
              <a:ext cx="103188" cy="107950"/>
            </a:xfrm>
            <a:custGeom>
              <a:avLst/>
              <a:gdLst>
                <a:gd name="T0" fmla="*/ 42 w 44"/>
                <a:gd name="T1" fmla="*/ 37 h 46"/>
                <a:gd name="T2" fmla="*/ 24 w 44"/>
                <a:gd name="T3" fmla="*/ 46 h 46"/>
                <a:gd name="T4" fmla="*/ 0 w 44"/>
                <a:gd name="T5" fmla="*/ 23 h 46"/>
                <a:gd name="T6" fmla="*/ 24 w 44"/>
                <a:gd name="T7" fmla="*/ 0 h 46"/>
                <a:gd name="T8" fmla="*/ 44 w 44"/>
                <a:gd name="T9" fmla="*/ 23 h 46"/>
                <a:gd name="T10" fmla="*/ 44 w 44"/>
                <a:gd name="T11" fmla="*/ 27 h 46"/>
                <a:gd name="T12" fmla="*/ 13 w 44"/>
                <a:gd name="T13" fmla="*/ 27 h 46"/>
                <a:gd name="T14" fmla="*/ 23 w 44"/>
                <a:gd name="T15" fmla="*/ 35 h 46"/>
                <a:gd name="T16" fmla="*/ 33 w 44"/>
                <a:gd name="T17" fmla="*/ 30 h 46"/>
                <a:gd name="T18" fmla="*/ 42 w 44"/>
                <a:gd name="T19" fmla="*/ 37 h 46"/>
                <a:gd name="T20" fmla="*/ 31 w 44"/>
                <a:gd name="T21" fmla="*/ 18 h 46"/>
                <a:gd name="T22" fmla="*/ 23 w 44"/>
                <a:gd name="T23" fmla="*/ 10 h 46"/>
                <a:gd name="T24" fmla="*/ 13 w 44"/>
                <a:gd name="T25" fmla="*/ 18 h 46"/>
                <a:gd name="T26" fmla="*/ 31 w 44"/>
                <a:gd name="T27" fmla="*/ 1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6">
                  <a:moveTo>
                    <a:pt x="42" y="37"/>
                  </a:moveTo>
                  <a:cubicBezTo>
                    <a:pt x="38" y="42"/>
                    <a:pt x="31" y="46"/>
                    <a:pt x="24" y="46"/>
                  </a:cubicBezTo>
                  <a:cubicBezTo>
                    <a:pt x="11" y="46"/>
                    <a:pt x="0" y="37"/>
                    <a:pt x="0" y="23"/>
                  </a:cubicBezTo>
                  <a:cubicBezTo>
                    <a:pt x="0" y="9"/>
                    <a:pt x="11" y="0"/>
                    <a:pt x="24" y="0"/>
                  </a:cubicBezTo>
                  <a:cubicBezTo>
                    <a:pt x="36" y="0"/>
                    <a:pt x="44" y="9"/>
                    <a:pt x="44" y="23"/>
                  </a:cubicBezTo>
                  <a:cubicBezTo>
                    <a:pt x="44" y="27"/>
                    <a:pt x="44" y="27"/>
                    <a:pt x="44" y="27"/>
                  </a:cubicBezTo>
                  <a:cubicBezTo>
                    <a:pt x="13" y="27"/>
                    <a:pt x="13" y="27"/>
                    <a:pt x="13" y="27"/>
                  </a:cubicBezTo>
                  <a:cubicBezTo>
                    <a:pt x="14" y="32"/>
                    <a:pt x="18" y="35"/>
                    <a:pt x="23" y="35"/>
                  </a:cubicBezTo>
                  <a:cubicBezTo>
                    <a:pt x="28" y="35"/>
                    <a:pt x="31" y="33"/>
                    <a:pt x="33" y="30"/>
                  </a:cubicBezTo>
                  <a:lnTo>
                    <a:pt x="42" y="37"/>
                  </a:lnTo>
                  <a:close/>
                  <a:moveTo>
                    <a:pt x="31" y="18"/>
                  </a:moveTo>
                  <a:cubicBezTo>
                    <a:pt x="31" y="14"/>
                    <a:pt x="28" y="10"/>
                    <a:pt x="23" y="10"/>
                  </a:cubicBezTo>
                  <a:cubicBezTo>
                    <a:pt x="17" y="10"/>
                    <a:pt x="14" y="14"/>
                    <a:pt x="13" y="18"/>
                  </a:cubicBezTo>
                  <a:lnTo>
                    <a:pt x="31" y="1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832"/>
            <p:cNvSpPr>
              <a:spLocks noEditPoints="1"/>
            </p:cNvSpPr>
            <p:nvPr/>
          </p:nvSpPr>
          <p:spPr bwMode="auto">
            <a:xfrm>
              <a:off x="5595938" y="2771775"/>
              <a:ext cx="109538" cy="160338"/>
            </a:xfrm>
            <a:custGeom>
              <a:avLst/>
              <a:gdLst>
                <a:gd name="T0" fmla="*/ 47 w 47"/>
                <a:gd name="T1" fmla="*/ 67 h 69"/>
                <a:gd name="T2" fmla="*/ 35 w 47"/>
                <a:gd name="T3" fmla="*/ 67 h 69"/>
                <a:gd name="T4" fmla="*/ 35 w 47"/>
                <a:gd name="T5" fmla="*/ 62 h 69"/>
                <a:gd name="T6" fmla="*/ 34 w 47"/>
                <a:gd name="T7" fmla="*/ 62 h 69"/>
                <a:gd name="T8" fmla="*/ 21 w 47"/>
                <a:gd name="T9" fmla="*/ 69 h 69"/>
                <a:gd name="T10" fmla="*/ 0 w 47"/>
                <a:gd name="T11" fmla="*/ 46 h 69"/>
                <a:gd name="T12" fmla="*/ 20 w 47"/>
                <a:gd name="T13" fmla="*/ 23 h 69"/>
                <a:gd name="T14" fmla="*/ 33 w 47"/>
                <a:gd name="T15" fmla="*/ 29 h 69"/>
                <a:gd name="T16" fmla="*/ 33 w 47"/>
                <a:gd name="T17" fmla="*/ 29 h 69"/>
                <a:gd name="T18" fmla="*/ 33 w 47"/>
                <a:gd name="T19" fmla="*/ 0 h 69"/>
                <a:gd name="T20" fmla="*/ 47 w 47"/>
                <a:gd name="T21" fmla="*/ 0 h 69"/>
                <a:gd name="T22" fmla="*/ 47 w 47"/>
                <a:gd name="T23" fmla="*/ 67 h 69"/>
                <a:gd name="T24" fmla="*/ 24 w 47"/>
                <a:gd name="T25" fmla="*/ 35 h 69"/>
                <a:gd name="T26" fmla="*/ 13 w 47"/>
                <a:gd name="T27" fmla="*/ 46 h 69"/>
                <a:gd name="T28" fmla="*/ 24 w 47"/>
                <a:gd name="T29" fmla="*/ 57 h 69"/>
                <a:gd name="T30" fmla="*/ 35 w 47"/>
                <a:gd name="T31" fmla="*/ 46 h 69"/>
                <a:gd name="T32" fmla="*/ 24 w 47"/>
                <a:gd name="T33" fmla="*/ 3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69">
                  <a:moveTo>
                    <a:pt x="47" y="67"/>
                  </a:moveTo>
                  <a:cubicBezTo>
                    <a:pt x="35" y="67"/>
                    <a:pt x="35" y="67"/>
                    <a:pt x="35" y="67"/>
                  </a:cubicBezTo>
                  <a:cubicBezTo>
                    <a:pt x="35" y="62"/>
                    <a:pt x="35" y="62"/>
                    <a:pt x="35" y="62"/>
                  </a:cubicBezTo>
                  <a:cubicBezTo>
                    <a:pt x="34" y="62"/>
                    <a:pt x="34" y="62"/>
                    <a:pt x="34" y="62"/>
                  </a:cubicBezTo>
                  <a:cubicBezTo>
                    <a:pt x="32" y="65"/>
                    <a:pt x="27" y="69"/>
                    <a:pt x="21" y="69"/>
                  </a:cubicBezTo>
                  <a:cubicBezTo>
                    <a:pt x="8" y="69"/>
                    <a:pt x="0" y="59"/>
                    <a:pt x="0" y="46"/>
                  </a:cubicBezTo>
                  <a:cubicBezTo>
                    <a:pt x="0" y="34"/>
                    <a:pt x="7" y="23"/>
                    <a:pt x="20" y="23"/>
                  </a:cubicBezTo>
                  <a:cubicBezTo>
                    <a:pt x="25" y="23"/>
                    <a:pt x="30" y="25"/>
                    <a:pt x="33" y="29"/>
                  </a:cubicBezTo>
                  <a:cubicBezTo>
                    <a:pt x="33" y="29"/>
                    <a:pt x="33" y="29"/>
                    <a:pt x="33" y="29"/>
                  </a:cubicBezTo>
                  <a:cubicBezTo>
                    <a:pt x="33" y="0"/>
                    <a:pt x="33" y="0"/>
                    <a:pt x="33" y="0"/>
                  </a:cubicBezTo>
                  <a:cubicBezTo>
                    <a:pt x="47" y="0"/>
                    <a:pt x="47" y="0"/>
                    <a:pt x="47" y="0"/>
                  </a:cubicBezTo>
                  <a:lnTo>
                    <a:pt x="47" y="67"/>
                  </a:lnTo>
                  <a:close/>
                  <a:moveTo>
                    <a:pt x="24" y="35"/>
                  </a:moveTo>
                  <a:cubicBezTo>
                    <a:pt x="17" y="35"/>
                    <a:pt x="13" y="39"/>
                    <a:pt x="13" y="46"/>
                  </a:cubicBezTo>
                  <a:cubicBezTo>
                    <a:pt x="13" y="52"/>
                    <a:pt x="17" y="57"/>
                    <a:pt x="24" y="57"/>
                  </a:cubicBezTo>
                  <a:cubicBezTo>
                    <a:pt x="31" y="57"/>
                    <a:pt x="35" y="52"/>
                    <a:pt x="35" y="46"/>
                  </a:cubicBezTo>
                  <a:cubicBezTo>
                    <a:pt x="35" y="39"/>
                    <a:pt x="31" y="35"/>
                    <a:pt x="24" y="3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833"/>
            <p:cNvSpPr>
              <a:spLocks/>
            </p:cNvSpPr>
            <p:nvPr/>
          </p:nvSpPr>
          <p:spPr bwMode="auto">
            <a:xfrm>
              <a:off x="5719763" y="2827338"/>
              <a:ext cx="95250" cy="104775"/>
            </a:xfrm>
            <a:custGeom>
              <a:avLst/>
              <a:gdLst>
                <a:gd name="T0" fmla="*/ 41 w 41"/>
                <a:gd name="T1" fmla="*/ 43 h 45"/>
                <a:gd name="T2" fmla="*/ 28 w 41"/>
                <a:gd name="T3" fmla="*/ 43 h 45"/>
                <a:gd name="T4" fmla="*/ 28 w 41"/>
                <a:gd name="T5" fmla="*/ 38 h 45"/>
                <a:gd name="T6" fmla="*/ 28 w 41"/>
                <a:gd name="T7" fmla="*/ 38 h 45"/>
                <a:gd name="T8" fmla="*/ 16 w 41"/>
                <a:gd name="T9" fmla="*/ 45 h 45"/>
                <a:gd name="T10" fmla="*/ 0 w 41"/>
                <a:gd name="T11" fmla="*/ 24 h 45"/>
                <a:gd name="T12" fmla="*/ 0 w 41"/>
                <a:gd name="T13" fmla="*/ 0 h 45"/>
                <a:gd name="T14" fmla="*/ 13 w 41"/>
                <a:gd name="T15" fmla="*/ 0 h 45"/>
                <a:gd name="T16" fmla="*/ 13 w 41"/>
                <a:gd name="T17" fmla="*/ 21 h 45"/>
                <a:gd name="T18" fmla="*/ 20 w 41"/>
                <a:gd name="T19" fmla="*/ 33 h 45"/>
                <a:gd name="T20" fmla="*/ 28 w 41"/>
                <a:gd name="T21" fmla="*/ 22 h 45"/>
                <a:gd name="T22" fmla="*/ 28 w 41"/>
                <a:gd name="T23" fmla="*/ 0 h 45"/>
                <a:gd name="T24" fmla="*/ 41 w 41"/>
                <a:gd name="T25" fmla="*/ 0 h 45"/>
                <a:gd name="T26" fmla="*/ 41 w 41"/>
                <a:gd name="T27"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5">
                  <a:moveTo>
                    <a:pt x="41" y="43"/>
                  </a:moveTo>
                  <a:cubicBezTo>
                    <a:pt x="28" y="43"/>
                    <a:pt x="28" y="43"/>
                    <a:pt x="28" y="43"/>
                  </a:cubicBezTo>
                  <a:cubicBezTo>
                    <a:pt x="28" y="38"/>
                    <a:pt x="28" y="38"/>
                    <a:pt x="28" y="38"/>
                  </a:cubicBezTo>
                  <a:cubicBezTo>
                    <a:pt x="28" y="38"/>
                    <a:pt x="28" y="38"/>
                    <a:pt x="28" y="38"/>
                  </a:cubicBezTo>
                  <a:cubicBezTo>
                    <a:pt x="26" y="41"/>
                    <a:pt x="22" y="45"/>
                    <a:pt x="16" y="45"/>
                  </a:cubicBezTo>
                  <a:cubicBezTo>
                    <a:pt x="2" y="45"/>
                    <a:pt x="0" y="36"/>
                    <a:pt x="0" y="24"/>
                  </a:cubicBezTo>
                  <a:cubicBezTo>
                    <a:pt x="0" y="0"/>
                    <a:pt x="0" y="0"/>
                    <a:pt x="0" y="0"/>
                  </a:cubicBezTo>
                  <a:cubicBezTo>
                    <a:pt x="13" y="0"/>
                    <a:pt x="13" y="0"/>
                    <a:pt x="13" y="0"/>
                  </a:cubicBezTo>
                  <a:cubicBezTo>
                    <a:pt x="13" y="21"/>
                    <a:pt x="13" y="21"/>
                    <a:pt x="13" y="21"/>
                  </a:cubicBezTo>
                  <a:cubicBezTo>
                    <a:pt x="13" y="26"/>
                    <a:pt x="13" y="33"/>
                    <a:pt x="20" y="33"/>
                  </a:cubicBezTo>
                  <a:cubicBezTo>
                    <a:pt x="27" y="33"/>
                    <a:pt x="28" y="27"/>
                    <a:pt x="28" y="22"/>
                  </a:cubicBezTo>
                  <a:cubicBezTo>
                    <a:pt x="28" y="0"/>
                    <a:pt x="28" y="0"/>
                    <a:pt x="28" y="0"/>
                  </a:cubicBezTo>
                  <a:cubicBezTo>
                    <a:pt x="41" y="0"/>
                    <a:pt x="41" y="0"/>
                    <a:pt x="41" y="0"/>
                  </a:cubicBezTo>
                  <a:lnTo>
                    <a:pt x="41" y="4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834"/>
            <p:cNvSpPr>
              <a:spLocks/>
            </p:cNvSpPr>
            <p:nvPr/>
          </p:nvSpPr>
          <p:spPr bwMode="auto">
            <a:xfrm>
              <a:off x="5826125" y="2824163"/>
              <a:ext cx="96838" cy="103188"/>
            </a:xfrm>
            <a:custGeom>
              <a:avLst/>
              <a:gdLst>
                <a:gd name="T0" fmla="*/ 0 w 41"/>
                <a:gd name="T1" fmla="*/ 1 h 44"/>
                <a:gd name="T2" fmla="*/ 12 w 41"/>
                <a:gd name="T3" fmla="*/ 1 h 44"/>
                <a:gd name="T4" fmla="*/ 12 w 41"/>
                <a:gd name="T5" fmla="*/ 7 h 44"/>
                <a:gd name="T6" fmla="*/ 13 w 41"/>
                <a:gd name="T7" fmla="*/ 7 h 44"/>
                <a:gd name="T8" fmla="*/ 25 w 41"/>
                <a:gd name="T9" fmla="*/ 0 h 44"/>
                <a:gd name="T10" fmla="*/ 41 w 41"/>
                <a:gd name="T11" fmla="*/ 21 h 44"/>
                <a:gd name="T12" fmla="*/ 41 w 41"/>
                <a:gd name="T13" fmla="*/ 44 h 44"/>
                <a:gd name="T14" fmla="*/ 28 w 41"/>
                <a:gd name="T15" fmla="*/ 44 h 44"/>
                <a:gd name="T16" fmla="*/ 28 w 41"/>
                <a:gd name="T17" fmla="*/ 23 h 44"/>
                <a:gd name="T18" fmla="*/ 21 w 41"/>
                <a:gd name="T19" fmla="*/ 12 h 44"/>
                <a:gd name="T20" fmla="*/ 13 w 41"/>
                <a:gd name="T21" fmla="*/ 23 h 44"/>
                <a:gd name="T22" fmla="*/ 13 w 41"/>
                <a:gd name="T23" fmla="*/ 44 h 44"/>
                <a:gd name="T24" fmla="*/ 0 w 41"/>
                <a:gd name="T25" fmla="*/ 44 h 44"/>
                <a:gd name="T26" fmla="*/ 0 w 41"/>
                <a:gd name="T2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4">
                  <a:moveTo>
                    <a:pt x="0" y="1"/>
                  </a:moveTo>
                  <a:cubicBezTo>
                    <a:pt x="12" y="1"/>
                    <a:pt x="12" y="1"/>
                    <a:pt x="12" y="1"/>
                  </a:cubicBezTo>
                  <a:cubicBezTo>
                    <a:pt x="12" y="7"/>
                    <a:pt x="12" y="7"/>
                    <a:pt x="12" y="7"/>
                  </a:cubicBezTo>
                  <a:cubicBezTo>
                    <a:pt x="13" y="7"/>
                    <a:pt x="13" y="7"/>
                    <a:pt x="13" y="7"/>
                  </a:cubicBezTo>
                  <a:cubicBezTo>
                    <a:pt x="14" y="4"/>
                    <a:pt x="19" y="0"/>
                    <a:pt x="25" y="0"/>
                  </a:cubicBezTo>
                  <a:cubicBezTo>
                    <a:pt x="39" y="0"/>
                    <a:pt x="41" y="9"/>
                    <a:pt x="41" y="21"/>
                  </a:cubicBezTo>
                  <a:cubicBezTo>
                    <a:pt x="41" y="44"/>
                    <a:pt x="41" y="44"/>
                    <a:pt x="41" y="44"/>
                  </a:cubicBezTo>
                  <a:cubicBezTo>
                    <a:pt x="28" y="44"/>
                    <a:pt x="28" y="44"/>
                    <a:pt x="28" y="44"/>
                  </a:cubicBezTo>
                  <a:cubicBezTo>
                    <a:pt x="28" y="23"/>
                    <a:pt x="28" y="23"/>
                    <a:pt x="28" y="23"/>
                  </a:cubicBezTo>
                  <a:cubicBezTo>
                    <a:pt x="28" y="18"/>
                    <a:pt x="28" y="12"/>
                    <a:pt x="21" y="12"/>
                  </a:cubicBezTo>
                  <a:cubicBezTo>
                    <a:pt x="14" y="12"/>
                    <a:pt x="13" y="17"/>
                    <a:pt x="13" y="23"/>
                  </a:cubicBezTo>
                  <a:cubicBezTo>
                    <a:pt x="13" y="44"/>
                    <a:pt x="13" y="44"/>
                    <a:pt x="13" y="44"/>
                  </a:cubicBezTo>
                  <a:cubicBezTo>
                    <a:pt x="0" y="44"/>
                    <a:pt x="0" y="44"/>
                    <a:pt x="0" y="44"/>
                  </a:cubicBezTo>
                  <a:lnTo>
                    <a:pt x="0"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835"/>
            <p:cNvSpPr>
              <a:spLocks noEditPoints="1"/>
            </p:cNvSpPr>
            <p:nvPr/>
          </p:nvSpPr>
          <p:spPr bwMode="auto">
            <a:xfrm>
              <a:off x="5929313" y="2771775"/>
              <a:ext cx="109538" cy="160338"/>
            </a:xfrm>
            <a:custGeom>
              <a:avLst/>
              <a:gdLst>
                <a:gd name="T0" fmla="*/ 47 w 47"/>
                <a:gd name="T1" fmla="*/ 67 h 69"/>
                <a:gd name="T2" fmla="*/ 35 w 47"/>
                <a:gd name="T3" fmla="*/ 67 h 69"/>
                <a:gd name="T4" fmla="*/ 35 w 47"/>
                <a:gd name="T5" fmla="*/ 62 h 69"/>
                <a:gd name="T6" fmla="*/ 35 w 47"/>
                <a:gd name="T7" fmla="*/ 62 h 69"/>
                <a:gd name="T8" fmla="*/ 21 w 47"/>
                <a:gd name="T9" fmla="*/ 69 h 69"/>
                <a:gd name="T10" fmla="*/ 0 w 47"/>
                <a:gd name="T11" fmla="*/ 46 h 69"/>
                <a:gd name="T12" fmla="*/ 20 w 47"/>
                <a:gd name="T13" fmla="*/ 23 h 69"/>
                <a:gd name="T14" fmla="*/ 34 w 47"/>
                <a:gd name="T15" fmla="*/ 29 h 69"/>
                <a:gd name="T16" fmla="*/ 34 w 47"/>
                <a:gd name="T17" fmla="*/ 29 h 69"/>
                <a:gd name="T18" fmla="*/ 34 w 47"/>
                <a:gd name="T19" fmla="*/ 0 h 69"/>
                <a:gd name="T20" fmla="*/ 47 w 47"/>
                <a:gd name="T21" fmla="*/ 0 h 69"/>
                <a:gd name="T22" fmla="*/ 47 w 47"/>
                <a:gd name="T23" fmla="*/ 67 h 69"/>
                <a:gd name="T24" fmla="*/ 24 w 47"/>
                <a:gd name="T25" fmla="*/ 35 h 69"/>
                <a:gd name="T26" fmla="*/ 14 w 47"/>
                <a:gd name="T27" fmla="*/ 46 h 69"/>
                <a:gd name="T28" fmla="*/ 24 w 47"/>
                <a:gd name="T29" fmla="*/ 57 h 69"/>
                <a:gd name="T30" fmla="*/ 35 w 47"/>
                <a:gd name="T31" fmla="*/ 46 h 69"/>
                <a:gd name="T32" fmla="*/ 24 w 47"/>
                <a:gd name="T33" fmla="*/ 3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69">
                  <a:moveTo>
                    <a:pt x="47" y="67"/>
                  </a:moveTo>
                  <a:cubicBezTo>
                    <a:pt x="35" y="67"/>
                    <a:pt x="35" y="67"/>
                    <a:pt x="35" y="67"/>
                  </a:cubicBezTo>
                  <a:cubicBezTo>
                    <a:pt x="35" y="62"/>
                    <a:pt x="35" y="62"/>
                    <a:pt x="35" y="62"/>
                  </a:cubicBezTo>
                  <a:cubicBezTo>
                    <a:pt x="35" y="62"/>
                    <a:pt x="35" y="62"/>
                    <a:pt x="35" y="62"/>
                  </a:cubicBezTo>
                  <a:cubicBezTo>
                    <a:pt x="33" y="65"/>
                    <a:pt x="27" y="69"/>
                    <a:pt x="21" y="69"/>
                  </a:cubicBezTo>
                  <a:cubicBezTo>
                    <a:pt x="9" y="69"/>
                    <a:pt x="0" y="59"/>
                    <a:pt x="0" y="46"/>
                  </a:cubicBezTo>
                  <a:cubicBezTo>
                    <a:pt x="0" y="34"/>
                    <a:pt x="8" y="23"/>
                    <a:pt x="20" y="23"/>
                  </a:cubicBezTo>
                  <a:cubicBezTo>
                    <a:pt x="25" y="23"/>
                    <a:pt x="31" y="25"/>
                    <a:pt x="34" y="29"/>
                  </a:cubicBezTo>
                  <a:cubicBezTo>
                    <a:pt x="34" y="29"/>
                    <a:pt x="34" y="29"/>
                    <a:pt x="34" y="29"/>
                  </a:cubicBezTo>
                  <a:cubicBezTo>
                    <a:pt x="34" y="0"/>
                    <a:pt x="34" y="0"/>
                    <a:pt x="34" y="0"/>
                  </a:cubicBezTo>
                  <a:cubicBezTo>
                    <a:pt x="47" y="0"/>
                    <a:pt x="47" y="0"/>
                    <a:pt x="47" y="0"/>
                  </a:cubicBezTo>
                  <a:lnTo>
                    <a:pt x="47" y="67"/>
                  </a:lnTo>
                  <a:close/>
                  <a:moveTo>
                    <a:pt x="24" y="35"/>
                  </a:moveTo>
                  <a:cubicBezTo>
                    <a:pt x="18" y="35"/>
                    <a:pt x="14" y="39"/>
                    <a:pt x="14" y="46"/>
                  </a:cubicBezTo>
                  <a:cubicBezTo>
                    <a:pt x="14" y="52"/>
                    <a:pt x="18" y="57"/>
                    <a:pt x="24" y="57"/>
                  </a:cubicBezTo>
                  <a:cubicBezTo>
                    <a:pt x="31" y="57"/>
                    <a:pt x="35" y="52"/>
                    <a:pt x="35" y="46"/>
                  </a:cubicBezTo>
                  <a:cubicBezTo>
                    <a:pt x="35" y="39"/>
                    <a:pt x="31" y="35"/>
                    <a:pt x="24" y="3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836"/>
            <p:cNvSpPr>
              <a:spLocks noEditPoints="1"/>
            </p:cNvSpPr>
            <p:nvPr/>
          </p:nvSpPr>
          <p:spPr bwMode="auto">
            <a:xfrm>
              <a:off x="6048375" y="2824163"/>
              <a:ext cx="95250" cy="107950"/>
            </a:xfrm>
            <a:custGeom>
              <a:avLst/>
              <a:gdLst>
                <a:gd name="T0" fmla="*/ 29 w 41"/>
                <a:gd name="T1" fmla="*/ 39 h 46"/>
                <a:gd name="T2" fmla="*/ 29 w 41"/>
                <a:gd name="T3" fmla="*/ 39 h 46"/>
                <a:gd name="T4" fmla="*/ 15 w 41"/>
                <a:gd name="T5" fmla="*/ 46 h 46"/>
                <a:gd name="T6" fmla="*/ 0 w 41"/>
                <a:gd name="T7" fmla="*/ 32 h 46"/>
                <a:gd name="T8" fmla="*/ 29 w 41"/>
                <a:gd name="T9" fmla="*/ 17 h 46"/>
                <a:gd name="T10" fmla="*/ 20 w 41"/>
                <a:gd name="T11" fmla="*/ 9 h 46"/>
                <a:gd name="T12" fmla="*/ 10 w 41"/>
                <a:gd name="T13" fmla="*/ 14 h 46"/>
                <a:gd name="T14" fmla="*/ 3 w 41"/>
                <a:gd name="T15" fmla="*/ 7 h 46"/>
                <a:gd name="T16" fmla="*/ 22 w 41"/>
                <a:gd name="T17" fmla="*/ 0 h 46"/>
                <a:gd name="T18" fmla="*/ 41 w 41"/>
                <a:gd name="T19" fmla="*/ 23 h 46"/>
                <a:gd name="T20" fmla="*/ 41 w 41"/>
                <a:gd name="T21" fmla="*/ 44 h 46"/>
                <a:gd name="T22" fmla="*/ 29 w 41"/>
                <a:gd name="T23" fmla="*/ 44 h 46"/>
                <a:gd name="T24" fmla="*/ 29 w 41"/>
                <a:gd name="T25" fmla="*/ 39 h 46"/>
                <a:gd name="T26" fmla="*/ 26 w 41"/>
                <a:gd name="T27" fmla="*/ 26 h 46"/>
                <a:gd name="T28" fmla="*/ 13 w 41"/>
                <a:gd name="T29" fmla="*/ 32 h 46"/>
                <a:gd name="T30" fmla="*/ 19 w 41"/>
                <a:gd name="T31" fmla="*/ 36 h 46"/>
                <a:gd name="T32" fmla="*/ 29 w 41"/>
                <a:gd name="T33" fmla="*/ 28 h 46"/>
                <a:gd name="T34" fmla="*/ 29 w 41"/>
                <a:gd name="T35" fmla="*/ 26 h 46"/>
                <a:gd name="T36" fmla="*/ 26 w 41"/>
                <a:gd name="T37"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6">
                  <a:moveTo>
                    <a:pt x="29" y="39"/>
                  </a:moveTo>
                  <a:cubicBezTo>
                    <a:pt x="29" y="39"/>
                    <a:pt x="29" y="39"/>
                    <a:pt x="29" y="39"/>
                  </a:cubicBezTo>
                  <a:cubicBezTo>
                    <a:pt x="26" y="44"/>
                    <a:pt x="21" y="46"/>
                    <a:pt x="15" y="46"/>
                  </a:cubicBezTo>
                  <a:cubicBezTo>
                    <a:pt x="7" y="46"/>
                    <a:pt x="0" y="41"/>
                    <a:pt x="0" y="32"/>
                  </a:cubicBezTo>
                  <a:cubicBezTo>
                    <a:pt x="0" y="17"/>
                    <a:pt x="18" y="17"/>
                    <a:pt x="29" y="17"/>
                  </a:cubicBezTo>
                  <a:cubicBezTo>
                    <a:pt x="29" y="12"/>
                    <a:pt x="25" y="9"/>
                    <a:pt x="20" y="9"/>
                  </a:cubicBezTo>
                  <a:cubicBezTo>
                    <a:pt x="16" y="9"/>
                    <a:pt x="12" y="11"/>
                    <a:pt x="10" y="14"/>
                  </a:cubicBezTo>
                  <a:cubicBezTo>
                    <a:pt x="3" y="7"/>
                    <a:pt x="3" y="7"/>
                    <a:pt x="3" y="7"/>
                  </a:cubicBezTo>
                  <a:cubicBezTo>
                    <a:pt x="7" y="3"/>
                    <a:pt x="15" y="0"/>
                    <a:pt x="22" y="0"/>
                  </a:cubicBezTo>
                  <a:cubicBezTo>
                    <a:pt x="37" y="0"/>
                    <a:pt x="41" y="8"/>
                    <a:pt x="41" y="23"/>
                  </a:cubicBezTo>
                  <a:cubicBezTo>
                    <a:pt x="41" y="44"/>
                    <a:pt x="41" y="44"/>
                    <a:pt x="41" y="44"/>
                  </a:cubicBezTo>
                  <a:cubicBezTo>
                    <a:pt x="29" y="44"/>
                    <a:pt x="29" y="44"/>
                    <a:pt x="29" y="44"/>
                  </a:cubicBezTo>
                  <a:lnTo>
                    <a:pt x="29" y="39"/>
                  </a:lnTo>
                  <a:close/>
                  <a:moveTo>
                    <a:pt x="26" y="26"/>
                  </a:moveTo>
                  <a:cubicBezTo>
                    <a:pt x="22" y="26"/>
                    <a:pt x="13" y="26"/>
                    <a:pt x="13" y="32"/>
                  </a:cubicBezTo>
                  <a:cubicBezTo>
                    <a:pt x="13" y="35"/>
                    <a:pt x="16" y="36"/>
                    <a:pt x="19" y="36"/>
                  </a:cubicBezTo>
                  <a:cubicBezTo>
                    <a:pt x="24" y="36"/>
                    <a:pt x="29" y="34"/>
                    <a:pt x="29" y="28"/>
                  </a:cubicBezTo>
                  <a:cubicBezTo>
                    <a:pt x="29" y="26"/>
                    <a:pt x="29" y="26"/>
                    <a:pt x="29" y="26"/>
                  </a:cubicBezTo>
                  <a:lnTo>
                    <a:pt x="26"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837"/>
            <p:cNvSpPr>
              <a:spLocks/>
            </p:cNvSpPr>
            <p:nvPr/>
          </p:nvSpPr>
          <p:spPr bwMode="auto">
            <a:xfrm>
              <a:off x="6153150" y="2824163"/>
              <a:ext cx="95250" cy="103188"/>
            </a:xfrm>
            <a:custGeom>
              <a:avLst/>
              <a:gdLst>
                <a:gd name="T0" fmla="*/ 0 w 41"/>
                <a:gd name="T1" fmla="*/ 1 h 44"/>
                <a:gd name="T2" fmla="*/ 13 w 41"/>
                <a:gd name="T3" fmla="*/ 1 h 44"/>
                <a:gd name="T4" fmla="*/ 13 w 41"/>
                <a:gd name="T5" fmla="*/ 7 h 44"/>
                <a:gd name="T6" fmla="*/ 13 w 41"/>
                <a:gd name="T7" fmla="*/ 7 h 44"/>
                <a:gd name="T8" fmla="*/ 25 w 41"/>
                <a:gd name="T9" fmla="*/ 0 h 44"/>
                <a:gd name="T10" fmla="*/ 41 w 41"/>
                <a:gd name="T11" fmla="*/ 21 h 44"/>
                <a:gd name="T12" fmla="*/ 41 w 41"/>
                <a:gd name="T13" fmla="*/ 44 h 44"/>
                <a:gd name="T14" fmla="*/ 28 w 41"/>
                <a:gd name="T15" fmla="*/ 44 h 44"/>
                <a:gd name="T16" fmla="*/ 28 w 41"/>
                <a:gd name="T17" fmla="*/ 23 h 44"/>
                <a:gd name="T18" fmla="*/ 21 w 41"/>
                <a:gd name="T19" fmla="*/ 12 h 44"/>
                <a:gd name="T20" fmla="*/ 13 w 41"/>
                <a:gd name="T21" fmla="*/ 23 h 44"/>
                <a:gd name="T22" fmla="*/ 13 w 41"/>
                <a:gd name="T23" fmla="*/ 44 h 44"/>
                <a:gd name="T24" fmla="*/ 0 w 41"/>
                <a:gd name="T25" fmla="*/ 44 h 44"/>
                <a:gd name="T26" fmla="*/ 0 w 41"/>
                <a:gd name="T2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4">
                  <a:moveTo>
                    <a:pt x="0" y="1"/>
                  </a:moveTo>
                  <a:cubicBezTo>
                    <a:pt x="13" y="1"/>
                    <a:pt x="13" y="1"/>
                    <a:pt x="13" y="1"/>
                  </a:cubicBezTo>
                  <a:cubicBezTo>
                    <a:pt x="13" y="7"/>
                    <a:pt x="13" y="7"/>
                    <a:pt x="13" y="7"/>
                  </a:cubicBezTo>
                  <a:cubicBezTo>
                    <a:pt x="13" y="7"/>
                    <a:pt x="13" y="7"/>
                    <a:pt x="13" y="7"/>
                  </a:cubicBezTo>
                  <a:cubicBezTo>
                    <a:pt x="14" y="4"/>
                    <a:pt x="19" y="0"/>
                    <a:pt x="25" y="0"/>
                  </a:cubicBezTo>
                  <a:cubicBezTo>
                    <a:pt x="39" y="0"/>
                    <a:pt x="41" y="9"/>
                    <a:pt x="41" y="21"/>
                  </a:cubicBezTo>
                  <a:cubicBezTo>
                    <a:pt x="41" y="44"/>
                    <a:pt x="41" y="44"/>
                    <a:pt x="41" y="44"/>
                  </a:cubicBezTo>
                  <a:cubicBezTo>
                    <a:pt x="28" y="44"/>
                    <a:pt x="28" y="44"/>
                    <a:pt x="28" y="44"/>
                  </a:cubicBezTo>
                  <a:cubicBezTo>
                    <a:pt x="28" y="23"/>
                    <a:pt x="28" y="23"/>
                    <a:pt x="28" y="23"/>
                  </a:cubicBezTo>
                  <a:cubicBezTo>
                    <a:pt x="28" y="18"/>
                    <a:pt x="28" y="12"/>
                    <a:pt x="21" y="12"/>
                  </a:cubicBezTo>
                  <a:cubicBezTo>
                    <a:pt x="14" y="12"/>
                    <a:pt x="13" y="17"/>
                    <a:pt x="13" y="23"/>
                  </a:cubicBezTo>
                  <a:cubicBezTo>
                    <a:pt x="13" y="44"/>
                    <a:pt x="13" y="44"/>
                    <a:pt x="13" y="44"/>
                  </a:cubicBezTo>
                  <a:cubicBezTo>
                    <a:pt x="0" y="44"/>
                    <a:pt x="0" y="44"/>
                    <a:pt x="0" y="44"/>
                  </a:cubicBezTo>
                  <a:lnTo>
                    <a:pt x="0"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838"/>
            <p:cNvSpPr>
              <a:spLocks/>
            </p:cNvSpPr>
            <p:nvPr/>
          </p:nvSpPr>
          <p:spPr bwMode="auto">
            <a:xfrm>
              <a:off x="6256338" y="2824163"/>
              <a:ext cx="92075" cy="107950"/>
            </a:xfrm>
            <a:custGeom>
              <a:avLst/>
              <a:gdLst>
                <a:gd name="T0" fmla="*/ 31 w 40"/>
                <a:gd name="T1" fmla="*/ 15 h 46"/>
                <a:gd name="T2" fmla="*/ 24 w 40"/>
                <a:gd name="T3" fmla="*/ 12 h 46"/>
                <a:gd name="T4" fmla="*/ 14 w 40"/>
                <a:gd name="T5" fmla="*/ 23 h 46"/>
                <a:gd name="T6" fmla="*/ 24 w 40"/>
                <a:gd name="T7" fmla="*/ 34 h 46"/>
                <a:gd name="T8" fmla="*/ 31 w 40"/>
                <a:gd name="T9" fmla="*/ 31 h 46"/>
                <a:gd name="T10" fmla="*/ 40 w 40"/>
                <a:gd name="T11" fmla="*/ 40 h 46"/>
                <a:gd name="T12" fmla="*/ 24 w 40"/>
                <a:gd name="T13" fmla="*/ 46 h 46"/>
                <a:gd name="T14" fmla="*/ 0 w 40"/>
                <a:gd name="T15" fmla="*/ 23 h 46"/>
                <a:gd name="T16" fmla="*/ 24 w 40"/>
                <a:gd name="T17" fmla="*/ 0 h 46"/>
                <a:gd name="T18" fmla="*/ 40 w 40"/>
                <a:gd name="T19" fmla="*/ 6 h 46"/>
                <a:gd name="T20" fmla="*/ 31 w 40"/>
                <a:gd name="T21" fmla="*/ 1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6">
                  <a:moveTo>
                    <a:pt x="31" y="15"/>
                  </a:moveTo>
                  <a:cubicBezTo>
                    <a:pt x="30" y="13"/>
                    <a:pt x="27" y="12"/>
                    <a:pt x="24" y="12"/>
                  </a:cubicBezTo>
                  <a:cubicBezTo>
                    <a:pt x="18" y="12"/>
                    <a:pt x="14" y="16"/>
                    <a:pt x="14" y="23"/>
                  </a:cubicBezTo>
                  <a:cubicBezTo>
                    <a:pt x="14" y="29"/>
                    <a:pt x="18" y="34"/>
                    <a:pt x="24" y="34"/>
                  </a:cubicBezTo>
                  <a:cubicBezTo>
                    <a:pt x="27" y="34"/>
                    <a:pt x="30" y="32"/>
                    <a:pt x="31" y="31"/>
                  </a:cubicBezTo>
                  <a:cubicBezTo>
                    <a:pt x="40" y="40"/>
                    <a:pt x="40" y="40"/>
                    <a:pt x="40" y="40"/>
                  </a:cubicBezTo>
                  <a:cubicBezTo>
                    <a:pt x="36" y="44"/>
                    <a:pt x="30" y="46"/>
                    <a:pt x="24" y="46"/>
                  </a:cubicBezTo>
                  <a:cubicBezTo>
                    <a:pt x="11" y="46"/>
                    <a:pt x="0" y="37"/>
                    <a:pt x="0" y="23"/>
                  </a:cubicBezTo>
                  <a:cubicBezTo>
                    <a:pt x="0" y="9"/>
                    <a:pt x="11" y="0"/>
                    <a:pt x="24" y="0"/>
                  </a:cubicBezTo>
                  <a:cubicBezTo>
                    <a:pt x="30" y="0"/>
                    <a:pt x="36" y="2"/>
                    <a:pt x="40" y="6"/>
                  </a:cubicBezTo>
                  <a:lnTo>
                    <a:pt x="31" y="1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839"/>
            <p:cNvSpPr>
              <a:spLocks/>
            </p:cNvSpPr>
            <p:nvPr/>
          </p:nvSpPr>
          <p:spPr bwMode="auto">
            <a:xfrm>
              <a:off x="6337300" y="2827338"/>
              <a:ext cx="114300" cy="150813"/>
            </a:xfrm>
            <a:custGeom>
              <a:avLst/>
              <a:gdLst>
                <a:gd name="T0" fmla="*/ 30 w 49"/>
                <a:gd name="T1" fmla="*/ 50 h 65"/>
                <a:gd name="T2" fmla="*/ 11 w 49"/>
                <a:gd name="T3" fmla="*/ 65 h 65"/>
                <a:gd name="T4" fmla="*/ 1 w 49"/>
                <a:gd name="T5" fmla="*/ 63 h 65"/>
                <a:gd name="T6" fmla="*/ 3 w 49"/>
                <a:gd name="T7" fmla="*/ 52 h 65"/>
                <a:gd name="T8" fmla="*/ 9 w 49"/>
                <a:gd name="T9" fmla="*/ 54 h 65"/>
                <a:gd name="T10" fmla="*/ 18 w 49"/>
                <a:gd name="T11" fmla="*/ 46 h 65"/>
                <a:gd name="T12" fmla="*/ 19 w 49"/>
                <a:gd name="T13" fmla="*/ 44 h 65"/>
                <a:gd name="T14" fmla="*/ 0 w 49"/>
                <a:gd name="T15" fmla="*/ 0 h 65"/>
                <a:gd name="T16" fmla="*/ 15 w 49"/>
                <a:gd name="T17" fmla="*/ 0 h 65"/>
                <a:gd name="T18" fmla="*/ 26 w 49"/>
                <a:gd name="T19" fmla="*/ 29 h 65"/>
                <a:gd name="T20" fmla="*/ 26 w 49"/>
                <a:gd name="T21" fmla="*/ 29 h 65"/>
                <a:gd name="T22" fmla="*/ 36 w 49"/>
                <a:gd name="T23" fmla="*/ 0 h 65"/>
                <a:gd name="T24" fmla="*/ 49 w 49"/>
                <a:gd name="T25" fmla="*/ 0 h 65"/>
                <a:gd name="T26" fmla="*/ 30 w 49"/>
                <a:gd name="T27" fmla="*/ 5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5">
                  <a:moveTo>
                    <a:pt x="30" y="50"/>
                  </a:moveTo>
                  <a:cubicBezTo>
                    <a:pt x="26" y="60"/>
                    <a:pt x="24" y="65"/>
                    <a:pt x="11" y="65"/>
                  </a:cubicBezTo>
                  <a:cubicBezTo>
                    <a:pt x="8" y="65"/>
                    <a:pt x="5" y="64"/>
                    <a:pt x="1" y="63"/>
                  </a:cubicBezTo>
                  <a:cubicBezTo>
                    <a:pt x="3" y="52"/>
                    <a:pt x="3" y="52"/>
                    <a:pt x="3" y="52"/>
                  </a:cubicBezTo>
                  <a:cubicBezTo>
                    <a:pt x="5" y="53"/>
                    <a:pt x="7" y="54"/>
                    <a:pt x="9" y="54"/>
                  </a:cubicBezTo>
                  <a:cubicBezTo>
                    <a:pt x="15" y="54"/>
                    <a:pt x="16" y="51"/>
                    <a:pt x="18" y="46"/>
                  </a:cubicBezTo>
                  <a:cubicBezTo>
                    <a:pt x="19" y="44"/>
                    <a:pt x="19" y="44"/>
                    <a:pt x="19" y="44"/>
                  </a:cubicBezTo>
                  <a:cubicBezTo>
                    <a:pt x="0" y="0"/>
                    <a:pt x="0" y="0"/>
                    <a:pt x="0" y="0"/>
                  </a:cubicBezTo>
                  <a:cubicBezTo>
                    <a:pt x="15" y="0"/>
                    <a:pt x="15" y="0"/>
                    <a:pt x="15" y="0"/>
                  </a:cubicBezTo>
                  <a:cubicBezTo>
                    <a:pt x="26" y="29"/>
                    <a:pt x="26" y="29"/>
                    <a:pt x="26" y="29"/>
                  </a:cubicBezTo>
                  <a:cubicBezTo>
                    <a:pt x="26" y="29"/>
                    <a:pt x="26" y="29"/>
                    <a:pt x="26" y="29"/>
                  </a:cubicBezTo>
                  <a:cubicBezTo>
                    <a:pt x="36" y="0"/>
                    <a:pt x="36" y="0"/>
                    <a:pt x="36" y="0"/>
                  </a:cubicBezTo>
                  <a:cubicBezTo>
                    <a:pt x="49" y="0"/>
                    <a:pt x="49" y="0"/>
                    <a:pt x="49" y="0"/>
                  </a:cubicBezTo>
                  <a:lnTo>
                    <a:pt x="30" y="5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840"/>
            <p:cNvSpPr>
              <a:spLocks/>
            </p:cNvSpPr>
            <p:nvPr/>
          </p:nvSpPr>
          <p:spPr bwMode="auto">
            <a:xfrm>
              <a:off x="3376613" y="2370138"/>
              <a:ext cx="171450" cy="174625"/>
            </a:xfrm>
            <a:custGeom>
              <a:avLst/>
              <a:gdLst>
                <a:gd name="T0" fmla="*/ 108 w 108"/>
                <a:gd name="T1" fmla="*/ 0 h 110"/>
                <a:gd name="T2" fmla="*/ 82 w 108"/>
                <a:gd name="T3" fmla="*/ 0 h 110"/>
                <a:gd name="T4" fmla="*/ 55 w 108"/>
                <a:gd name="T5" fmla="*/ 72 h 110"/>
                <a:gd name="T6" fmla="*/ 54 w 108"/>
                <a:gd name="T7" fmla="*/ 72 h 110"/>
                <a:gd name="T8" fmla="*/ 28 w 108"/>
                <a:gd name="T9" fmla="*/ 0 h 110"/>
                <a:gd name="T10" fmla="*/ 0 w 108"/>
                <a:gd name="T11" fmla="*/ 0 h 110"/>
                <a:gd name="T12" fmla="*/ 44 w 108"/>
                <a:gd name="T13" fmla="*/ 110 h 110"/>
                <a:gd name="T14" fmla="*/ 63 w 108"/>
                <a:gd name="T15" fmla="*/ 110 h 110"/>
                <a:gd name="T16" fmla="*/ 108 w 108"/>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10">
                  <a:moveTo>
                    <a:pt x="108" y="0"/>
                  </a:moveTo>
                  <a:lnTo>
                    <a:pt x="82" y="0"/>
                  </a:lnTo>
                  <a:lnTo>
                    <a:pt x="55" y="72"/>
                  </a:lnTo>
                  <a:lnTo>
                    <a:pt x="54" y="72"/>
                  </a:lnTo>
                  <a:lnTo>
                    <a:pt x="28" y="0"/>
                  </a:lnTo>
                  <a:lnTo>
                    <a:pt x="0" y="0"/>
                  </a:lnTo>
                  <a:lnTo>
                    <a:pt x="44" y="110"/>
                  </a:lnTo>
                  <a:lnTo>
                    <a:pt x="63" y="110"/>
                  </a:lnTo>
                  <a:lnTo>
                    <a:pt x="108" y="0"/>
                  </a:lnTo>
                  <a:close/>
                </a:path>
              </a:pathLst>
            </a:custGeom>
            <a:solidFill>
              <a:schemeClr val="bg1">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841"/>
            <p:cNvSpPr>
              <a:spLocks/>
            </p:cNvSpPr>
            <p:nvPr/>
          </p:nvSpPr>
          <p:spPr bwMode="auto">
            <a:xfrm>
              <a:off x="3376613" y="2370138"/>
              <a:ext cx="171450" cy="174625"/>
            </a:xfrm>
            <a:custGeom>
              <a:avLst/>
              <a:gdLst>
                <a:gd name="T0" fmla="*/ 108 w 108"/>
                <a:gd name="T1" fmla="*/ 0 h 110"/>
                <a:gd name="T2" fmla="*/ 82 w 108"/>
                <a:gd name="T3" fmla="*/ 0 h 110"/>
                <a:gd name="T4" fmla="*/ 55 w 108"/>
                <a:gd name="T5" fmla="*/ 72 h 110"/>
                <a:gd name="T6" fmla="*/ 54 w 108"/>
                <a:gd name="T7" fmla="*/ 72 h 110"/>
                <a:gd name="T8" fmla="*/ 28 w 108"/>
                <a:gd name="T9" fmla="*/ 0 h 110"/>
                <a:gd name="T10" fmla="*/ 0 w 108"/>
                <a:gd name="T11" fmla="*/ 0 h 110"/>
                <a:gd name="T12" fmla="*/ 44 w 108"/>
                <a:gd name="T13" fmla="*/ 110 h 110"/>
                <a:gd name="T14" fmla="*/ 63 w 108"/>
                <a:gd name="T15" fmla="*/ 110 h 110"/>
                <a:gd name="T16" fmla="*/ 108 w 108"/>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10">
                  <a:moveTo>
                    <a:pt x="108" y="0"/>
                  </a:moveTo>
                  <a:lnTo>
                    <a:pt x="82" y="0"/>
                  </a:lnTo>
                  <a:lnTo>
                    <a:pt x="55" y="72"/>
                  </a:lnTo>
                  <a:lnTo>
                    <a:pt x="54" y="72"/>
                  </a:lnTo>
                  <a:lnTo>
                    <a:pt x="28" y="0"/>
                  </a:lnTo>
                  <a:lnTo>
                    <a:pt x="0" y="0"/>
                  </a:lnTo>
                  <a:lnTo>
                    <a:pt x="44" y="110"/>
                  </a:lnTo>
                  <a:lnTo>
                    <a:pt x="63" y="110"/>
                  </a:lnTo>
                  <a:lnTo>
                    <a:pt x="108" y="0"/>
                  </a:lnTo>
                </a:path>
              </a:pathLst>
            </a:custGeom>
            <a:solidFill>
              <a:schemeClr val="bg1">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842"/>
            <p:cNvSpPr>
              <a:spLocks noEditPoints="1"/>
            </p:cNvSpPr>
            <p:nvPr/>
          </p:nvSpPr>
          <p:spPr bwMode="auto">
            <a:xfrm>
              <a:off x="3525838" y="2420938"/>
              <a:ext cx="131763" cy="125413"/>
            </a:xfrm>
            <a:custGeom>
              <a:avLst/>
              <a:gdLst>
                <a:gd name="T0" fmla="*/ 29 w 57"/>
                <a:gd name="T1" fmla="*/ 40 h 54"/>
                <a:gd name="T2" fmla="*/ 16 w 57"/>
                <a:gd name="T3" fmla="*/ 27 h 54"/>
                <a:gd name="T4" fmla="*/ 29 w 57"/>
                <a:gd name="T5" fmla="*/ 14 h 54"/>
                <a:gd name="T6" fmla="*/ 41 w 57"/>
                <a:gd name="T7" fmla="*/ 27 h 54"/>
                <a:gd name="T8" fmla="*/ 29 w 57"/>
                <a:gd name="T9" fmla="*/ 40 h 54"/>
                <a:gd name="T10" fmla="*/ 29 w 57"/>
                <a:gd name="T11" fmla="*/ 0 h 54"/>
                <a:gd name="T12" fmla="*/ 0 w 57"/>
                <a:gd name="T13" fmla="*/ 27 h 54"/>
                <a:gd name="T14" fmla="*/ 29 w 57"/>
                <a:gd name="T15" fmla="*/ 54 h 54"/>
                <a:gd name="T16" fmla="*/ 57 w 57"/>
                <a:gd name="T17" fmla="*/ 27 h 54"/>
                <a:gd name="T18" fmla="*/ 29 w 57"/>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29" y="40"/>
                  </a:moveTo>
                  <a:cubicBezTo>
                    <a:pt x="21" y="40"/>
                    <a:pt x="16" y="35"/>
                    <a:pt x="16" y="27"/>
                  </a:cubicBezTo>
                  <a:cubicBezTo>
                    <a:pt x="16" y="19"/>
                    <a:pt x="21" y="14"/>
                    <a:pt x="29" y="14"/>
                  </a:cubicBezTo>
                  <a:cubicBezTo>
                    <a:pt x="37" y="14"/>
                    <a:pt x="41" y="19"/>
                    <a:pt x="41" y="27"/>
                  </a:cubicBezTo>
                  <a:cubicBezTo>
                    <a:pt x="41" y="35"/>
                    <a:pt x="37" y="40"/>
                    <a:pt x="29" y="40"/>
                  </a:cubicBezTo>
                  <a:moveTo>
                    <a:pt x="29" y="0"/>
                  </a:moveTo>
                  <a:cubicBezTo>
                    <a:pt x="13" y="0"/>
                    <a:pt x="0" y="11"/>
                    <a:pt x="0" y="27"/>
                  </a:cubicBezTo>
                  <a:cubicBezTo>
                    <a:pt x="0" y="43"/>
                    <a:pt x="13" y="54"/>
                    <a:pt x="29" y="54"/>
                  </a:cubicBezTo>
                  <a:cubicBezTo>
                    <a:pt x="45" y="54"/>
                    <a:pt x="57" y="43"/>
                    <a:pt x="57" y="27"/>
                  </a:cubicBezTo>
                  <a:cubicBezTo>
                    <a:pt x="57" y="11"/>
                    <a:pt x="45" y="0"/>
                    <a:pt x="29" y="0"/>
                  </a:cubicBezTo>
                </a:path>
              </a:pathLst>
            </a:custGeom>
            <a:solidFill>
              <a:schemeClr val="bg1">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Rectangle 843"/>
            <p:cNvSpPr>
              <a:spLocks noChangeArrowheads="1"/>
            </p:cNvSpPr>
            <p:nvPr/>
          </p:nvSpPr>
          <p:spPr bwMode="auto">
            <a:xfrm>
              <a:off x="3667125" y="2357438"/>
              <a:ext cx="38100" cy="187325"/>
            </a:xfrm>
            <a:prstGeom prst="rect">
              <a:avLst/>
            </a:prstGeom>
            <a:solidFill>
              <a:schemeClr val="bg1">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Rectangle 844"/>
            <p:cNvSpPr>
              <a:spLocks noChangeArrowheads="1"/>
            </p:cNvSpPr>
            <p:nvPr/>
          </p:nvSpPr>
          <p:spPr bwMode="auto">
            <a:xfrm>
              <a:off x="3667125" y="2357438"/>
              <a:ext cx="38100" cy="187325"/>
            </a:xfrm>
            <a:prstGeom prst="rect">
              <a:avLst/>
            </a:prstGeom>
            <a:solidFill>
              <a:schemeClr val="bg1">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845"/>
            <p:cNvSpPr>
              <a:spLocks/>
            </p:cNvSpPr>
            <p:nvPr/>
          </p:nvSpPr>
          <p:spPr bwMode="auto">
            <a:xfrm>
              <a:off x="3716338" y="2424113"/>
              <a:ext cx="117475" cy="122238"/>
            </a:xfrm>
            <a:custGeom>
              <a:avLst/>
              <a:gdLst>
                <a:gd name="T0" fmla="*/ 50 w 50"/>
                <a:gd name="T1" fmla="*/ 0 h 53"/>
                <a:gd name="T2" fmla="*/ 34 w 50"/>
                <a:gd name="T3" fmla="*/ 0 h 53"/>
                <a:gd name="T4" fmla="*/ 34 w 50"/>
                <a:gd name="T5" fmla="*/ 26 h 53"/>
                <a:gd name="T6" fmla="*/ 24 w 50"/>
                <a:gd name="T7" fmla="*/ 39 h 53"/>
                <a:gd name="T8" fmla="*/ 16 w 50"/>
                <a:gd name="T9" fmla="*/ 26 h 53"/>
                <a:gd name="T10" fmla="*/ 16 w 50"/>
                <a:gd name="T11" fmla="*/ 0 h 53"/>
                <a:gd name="T12" fmla="*/ 0 w 50"/>
                <a:gd name="T13" fmla="*/ 0 h 53"/>
                <a:gd name="T14" fmla="*/ 0 w 50"/>
                <a:gd name="T15" fmla="*/ 29 h 53"/>
                <a:gd name="T16" fmla="*/ 19 w 50"/>
                <a:gd name="T17" fmla="*/ 53 h 53"/>
                <a:gd name="T18" fmla="*/ 34 w 50"/>
                <a:gd name="T19" fmla="*/ 45 h 53"/>
                <a:gd name="T20" fmla="*/ 35 w 50"/>
                <a:gd name="T21" fmla="*/ 45 h 53"/>
                <a:gd name="T22" fmla="*/ 35 w 50"/>
                <a:gd name="T23" fmla="*/ 52 h 53"/>
                <a:gd name="T24" fmla="*/ 50 w 50"/>
                <a:gd name="T25" fmla="*/ 52 h 53"/>
                <a:gd name="T26" fmla="*/ 50 w 50"/>
                <a:gd name="T2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53">
                  <a:moveTo>
                    <a:pt x="50" y="0"/>
                  </a:moveTo>
                  <a:cubicBezTo>
                    <a:pt x="34" y="0"/>
                    <a:pt x="34" y="0"/>
                    <a:pt x="34" y="0"/>
                  </a:cubicBezTo>
                  <a:cubicBezTo>
                    <a:pt x="34" y="26"/>
                    <a:pt x="34" y="26"/>
                    <a:pt x="34" y="26"/>
                  </a:cubicBezTo>
                  <a:cubicBezTo>
                    <a:pt x="34" y="33"/>
                    <a:pt x="33" y="39"/>
                    <a:pt x="24" y="39"/>
                  </a:cubicBezTo>
                  <a:cubicBezTo>
                    <a:pt x="16" y="39"/>
                    <a:pt x="16" y="31"/>
                    <a:pt x="16" y="26"/>
                  </a:cubicBezTo>
                  <a:cubicBezTo>
                    <a:pt x="16" y="0"/>
                    <a:pt x="16" y="0"/>
                    <a:pt x="16" y="0"/>
                  </a:cubicBezTo>
                  <a:cubicBezTo>
                    <a:pt x="0" y="0"/>
                    <a:pt x="0" y="0"/>
                    <a:pt x="0" y="0"/>
                  </a:cubicBezTo>
                  <a:cubicBezTo>
                    <a:pt x="0" y="29"/>
                    <a:pt x="0" y="29"/>
                    <a:pt x="0" y="29"/>
                  </a:cubicBezTo>
                  <a:cubicBezTo>
                    <a:pt x="0" y="42"/>
                    <a:pt x="3" y="53"/>
                    <a:pt x="19" y="53"/>
                  </a:cubicBezTo>
                  <a:cubicBezTo>
                    <a:pt x="27" y="53"/>
                    <a:pt x="32" y="49"/>
                    <a:pt x="34" y="45"/>
                  </a:cubicBezTo>
                  <a:cubicBezTo>
                    <a:pt x="35" y="45"/>
                    <a:pt x="35" y="45"/>
                    <a:pt x="35" y="45"/>
                  </a:cubicBezTo>
                  <a:cubicBezTo>
                    <a:pt x="35" y="52"/>
                    <a:pt x="35" y="52"/>
                    <a:pt x="35" y="52"/>
                  </a:cubicBezTo>
                  <a:cubicBezTo>
                    <a:pt x="50" y="52"/>
                    <a:pt x="50" y="52"/>
                    <a:pt x="50" y="52"/>
                  </a:cubicBezTo>
                  <a:cubicBezTo>
                    <a:pt x="50" y="0"/>
                    <a:pt x="50" y="0"/>
                    <a:pt x="50" y="0"/>
                  </a:cubicBezTo>
                </a:path>
              </a:pathLst>
            </a:custGeom>
            <a:solidFill>
              <a:schemeClr val="bg1">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846"/>
            <p:cNvSpPr>
              <a:spLocks/>
            </p:cNvSpPr>
            <p:nvPr/>
          </p:nvSpPr>
          <p:spPr bwMode="auto">
            <a:xfrm>
              <a:off x="3844925" y="2420938"/>
              <a:ext cx="188913" cy="123825"/>
            </a:xfrm>
            <a:custGeom>
              <a:avLst/>
              <a:gdLst>
                <a:gd name="T0" fmla="*/ 63 w 81"/>
                <a:gd name="T1" fmla="*/ 0 h 53"/>
                <a:gd name="T2" fmla="*/ 46 w 81"/>
                <a:gd name="T3" fmla="*/ 9 h 53"/>
                <a:gd name="T4" fmla="*/ 31 w 81"/>
                <a:gd name="T5" fmla="*/ 0 h 53"/>
                <a:gd name="T6" fmla="*/ 16 w 81"/>
                <a:gd name="T7" fmla="*/ 8 h 53"/>
                <a:gd name="T8" fmla="*/ 15 w 81"/>
                <a:gd name="T9" fmla="*/ 8 h 53"/>
                <a:gd name="T10" fmla="*/ 15 w 81"/>
                <a:gd name="T11" fmla="*/ 1 h 53"/>
                <a:gd name="T12" fmla="*/ 0 w 81"/>
                <a:gd name="T13" fmla="*/ 1 h 53"/>
                <a:gd name="T14" fmla="*/ 0 w 81"/>
                <a:gd name="T15" fmla="*/ 53 h 53"/>
                <a:gd name="T16" fmla="*/ 16 w 81"/>
                <a:gd name="T17" fmla="*/ 53 h 53"/>
                <a:gd name="T18" fmla="*/ 16 w 81"/>
                <a:gd name="T19" fmla="*/ 27 h 53"/>
                <a:gd name="T20" fmla="*/ 26 w 81"/>
                <a:gd name="T21" fmla="*/ 14 h 53"/>
                <a:gd name="T22" fmla="*/ 33 w 81"/>
                <a:gd name="T23" fmla="*/ 26 h 53"/>
                <a:gd name="T24" fmla="*/ 33 w 81"/>
                <a:gd name="T25" fmla="*/ 53 h 53"/>
                <a:gd name="T26" fmla="*/ 48 w 81"/>
                <a:gd name="T27" fmla="*/ 53 h 53"/>
                <a:gd name="T28" fmla="*/ 48 w 81"/>
                <a:gd name="T29" fmla="*/ 26 h 53"/>
                <a:gd name="T30" fmla="*/ 58 w 81"/>
                <a:gd name="T31" fmla="*/ 14 h 53"/>
                <a:gd name="T32" fmla="*/ 65 w 81"/>
                <a:gd name="T33" fmla="*/ 23 h 53"/>
                <a:gd name="T34" fmla="*/ 65 w 81"/>
                <a:gd name="T35" fmla="*/ 53 h 53"/>
                <a:gd name="T36" fmla="*/ 81 w 81"/>
                <a:gd name="T37" fmla="*/ 53 h 53"/>
                <a:gd name="T38" fmla="*/ 81 w 81"/>
                <a:gd name="T39" fmla="*/ 22 h 53"/>
                <a:gd name="T40" fmla="*/ 63 w 81"/>
                <a:gd name="T4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53">
                  <a:moveTo>
                    <a:pt x="63" y="0"/>
                  </a:moveTo>
                  <a:cubicBezTo>
                    <a:pt x="55" y="0"/>
                    <a:pt x="50" y="3"/>
                    <a:pt x="46" y="9"/>
                  </a:cubicBezTo>
                  <a:cubicBezTo>
                    <a:pt x="44" y="3"/>
                    <a:pt x="38" y="0"/>
                    <a:pt x="31" y="0"/>
                  </a:cubicBezTo>
                  <a:cubicBezTo>
                    <a:pt x="23" y="0"/>
                    <a:pt x="18" y="4"/>
                    <a:pt x="16" y="8"/>
                  </a:cubicBezTo>
                  <a:cubicBezTo>
                    <a:pt x="15" y="8"/>
                    <a:pt x="15" y="8"/>
                    <a:pt x="15" y="8"/>
                  </a:cubicBezTo>
                  <a:cubicBezTo>
                    <a:pt x="15" y="1"/>
                    <a:pt x="15" y="1"/>
                    <a:pt x="15" y="1"/>
                  </a:cubicBezTo>
                  <a:cubicBezTo>
                    <a:pt x="0" y="1"/>
                    <a:pt x="0" y="1"/>
                    <a:pt x="0" y="1"/>
                  </a:cubicBezTo>
                  <a:cubicBezTo>
                    <a:pt x="0" y="53"/>
                    <a:pt x="0" y="53"/>
                    <a:pt x="0" y="53"/>
                  </a:cubicBezTo>
                  <a:cubicBezTo>
                    <a:pt x="16" y="53"/>
                    <a:pt x="16" y="53"/>
                    <a:pt x="16" y="53"/>
                  </a:cubicBezTo>
                  <a:cubicBezTo>
                    <a:pt x="16" y="27"/>
                    <a:pt x="16" y="27"/>
                    <a:pt x="16" y="27"/>
                  </a:cubicBezTo>
                  <a:cubicBezTo>
                    <a:pt x="16" y="21"/>
                    <a:pt x="17" y="14"/>
                    <a:pt x="26" y="14"/>
                  </a:cubicBezTo>
                  <a:cubicBezTo>
                    <a:pt x="33" y="14"/>
                    <a:pt x="33" y="22"/>
                    <a:pt x="33" y="26"/>
                  </a:cubicBezTo>
                  <a:cubicBezTo>
                    <a:pt x="33" y="53"/>
                    <a:pt x="33" y="53"/>
                    <a:pt x="33" y="53"/>
                  </a:cubicBezTo>
                  <a:cubicBezTo>
                    <a:pt x="48" y="53"/>
                    <a:pt x="48" y="53"/>
                    <a:pt x="48" y="53"/>
                  </a:cubicBezTo>
                  <a:cubicBezTo>
                    <a:pt x="48" y="26"/>
                    <a:pt x="48" y="26"/>
                    <a:pt x="48" y="26"/>
                  </a:cubicBezTo>
                  <a:cubicBezTo>
                    <a:pt x="48" y="19"/>
                    <a:pt x="51" y="14"/>
                    <a:pt x="58" y="14"/>
                  </a:cubicBezTo>
                  <a:cubicBezTo>
                    <a:pt x="63" y="14"/>
                    <a:pt x="65" y="18"/>
                    <a:pt x="65" y="23"/>
                  </a:cubicBezTo>
                  <a:cubicBezTo>
                    <a:pt x="65" y="53"/>
                    <a:pt x="65" y="53"/>
                    <a:pt x="65" y="53"/>
                  </a:cubicBezTo>
                  <a:cubicBezTo>
                    <a:pt x="81" y="53"/>
                    <a:pt x="81" y="53"/>
                    <a:pt x="81" y="53"/>
                  </a:cubicBezTo>
                  <a:cubicBezTo>
                    <a:pt x="81" y="22"/>
                    <a:pt x="81" y="22"/>
                    <a:pt x="81" y="22"/>
                  </a:cubicBezTo>
                  <a:cubicBezTo>
                    <a:pt x="81" y="10"/>
                    <a:pt x="77" y="0"/>
                    <a:pt x="63" y="0"/>
                  </a:cubicBezTo>
                </a:path>
              </a:pathLst>
            </a:custGeom>
            <a:solidFill>
              <a:schemeClr val="bg1">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47"/>
            <p:cNvSpPr>
              <a:spLocks noEditPoints="1"/>
            </p:cNvSpPr>
            <p:nvPr/>
          </p:nvSpPr>
          <p:spPr bwMode="auto">
            <a:xfrm>
              <a:off x="4043363" y="2420938"/>
              <a:ext cx="120650" cy="125413"/>
            </a:xfrm>
            <a:custGeom>
              <a:avLst/>
              <a:gdLst>
                <a:gd name="T0" fmla="*/ 15 w 52"/>
                <a:gd name="T1" fmla="*/ 21 h 54"/>
                <a:gd name="T2" fmla="*/ 27 w 52"/>
                <a:gd name="T3" fmla="*/ 12 h 54"/>
                <a:gd name="T4" fmla="*/ 36 w 52"/>
                <a:gd name="T5" fmla="*/ 21 h 54"/>
                <a:gd name="T6" fmla="*/ 15 w 52"/>
                <a:gd name="T7" fmla="*/ 21 h 54"/>
                <a:gd name="T8" fmla="*/ 28 w 52"/>
                <a:gd name="T9" fmla="*/ 0 h 54"/>
                <a:gd name="T10" fmla="*/ 0 w 52"/>
                <a:gd name="T11" fmla="*/ 27 h 54"/>
                <a:gd name="T12" fmla="*/ 28 w 52"/>
                <a:gd name="T13" fmla="*/ 54 h 54"/>
                <a:gd name="T14" fmla="*/ 50 w 52"/>
                <a:gd name="T15" fmla="*/ 44 h 54"/>
                <a:gd name="T16" fmla="*/ 39 w 52"/>
                <a:gd name="T17" fmla="*/ 36 h 54"/>
                <a:gd name="T18" fmla="*/ 27 w 52"/>
                <a:gd name="T19" fmla="*/ 42 h 54"/>
                <a:gd name="T20" fmla="*/ 15 w 52"/>
                <a:gd name="T21" fmla="*/ 32 h 54"/>
                <a:gd name="T22" fmla="*/ 52 w 52"/>
                <a:gd name="T23" fmla="*/ 32 h 54"/>
                <a:gd name="T24" fmla="*/ 52 w 52"/>
                <a:gd name="T25" fmla="*/ 27 h 54"/>
                <a:gd name="T26" fmla="*/ 28 w 52"/>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4">
                  <a:moveTo>
                    <a:pt x="15" y="21"/>
                  </a:moveTo>
                  <a:cubicBezTo>
                    <a:pt x="16" y="16"/>
                    <a:pt x="20" y="12"/>
                    <a:pt x="27" y="12"/>
                  </a:cubicBezTo>
                  <a:cubicBezTo>
                    <a:pt x="32" y="12"/>
                    <a:pt x="36" y="16"/>
                    <a:pt x="36" y="21"/>
                  </a:cubicBezTo>
                  <a:cubicBezTo>
                    <a:pt x="15" y="21"/>
                    <a:pt x="15" y="21"/>
                    <a:pt x="15" y="21"/>
                  </a:cubicBezTo>
                  <a:moveTo>
                    <a:pt x="28" y="0"/>
                  </a:moveTo>
                  <a:cubicBezTo>
                    <a:pt x="12" y="0"/>
                    <a:pt x="0" y="11"/>
                    <a:pt x="0" y="27"/>
                  </a:cubicBezTo>
                  <a:cubicBezTo>
                    <a:pt x="0" y="43"/>
                    <a:pt x="12" y="54"/>
                    <a:pt x="28" y="54"/>
                  </a:cubicBezTo>
                  <a:cubicBezTo>
                    <a:pt x="36" y="54"/>
                    <a:pt x="45" y="50"/>
                    <a:pt x="50" y="44"/>
                  </a:cubicBezTo>
                  <a:cubicBezTo>
                    <a:pt x="39" y="36"/>
                    <a:pt x="39" y="36"/>
                    <a:pt x="39" y="36"/>
                  </a:cubicBezTo>
                  <a:cubicBezTo>
                    <a:pt x="36" y="39"/>
                    <a:pt x="33" y="42"/>
                    <a:pt x="27" y="42"/>
                  </a:cubicBezTo>
                  <a:cubicBezTo>
                    <a:pt x="21" y="42"/>
                    <a:pt x="17" y="38"/>
                    <a:pt x="15" y="32"/>
                  </a:cubicBezTo>
                  <a:cubicBezTo>
                    <a:pt x="52" y="32"/>
                    <a:pt x="52" y="32"/>
                    <a:pt x="52" y="32"/>
                  </a:cubicBezTo>
                  <a:cubicBezTo>
                    <a:pt x="52" y="27"/>
                    <a:pt x="52" y="27"/>
                    <a:pt x="52" y="27"/>
                  </a:cubicBezTo>
                  <a:cubicBezTo>
                    <a:pt x="52" y="11"/>
                    <a:pt x="43" y="0"/>
                    <a:pt x="28" y="0"/>
                  </a:cubicBezTo>
                </a:path>
              </a:pathLst>
            </a:custGeom>
            <a:solidFill>
              <a:schemeClr val="bg1">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14" name="Group 113"/>
            <p:cNvGrpSpPr/>
            <p:nvPr/>
          </p:nvGrpSpPr>
          <p:grpSpPr>
            <a:xfrm>
              <a:off x="4930775" y="1279525"/>
              <a:ext cx="509588" cy="1884362"/>
              <a:chOff x="4930775" y="1279525"/>
              <a:chExt cx="509588" cy="1884362"/>
            </a:xfrm>
            <a:solidFill>
              <a:srgbClr val="FFFFFF">
                <a:alpha val="50000"/>
              </a:srgbClr>
            </a:solidFill>
          </p:grpSpPr>
          <p:sp>
            <p:nvSpPr>
              <p:cNvPr id="115" name="Freeform 808"/>
              <p:cNvSpPr>
                <a:spLocks noEditPoints="1"/>
              </p:cNvSpPr>
              <p:nvPr/>
            </p:nvSpPr>
            <p:spPr bwMode="auto">
              <a:xfrm>
                <a:off x="4930775" y="2771775"/>
                <a:ext cx="381000" cy="90488"/>
              </a:xfrm>
              <a:custGeom>
                <a:avLst/>
                <a:gdLst>
                  <a:gd name="T0" fmla="*/ 163 w 163"/>
                  <a:gd name="T1" fmla="*/ 3 h 39"/>
                  <a:gd name="T2" fmla="*/ 54 w 163"/>
                  <a:gd name="T3" fmla="*/ 3 h 39"/>
                  <a:gd name="T4" fmla="*/ 54 w 163"/>
                  <a:gd name="T5" fmla="*/ 37 h 39"/>
                  <a:gd name="T6" fmla="*/ 163 w 163"/>
                  <a:gd name="T7" fmla="*/ 37 h 39"/>
                  <a:gd name="T8" fmla="*/ 163 w 163"/>
                  <a:gd name="T9" fmla="*/ 3 h 39"/>
                  <a:gd name="T10" fmla="*/ 20 w 163"/>
                  <a:gd name="T11" fmla="*/ 0 h 39"/>
                  <a:gd name="T12" fmla="*/ 0 w 163"/>
                  <a:gd name="T13" fmla="*/ 20 h 39"/>
                  <a:gd name="T14" fmla="*/ 20 w 163"/>
                  <a:gd name="T15" fmla="*/ 39 h 39"/>
                  <a:gd name="T16" fmla="*/ 39 w 163"/>
                  <a:gd name="T17" fmla="*/ 20 h 39"/>
                  <a:gd name="T18" fmla="*/ 20 w 163"/>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39">
                    <a:moveTo>
                      <a:pt x="163" y="3"/>
                    </a:moveTo>
                    <a:cubicBezTo>
                      <a:pt x="54" y="3"/>
                      <a:pt x="54" y="3"/>
                      <a:pt x="54" y="3"/>
                    </a:cubicBezTo>
                    <a:cubicBezTo>
                      <a:pt x="54" y="37"/>
                      <a:pt x="54" y="37"/>
                      <a:pt x="54" y="37"/>
                    </a:cubicBezTo>
                    <a:cubicBezTo>
                      <a:pt x="163" y="37"/>
                      <a:pt x="163" y="37"/>
                      <a:pt x="163" y="37"/>
                    </a:cubicBezTo>
                    <a:cubicBezTo>
                      <a:pt x="163" y="3"/>
                      <a:pt x="163" y="3"/>
                      <a:pt x="163" y="3"/>
                    </a:cubicBezTo>
                    <a:moveTo>
                      <a:pt x="20" y="0"/>
                    </a:moveTo>
                    <a:cubicBezTo>
                      <a:pt x="9" y="0"/>
                      <a:pt x="0" y="9"/>
                      <a:pt x="0" y="20"/>
                    </a:cubicBezTo>
                    <a:cubicBezTo>
                      <a:pt x="0" y="31"/>
                      <a:pt x="9" y="39"/>
                      <a:pt x="20" y="39"/>
                    </a:cubicBezTo>
                    <a:cubicBezTo>
                      <a:pt x="30" y="39"/>
                      <a:pt x="39" y="31"/>
                      <a:pt x="39" y="20"/>
                    </a:cubicBezTo>
                    <a:cubicBezTo>
                      <a:pt x="39" y="9"/>
                      <a:pt x="30" y="0"/>
                      <a:pt x="2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809"/>
              <p:cNvSpPr>
                <a:spLocks noEditPoints="1"/>
              </p:cNvSpPr>
              <p:nvPr/>
            </p:nvSpPr>
            <p:spPr bwMode="auto">
              <a:xfrm>
                <a:off x="5049838" y="2481263"/>
                <a:ext cx="390525" cy="277813"/>
              </a:xfrm>
              <a:custGeom>
                <a:avLst/>
                <a:gdLst>
                  <a:gd name="T0" fmla="*/ 57 w 167"/>
                  <a:gd name="T1" fmla="*/ 85 h 119"/>
                  <a:gd name="T2" fmla="*/ 30 w 167"/>
                  <a:gd name="T3" fmla="*/ 58 h 119"/>
                  <a:gd name="T4" fmla="*/ 57 w 167"/>
                  <a:gd name="T5" fmla="*/ 31 h 119"/>
                  <a:gd name="T6" fmla="*/ 84 w 167"/>
                  <a:gd name="T7" fmla="*/ 58 h 119"/>
                  <a:gd name="T8" fmla="*/ 57 w 167"/>
                  <a:gd name="T9" fmla="*/ 85 h 119"/>
                  <a:gd name="T10" fmla="*/ 103 w 167"/>
                  <a:gd name="T11" fmla="*/ 0 h 119"/>
                  <a:gd name="T12" fmla="*/ 3 w 167"/>
                  <a:gd name="T13" fmla="*/ 0 h 119"/>
                  <a:gd name="T14" fmla="*/ 3 w 167"/>
                  <a:gd name="T15" fmla="*/ 31 h 119"/>
                  <a:gd name="T16" fmla="*/ 17 w 167"/>
                  <a:gd name="T17" fmla="*/ 31 h 119"/>
                  <a:gd name="T18" fmla="*/ 17 w 167"/>
                  <a:gd name="T19" fmla="*/ 32 h 119"/>
                  <a:gd name="T20" fmla="*/ 0 w 167"/>
                  <a:gd name="T21" fmla="*/ 69 h 119"/>
                  <a:gd name="T22" fmla="*/ 57 w 167"/>
                  <a:gd name="T23" fmla="*/ 119 h 119"/>
                  <a:gd name="T24" fmla="*/ 114 w 167"/>
                  <a:gd name="T25" fmla="*/ 65 h 119"/>
                  <a:gd name="T26" fmla="*/ 99 w 167"/>
                  <a:gd name="T27" fmla="*/ 34 h 119"/>
                  <a:gd name="T28" fmla="*/ 99 w 167"/>
                  <a:gd name="T29" fmla="*/ 34 h 119"/>
                  <a:gd name="T30" fmla="*/ 110 w 167"/>
                  <a:gd name="T31" fmla="*/ 34 h 119"/>
                  <a:gd name="T32" fmla="*/ 137 w 167"/>
                  <a:gd name="T33" fmla="*/ 64 h 119"/>
                  <a:gd name="T34" fmla="*/ 123 w 167"/>
                  <a:gd name="T35" fmla="*/ 100 h 119"/>
                  <a:gd name="T36" fmla="*/ 151 w 167"/>
                  <a:gd name="T37" fmla="*/ 118 h 119"/>
                  <a:gd name="T38" fmla="*/ 167 w 167"/>
                  <a:gd name="T39" fmla="*/ 63 h 119"/>
                  <a:gd name="T40" fmla="*/ 103 w 167"/>
                  <a:gd name="T4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7" h="119">
                    <a:moveTo>
                      <a:pt x="57" y="85"/>
                    </a:moveTo>
                    <a:cubicBezTo>
                      <a:pt x="43" y="85"/>
                      <a:pt x="30" y="74"/>
                      <a:pt x="30" y="58"/>
                    </a:cubicBezTo>
                    <a:cubicBezTo>
                      <a:pt x="30" y="43"/>
                      <a:pt x="43" y="31"/>
                      <a:pt x="57" y="31"/>
                    </a:cubicBezTo>
                    <a:cubicBezTo>
                      <a:pt x="71" y="31"/>
                      <a:pt x="84" y="43"/>
                      <a:pt x="84" y="58"/>
                    </a:cubicBezTo>
                    <a:cubicBezTo>
                      <a:pt x="84" y="74"/>
                      <a:pt x="71" y="85"/>
                      <a:pt x="57" y="85"/>
                    </a:cubicBezTo>
                    <a:moveTo>
                      <a:pt x="103" y="0"/>
                    </a:moveTo>
                    <a:cubicBezTo>
                      <a:pt x="3" y="0"/>
                      <a:pt x="3" y="0"/>
                      <a:pt x="3" y="0"/>
                    </a:cubicBezTo>
                    <a:cubicBezTo>
                      <a:pt x="3" y="31"/>
                      <a:pt x="3" y="31"/>
                      <a:pt x="3" y="31"/>
                    </a:cubicBezTo>
                    <a:cubicBezTo>
                      <a:pt x="17" y="31"/>
                      <a:pt x="17" y="31"/>
                      <a:pt x="17" y="31"/>
                    </a:cubicBezTo>
                    <a:cubicBezTo>
                      <a:pt x="17" y="32"/>
                      <a:pt x="17" y="32"/>
                      <a:pt x="17" y="32"/>
                    </a:cubicBezTo>
                    <a:cubicBezTo>
                      <a:pt x="10" y="37"/>
                      <a:pt x="0" y="50"/>
                      <a:pt x="0" y="69"/>
                    </a:cubicBezTo>
                    <a:cubicBezTo>
                      <a:pt x="0" y="100"/>
                      <a:pt x="28" y="119"/>
                      <a:pt x="57" y="119"/>
                    </a:cubicBezTo>
                    <a:cubicBezTo>
                      <a:pt x="90" y="119"/>
                      <a:pt x="114" y="98"/>
                      <a:pt x="114" y="65"/>
                    </a:cubicBezTo>
                    <a:cubicBezTo>
                      <a:pt x="114" y="55"/>
                      <a:pt x="110" y="42"/>
                      <a:pt x="99" y="34"/>
                    </a:cubicBezTo>
                    <a:cubicBezTo>
                      <a:pt x="99" y="34"/>
                      <a:pt x="99" y="34"/>
                      <a:pt x="99" y="34"/>
                    </a:cubicBezTo>
                    <a:cubicBezTo>
                      <a:pt x="110" y="34"/>
                      <a:pt x="110" y="34"/>
                      <a:pt x="110" y="34"/>
                    </a:cubicBezTo>
                    <a:cubicBezTo>
                      <a:pt x="126" y="34"/>
                      <a:pt x="137" y="44"/>
                      <a:pt x="137" y="64"/>
                    </a:cubicBezTo>
                    <a:cubicBezTo>
                      <a:pt x="137" y="78"/>
                      <a:pt x="131" y="89"/>
                      <a:pt x="123" y="100"/>
                    </a:cubicBezTo>
                    <a:cubicBezTo>
                      <a:pt x="151" y="118"/>
                      <a:pt x="151" y="118"/>
                      <a:pt x="151" y="118"/>
                    </a:cubicBezTo>
                    <a:cubicBezTo>
                      <a:pt x="163" y="103"/>
                      <a:pt x="167" y="83"/>
                      <a:pt x="167" y="63"/>
                    </a:cubicBezTo>
                    <a:cubicBezTo>
                      <a:pt x="167" y="21"/>
                      <a:pt x="144" y="0"/>
                      <a:pt x="10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810"/>
              <p:cNvSpPr>
                <a:spLocks noEditPoints="1"/>
              </p:cNvSpPr>
              <p:nvPr/>
            </p:nvSpPr>
            <p:spPr bwMode="auto">
              <a:xfrm>
                <a:off x="4940300" y="1968500"/>
                <a:ext cx="371475" cy="342900"/>
              </a:xfrm>
              <a:custGeom>
                <a:avLst/>
                <a:gdLst>
                  <a:gd name="T0" fmla="*/ 32 w 159"/>
                  <a:gd name="T1" fmla="*/ 112 h 147"/>
                  <a:gd name="T2" fmla="*/ 32 w 159"/>
                  <a:gd name="T3" fmla="*/ 91 h 147"/>
                  <a:gd name="T4" fmla="*/ 78 w 159"/>
                  <a:gd name="T5" fmla="*/ 36 h 147"/>
                  <a:gd name="T6" fmla="*/ 127 w 159"/>
                  <a:gd name="T7" fmla="*/ 94 h 147"/>
                  <a:gd name="T8" fmla="*/ 127 w 159"/>
                  <a:gd name="T9" fmla="*/ 112 h 147"/>
                  <a:gd name="T10" fmla="*/ 32 w 159"/>
                  <a:gd name="T11" fmla="*/ 112 h 147"/>
                  <a:gd name="T12" fmla="*/ 80 w 159"/>
                  <a:gd name="T13" fmla="*/ 0 h 147"/>
                  <a:gd name="T14" fmla="*/ 0 w 159"/>
                  <a:gd name="T15" fmla="*/ 94 h 147"/>
                  <a:gd name="T16" fmla="*/ 0 w 159"/>
                  <a:gd name="T17" fmla="*/ 147 h 147"/>
                  <a:gd name="T18" fmla="*/ 159 w 159"/>
                  <a:gd name="T19" fmla="*/ 147 h 147"/>
                  <a:gd name="T20" fmla="*/ 159 w 159"/>
                  <a:gd name="T21" fmla="*/ 90 h 147"/>
                  <a:gd name="T22" fmla="*/ 80 w 159"/>
                  <a:gd name="T2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147">
                    <a:moveTo>
                      <a:pt x="32" y="112"/>
                    </a:moveTo>
                    <a:cubicBezTo>
                      <a:pt x="32" y="91"/>
                      <a:pt x="32" y="91"/>
                      <a:pt x="32" y="91"/>
                    </a:cubicBezTo>
                    <a:cubicBezTo>
                      <a:pt x="32" y="61"/>
                      <a:pt x="47" y="36"/>
                      <a:pt x="78" y="36"/>
                    </a:cubicBezTo>
                    <a:cubicBezTo>
                      <a:pt x="115" y="36"/>
                      <a:pt x="127" y="61"/>
                      <a:pt x="127" y="94"/>
                    </a:cubicBezTo>
                    <a:cubicBezTo>
                      <a:pt x="127" y="112"/>
                      <a:pt x="127" y="112"/>
                      <a:pt x="127" y="112"/>
                    </a:cubicBezTo>
                    <a:cubicBezTo>
                      <a:pt x="32" y="112"/>
                      <a:pt x="32" y="112"/>
                      <a:pt x="32" y="112"/>
                    </a:cubicBezTo>
                    <a:moveTo>
                      <a:pt x="80" y="0"/>
                    </a:moveTo>
                    <a:cubicBezTo>
                      <a:pt x="22" y="0"/>
                      <a:pt x="0" y="43"/>
                      <a:pt x="0" y="94"/>
                    </a:cubicBezTo>
                    <a:cubicBezTo>
                      <a:pt x="0" y="147"/>
                      <a:pt x="0" y="147"/>
                      <a:pt x="0" y="147"/>
                    </a:cubicBezTo>
                    <a:cubicBezTo>
                      <a:pt x="159" y="147"/>
                      <a:pt x="159" y="147"/>
                      <a:pt x="159" y="147"/>
                    </a:cubicBezTo>
                    <a:cubicBezTo>
                      <a:pt x="159" y="90"/>
                      <a:pt x="159" y="90"/>
                      <a:pt x="159" y="90"/>
                    </a:cubicBezTo>
                    <a:cubicBezTo>
                      <a:pt x="159" y="42"/>
                      <a:pt x="132" y="0"/>
                      <a:pt x="8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811"/>
              <p:cNvSpPr>
                <a:spLocks noEditPoints="1"/>
              </p:cNvSpPr>
              <p:nvPr/>
            </p:nvSpPr>
            <p:spPr bwMode="auto">
              <a:xfrm>
                <a:off x="5049838" y="1717675"/>
                <a:ext cx="268288" cy="246063"/>
              </a:xfrm>
              <a:custGeom>
                <a:avLst/>
                <a:gdLst>
                  <a:gd name="T0" fmla="*/ 80 w 115"/>
                  <a:gd name="T1" fmla="*/ 73 h 105"/>
                  <a:gd name="T2" fmla="*/ 65 w 115"/>
                  <a:gd name="T3" fmla="*/ 39 h 105"/>
                  <a:gd name="T4" fmla="*/ 65 w 115"/>
                  <a:gd name="T5" fmla="*/ 31 h 105"/>
                  <a:gd name="T6" fmla="*/ 72 w 115"/>
                  <a:gd name="T7" fmla="*/ 31 h 105"/>
                  <a:gd name="T8" fmla="*/ 92 w 115"/>
                  <a:gd name="T9" fmla="*/ 57 h 105"/>
                  <a:gd name="T10" fmla="*/ 80 w 115"/>
                  <a:gd name="T11" fmla="*/ 73 h 105"/>
                  <a:gd name="T12" fmla="*/ 112 w 115"/>
                  <a:gd name="T13" fmla="*/ 0 h 105"/>
                  <a:gd name="T14" fmla="*/ 57 w 115"/>
                  <a:gd name="T15" fmla="*/ 0 h 105"/>
                  <a:gd name="T16" fmla="*/ 0 w 115"/>
                  <a:gd name="T17" fmla="*/ 50 h 105"/>
                  <a:gd name="T18" fmla="*/ 18 w 115"/>
                  <a:gd name="T19" fmla="*/ 98 h 105"/>
                  <a:gd name="T20" fmla="*/ 36 w 115"/>
                  <a:gd name="T21" fmla="*/ 80 h 105"/>
                  <a:gd name="T22" fmla="*/ 23 w 115"/>
                  <a:gd name="T23" fmla="*/ 53 h 105"/>
                  <a:gd name="T24" fmla="*/ 43 w 115"/>
                  <a:gd name="T25" fmla="*/ 31 h 105"/>
                  <a:gd name="T26" fmla="*/ 81 w 115"/>
                  <a:gd name="T27" fmla="*/ 105 h 105"/>
                  <a:gd name="T28" fmla="*/ 115 w 115"/>
                  <a:gd name="T29" fmla="*/ 66 h 105"/>
                  <a:gd name="T30" fmla="*/ 99 w 115"/>
                  <a:gd name="T31" fmla="*/ 31 h 105"/>
                  <a:gd name="T32" fmla="*/ 99 w 115"/>
                  <a:gd name="T33" fmla="*/ 31 h 105"/>
                  <a:gd name="T34" fmla="*/ 112 w 115"/>
                  <a:gd name="T35" fmla="*/ 31 h 105"/>
                  <a:gd name="T36" fmla="*/ 112 w 115"/>
                  <a:gd name="T3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105">
                    <a:moveTo>
                      <a:pt x="80" y="73"/>
                    </a:moveTo>
                    <a:cubicBezTo>
                      <a:pt x="65" y="73"/>
                      <a:pt x="65" y="50"/>
                      <a:pt x="65" y="39"/>
                    </a:cubicBezTo>
                    <a:cubicBezTo>
                      <a:pt x="65" y="31"/>
                      <a:pt x="65" y="31"/>
                      <a:pt x="65" y="31"/>
                    </a:cubicBezTo>
                    <a:cubicBezTo>
                      <a:pt x="72" y="31"/>
                      <a:pt x="72" y="31"/>
                      <a:pt x="72" y="31"/>
                    </a:cubicBezTo>
                    <a:cubicBezTo>
                      <a:pt x="85" y="31"/>
                      <a:pt x="92" y="43"/>
                      <a:pt x="92" y="57"/>
                    </a:cubicBezTo>
                    <a:cubicBezTo>
                      <a:pt x="92" y="64"/>
                      <a:pt x="88" y="73"/>
                      <a:pt x="80" y="73"/>
                    </a:cubicBezTo>
                    <a:moveTo>
                      <a:pt x="112" y="0"/>
                    </a:moveTo>
                    <a:cubicBezTo>
                      <a:pt x="57" y="0"/>
                      <a:pt x="57" y="0"/>
                      <a:pt x="57" y="0"/>
                    </a:cubicBezTo>
                    <a:cubicBezTo>
                      <a:pt x="20" y="0"/>
                      <a:pt x="0" y="10"/>
                      <a:pt x="0" y="50"/>
                    </a:cubicBezTo>
                    <a:cubicBezTo>
                      <a:pt x="0" y="68"/>
                      <a:pt x="6" y="86"/>
                      <a:pt x="18" y="98"/>
                    </a:cubicBezTo>
                    <a:cubicBezTo>
                      <a:pt x="36" y="80"/>
                      <a:pt x="36" y="80"/>
                      <a:pt x="36" y="80"/>
                    </a:cubicBezTo>
                    <a:cubicBezTo>
                      <a:pt x="28" y="73"/>
                      <a:pt x="23" y="64"/>
                      <a:pt x="23" y="53"/>
                    </a:cubicBezTo>
                    <a:cubicBezTo>
                      <a:pt x="23" y="41"/>
                      <a:pt x="31" y="31"/>
                      <a:pt x="43" y="31"/>
                    </a:cubicBezTo>
                    <a:cubicBezTo>
                      <a:pt x="43" y="59"/>
                      <a:pt x="44" y="105"/>
                      <a:pt x="81" y="105"/>
                    </a:cubicBezTo>
                    <a:cubicBezTo>
                      <a:pt x="103" y="105"/>
                      <a:pt x="115" y="87"/>
                      <a:pt x="115" y="66"/>
                    </a:cubicBezTo>
                    <a:cubicBezTo>
                      <a:pt x="115" y="52"/>
                      <a:pt x="110" y="39"/>
                      <a:pt x="99" y="31"/>
                    </a:cubicBezTo>
                    <a:cubicBezTo>
                      <a:pt x="99" y="31"/>
                      <a:pt x="99" y="31"/>
                      <a:pt x="99" y="31"/>
                    </a:cubicBezTo>
                    <a:cubicBezTo>
                      <a:pt x="112" y="31"/>
                      <a:pt x="112" y="31"/>
                      <a:pt x="112" y="31"/>
                    </a:cubicBezTo>
                    <a:cubicBezTo>
                      <a:pt x="112" y="0"/>
                      <a:pt x="112" y="0"/>
                      <a:pt x="112"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812"/>
              <p:cNvSpPr>
                <a:spLocks/>
              </p:cNvSpPr>
              <p:nvPr/>
            </p:nvSpPr>
            <p:spPr bwMode="auto">
              <a:xfrm>
                <a:off x="4983163" y="1524000"/>
                <a:ext cx="334963" cy="198438"/>
              </a:xfrm>
              <a:custGeom>
                <a:avLst/>
                <a:gdLst>
                  <a:gd name="T0" fmla="*/ 141 w 144"/>
                  <a:gd name="T1" fmla="*/ 0 h 85"/>
                  <a:gd name="T2" fmla="*/ 117 w 144"/>
                  <a:gd name="T3" fmla="*/ 0 h 85"/>
                  <a:gd name="T4" fmla="*/ 113 w 144"/>
                  <a:gd name="T5" fmla="*/ 0 h 85"/>
                  <a:gd name="T6" fmla="*/ 116 w 144"/>
                  <a:gd name="T7" fmla="*/ 13 h 85"/>
                  <a:gd name="T8" fmla="*/ 96 w 144"/>
                  <a:gd name="T9" fmla="*/ 29 h 85"/>
                  <a:gd name="T10" fmla="*/ 59 w 144"/>
                  <a:gd name="T11" fmla="*/ 29 h 85"/>
                  <a:gd name="T12" fmla="*/ 59 w 144"/>
                  <a:gd name="T13" fmla="*/ 0 h 85"/>
                  <a:gd name="T14" fmla="*/ 32 w 144"/>
                  <a:gd name="T15" fmla="*/ 0 h 85"/>
                  <a:gd name="T16" fmla="*/ 32 w 144"/>
                  <a:gd name="T17" fmla="*/ 29 h 85"/>
                  <a:gd name="T18" fmla="*/ 0 w 144"/>
                  <a:gd name="T19" fmla="*/ 29 h 85"/>
                  <a:gd name="T20" fmla="*/ 0 w 144"/>
                  <a:gd name="T21" fmla="*/ 63 h 85"/>
                  <a:gd name="T22" fmla="*/ 32 w 144"/>
                  <a:gd name="T23" fmla="*/ 63 h 85"/>
                  <a:gd name="T24" fmla="*/ 32 w 144"/>
                  <a:gd name="T25" fmla="*/ 85 h 85"/>
                  <a:gd name="T26" fmla="*/ 59 w 144"/>
                  <a:gd name="T27" fmla="*/ 85 h 85"/>
                  <a:gd name="T28" fmla="*/ 59 w 144"/>
                  <a:gd name="T29" fmla="*/ 63 h 85"/>
                  <a:gd name="T30" fmla="*/ 111 w 144"/>
                  <a:gd name="T31" fmla="*/ 63 h 85"/>
                  <a:gd name="T32" fmla="*/ 144 w 144"/>
                  <a:gd name="T33" fmla="*/ 23 h 85"/>
                  <a:gd name="T34" fmla="*/ 141 w 144"/>
                  <a:gd name="T3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85">
                    <a:moveTo>
                      <a:pt x="141" y="0"/>
                    </a:moveTo>
                    <a:cubicBezTo>
                      <a:pt x="117" y="0"/>
                      <a:pt x="117" y="0"/>
                      <a:pt x="117" y="0"/>
                    </a:cubicBezTo>
                    <a:cubicBezTo>
                      <a:pt x="116" y="0"/>
                      <a:pt x="115" y="0"/>
                      <a:pt x="113" y="0"/>
                    </a:cubicBezTo>
                    <a:cubicBezTo>
                      <a:pt x="115" y="3"/>
                      <a:pt x="116" y="10"/>
                      <a:pt x="116" y="13"/>
                    </a:cubicBezTo>
                    <a:cubicBezTo>
                      <a:pt x="116" y="28"/>
                      <a:pt x="107" y="29"/>
                      <a:pt x="96" y="29"/>
                    </a:cubicBezTo>
                    <a:cubicBezTo>
                      <a:pt x="59" y="29"/>
                      <a:pt x="59" y="29"/>
                      <a:pt x="59" y="29"/>
                    </a:cubicBezTo>
                    <a:cubicBezTo>
                      <a:pt x="59" y="0"/>
                      <a:pt x="59" y="0"/>
                      <a:pt x="59" y="0"/>
                    </a:cubicBezTo>
                    <a:cubicBezTo>
                      <a:pt x="32" y="0"/>
                      <a:pt x="32" y="0"/>
                      <a:pt x="32" y="0"/>
                    </a:cubicBezTo>
                    <a:cubicBezTo>
                      <a:pt x="32" y="29"/>
                      <a:pt x="32" y="29"/>
                      <a:pt x="32" y="29"/>
                    </a:cubicBezTo>
                    <a:cubicBezTo>
                      <a:pt x="0" y="29"/>
                      <a:pt x="0" y="29"/>
                      <a:pt x="0" y="29"/>
                    </a:cubicBezTo>
                    <a:cubicBezTo>
                      <a:pt x="0" y="63"/>
                      <a:pt x="0" y="63"/>
                      <a:pt x="0" y="63"/>
                    </a:cubicBezTo>
                    <a:cubicBezTo>
                      <a:pt x="32" y="63"/>
                      <a:pt x="32" y="63"/>
                      <a:pt x="32" y="63"/>
                    </a:cubicBezTo>
                    <a:cubicBezTo>
                      <a:pt x="32" y="85"/>
                      <a:pt x="32" y="85"/>
                      <a:pt x="32" y="85"/>
                    </a:cubicBezTo>
                    <a:cubicBezTo>
                      <a:pt x="59" y="85"/>
                      <a:pt x="59" y="85"/>
                      <a:pt x="59" y="85"/>
                    </a:cubicBezTo>
                    <a:cubicBezTo>
                      <a:pt x="59" y="63"/>
                      <a:pt x="59" y="63"/>
                      <a:pt x="59" y="63"/>
                    </a:cubicBezTo>
                    <a:cubicBezTo>
                      <a:pt x="111" y="63"/>
                      <a:pt x="111" y="63"/>
                      <a:pt x="111" y="63"/>
                    </a:cubicBezTo>
                    <a:cubicBezTo>
                      <a:pt x="135" y="63"/>
                      <a:pt x="144" y="46"/>
                      <a:pt x="144" y="23"/>
                    </a:cubicBezTo>
                    <a:cubicBezTo>
                      <a:pt x="144" y="15"/>
                      <a:pt x="144" y="7"/>
                      <a:pt x="141"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813"/>
              <p:cNvSpPr>
                <a:spLocks noEditPoints="1"/>
              </p:cNvSpPr>
              <p:nvPr/>
            </p:nvSpPr>
            <p:spPr bwMode="auto">
              <a:xfrm>
                <a:off x="5049838" y="1279525"/>
                <a:ext cx="268288" cy="244475"/>
              </a:xfrm>
              <a:custGeom>
                <a:avLst/>
                <a:gdLst>
                  <a:gd name="T0" fmla="*/ 80 w 115"/>
                  <a:gd name="T1" fmla="*/ 73 h 105"/>
                  <a:gd name="T2" fmla="*/ 65 w 115"/>
                  <a:gd name="T3" fmla="*/ 39 h 105"/>
                  <a:gd name="T4" fmla="*/ 65 w 115"/>
                  <a:gd name="T5" fmla="*/ 31 h 105"/>
                  <a:gd name="T6" fmla="*/ 72 w 115"/>
                  <a:gd name="T7" fmla="*/ 31 h 105"/>
                  <a:gd name="T8" fmla="*/ 92 w 115"/>
                  <a:gd name="T9" fmla="*/ 57 h 105"/>
                  <a:gd name="T10" fmla="*/ 80 w 115"/>
                  <a:gd name="T11" fmla="*/ 73 h 105"/>
                  <a:gd name="T12" fmla="*/ 112 w 115"/>
                  <a:gd name="T13" fmla="*/ 0 h 105"/>
                  <a:gd name="T14" fmla="*/ 57 w 115"/>
                  <a:gd name="T15" fmla="*/ 0 h 105"/>
                  <a:gd name="T16" fmla="*/ 0 w 115"/>
                  <a:gd name="T17" fmla="*/ 50 h 105"/>
                  <a:gd name="T18" fmla="*/ 18 w 115"/>
                  <a:gd name="T19" fmla="*/ 98 h 105"/>
                  <a:gd name="T20" fmla="*/ 36 w 115"/>
                  <a:gd name="T21" fmla="*/ 80 h 105"/>
                  <a:gd name="T22" fmla="*/ 23 w 115"/>
                  <a:gd name="T23" fmla="*/ 53 h 105"/>
                  <a:gd name="T24" fmla="*/ 43 w 115"/>
                  <a:gd name="T25" fmla="*/ 31 h 105"/>
                  <a:gd name="T26" fmla="*/ 81 w 115"/>
                  <a:gd name="T27" fmla="*/ 105 h 105"/>
                  <a:gd name="T28" fmla="*/ 84 w 115"/>
                  <a:gd name="T29" fmla="*/ 105 h 105"/>
                  <a:gd name="T30" fmla="*/ 88 w 115"/>
                  <a:gd name="T31" fmla="*/ 105 h 105"/>
                  <a:gd name="T32" fmla="*/ 115 w 115"/>
                  <a:gd name="T33" fmla="*/ 66 h 105"/>
                  <a:gd name="T34" fmla="*/ 99 w 115"/>
                  <a:gd name="T35" fmla="*/ 32 h 105"/>
                  <a:gd name="T36" fmla="*/ 99 w 115"/>
                  <a:gd name="T37" fmla="*/ 31 h 105"/>
                  <a:gd name="T38" fmla="*/ 112 w 115"/>
                  <a:gd name="T39" fmla="*/ 31 h 105"/>
                  <a:gd name="T40" fmla="*/ 112 w 115"/>
                  <a:gd name="T41"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 h="105">
                    <a:moveTo>
                      <a:pt x="80" y="73"/>
                    </a:moveTo>
                    <a:cubicBezTo>
                      <a:pt x="65" y="73"/>
                      <a:pt x="65" y="50"/>
                      <a:pt x="65" y="39"/>
                    </a:cubicBezTo>
                    <a:cubicBezTo>
                      <a:pt x="65" y="31"/>
                      <a:pt x="65" y="31"/>
                      <a:pt x="65" y="31"/>
                    </a:cubicBezTo>
                    <a:cubicBezTo>
                      <a:pt x="72" y="31"/>
                      <a:pt x="72" y="31"/>
                      <a:pt x="72" y="31"/>
                    </a:cubicBezTo>
                    <a:cubicBezTo>
                      <a:pt x="85" y="31"/>
                      <a:pt x="92" y="44"/>
                      <a:pt x="92" y="57"/>
                    </a:cubicBezTo>
                    <a:cubicBezTo>
                      <a:pt x="92" y="64"/>
                      <a:pt x="88" y="73"/>
                      <a:pt x="80" y="73"/>
                    </a:cubicBezTo>
                    <a:moveTo>
                      <a:pt x="112" y="0"/>
                    </a:moveTo>
                    <a:cubicBezTo>
                      <a:pt x="57" y="0"/>
                      <a:pt x="57" y="0"/>
                      <a:pt x="57" y="0"/>
                    </a:cubicBezTo>
                    <a:cubicBezTo>
                      <a:pt x="20" y="0"/>
                      <a:pt x="0" y="11"/>
                      <a:pt x="0" y="50"/>
                    </a:cubicBezTo>
                    <a:cubicBezTo>
                      <a:pt x="0" y="68"/>
                      <a:pt x="6" y="86"/>
                      <a:pt x="18" y="98"/>
                    </a:cubicBezTo>
                    <a:cubicBezTo>
                      <a:pt x="36" y="80"/>
                      <a:pt x="36" y="80"/>
                      <a:pt x="36" y="80"/>
                    </a:cubicBezTo>
                    <a:cubicBezTo>
                      <a:pt x="28" y="73"/>
                      <a:pt x="23" y="64"/>
                      <a:pt x="23" y="53"/>
                    </a:cubicBezTo>
                    <a:cubicBezTo>
                      <a:pt x="23" y="41"/>
                      <a:pt x="31" y="31"/>
                      <a:pt x="43" y="31"/>
                    </a:cubicBezTo>
                    <a:cubicBezTo>
                      <a:pt x="43" y="59"/>
                      <a:pt x="44" y="105"/>
                      <a:pt x="81" y="105"/>
                    </a:cubicBezTo>
                    <a:cubicBezTo>
                      <a:pt x="82" y="105"/>
                      <a:pt x="83" y="105"/>
                      <a:pt x="84" y="105"/>
                    </a:cubicBezTo>
                    <a:cubicBezTo>
                      <a:pt x="86" y="105"/>
                      <a:pt x="87" y="105"/>
                      <a:pt x="88" y="105"/>
                    </a:cubicBezTo>
                    <a:cubicBezTo>
                      <a:pt x="106" y="101"/>
                      <a:pt x="115" y="84"/>
                      <a:pt x="115" y="66"/>
                    </a:cubicBezTo>
                    <a:cubicBezTo>
                      <a:pt x="115" y="53"/>
                      <a:pt x="110" y="39"/>
                      <a:pt x="99" y="32"/>
                    </a:cubicBezTo>
                    <a:cubicBezTo>
                      <a:pt x="99" y="31"/>
                      <a:pt x="99" y="31"/>
                      <a:pt x="99" y="31"/>
                    </a:cubicBezTo>
                    <a:cubicBezTo>
                      <a:pt x="112" y="31"/>
                      <a:pt x="112" y="31"/>
                      <a:pt x="112" y="31"/>
                    </a:cubicBezTo>
                    <a:cubicBezTo>
                      <a:pt x="112" y="0"/>
                      <a:pt x="112" y="0"/>
                      <a:pt x="112"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704"/>
              <p:cNvSpPr>
                <a:spLocks noEditPoints="1"/>
              </p:cNvSpPr>
              <p:nvPr/>
            </p:nvSpPr>
            <p:spPr bwMode="auto">
              <a:xfrm rot="16200000">
                <a:off x="5022757" y="2836395"/>
                <a:ext cx="285506" cy="369477"/>
              </a:xfrm>
              <a:custGeom>
                <a:avLst/>
                <a:gdLst>
                  <a:gd name="T0" fmla="*/ 16 w 58"/>
                  <a:gd name="T1" fmla="*/ 61 h 75"/>
                  <a:gd name="T2" fmla="*/ 16 w 58"/>
                  <a:gd name="T3" fmla="*/ 44 h 75"/>
                  <a:gd name="T4" fmla="*/ 28 w 58"/>
                  <a:gd name="T5" fmla="*/ 44 h 75"/>
                  <a:gd name="T6" fmla="*/ 42 w 58"/>
                  <a:gd name="T7" fmla="*/ 52 h 75"/>
                  <a:gd name="T8" fmla="*/ 31 w 58"/>
                  <a:gd name="T9" fmla="*/ 61 h 75"/>
                  <a:gd name="T10" fmla="*/ 16 w 58"/>
                  <a:gd name="T11" fmla="*/ 61 h 75"/>
                  <a:gd name="T12" fmla="*/ 16 w 58"/>
                  <a:gd name="T13" fmla="*/ 30 h 75"/>
                  <a:gd name="T14" fmla="*/ 16 w 58"/>
                  <a:gd name="T15" fmla="*/ 14 h 75"/>
                  <a:gd name="T16" fmla="*/ 27 w 58"/>
                  <a:gd name="T17" fmla="*/ 14 h 75"/>
                  <a:gd name="T18" fmla="*/ 38 w 58"/>
                  <a:gd name="T19" fmla="*/ 22 h 75"/>
                  <a:gd name="T20" fmla="*/ 28 w 58"/>
                  <a:gd name="T21" fmla="*/ 30 h 75"/>
                  <a:gd name="T22" fmla="*/ 16 w 58"/>
                  <a:gd name="T23" fmla="*/ 30 h 75"/>
                  <a:gd name="T24" fmla="*/ 27 w 58"/>
                  <a:gd name="T25" fmla="*/ 0 h 75"/>
                  <a:gd name="T26" fmla="*/ 0 w 58"/>
                  <a:gd name="T27" fmla="*/ 0 h 75"/>
                  <a:gd name="T28" fmla="*/ 0 w 58"/>
                  <a:gd name="T29" fmla="*/ 75 h 75"/>
                  <a:gd name="T30" fmla="*/ 30 w 58"/>
                  <a:gd name="T31" fmla="*/ 75 h 75"/>
                  <a:gd name="T32" fmla="*/ 58 w 58"/>
                  <a:gd name="T33" fmla="*/ 54 h 75"/>
                  <a:gd name="T34" fmla="*/ 42 w 58"/>
                  <a:gd name="T35" fmla="*/ 36 h 75"/>
                  <a:gd name="T36" fmla="*/ 42 w 58"/>
                  <a:gd name="T37" fmla="*/ 35 h 75"/>
                  <a:gd name="T38" fmla="*/ 55 w 58"/>
                  <a:gd name="T39" fmla="*/ 19 h 75"/>
                  <a:gd name="T40" fmla="*/ 27 w 58"/>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75">
                    <a:moveTo>
                      <a:pt x="16" y="61"/>
                    </a:moveTo>
                    <a:cubicBezTo>
                      <a:pt x="16" y="44"/>
                      <a:pt x="16" y="44"/>
                      <a:pt x="16" y="44"/>
                    </a:cubicBezTo>
                    <a:cubicBezTo>
                      <a:pt x="28" y="44"/>
                      <a:pt x="28" y="44"/>
                      <a:pt x="28" y="44"/>
                    </a:cubicBezTo>
                    <a:cubicBezTo>
                      <a:pt x="34" y="44"/>
                      <a:pt x="42" y="45"/>
                      <a:pt x="42" y="52"/>
                    </a:cubicBezTo>
                    <a:cubicBezTo>
                      <a:pt x="42" y="59"/>
                      <a:pt x="36" y="61"/>
                      <a:pt x="31" y="61"/>
                    </a:cubicBezTo>
                    <a:cubicBezTo>
                      <a:pt x="16" y="61"/>
                      <a:pt x="16" y="61"/>
                      <a:pt x="16" y="61"/>
                    </a:cubicBezTo>
                    <a:moveTo>
                      <a:pt x="16" y="30"/>
                    </a:moveTo>
                    <a:cubicBezTo>
                      <a:pt x="16" y="14"/>
                      <a:pt x="16" y="14"/>
                      <a:pt x="16" y="14"/>
                    </a:cubicBezTo>
                    <a:cubicBezTo>
                      <a:pt x="27" y="14"/>
                      <a:pt x="27" y="14"/>
                      <a:pt x="27" y="14"/>
                    </a:cubicBezTo>
                    <a:cubicBezTo>
                      <a:pt x="32" y="14"/>
                      <a:pt x="38" y="16"/>
                      <a:pt x="38" y="22"/>
                    </a:cubicBezTo>
                    <a:cubicBezTo>
                      <a:pt x="38" y="28"/>
                      <a:pt x="33" y="30"/>
                      <a:pt x="28" y="30"/>
                    </a:cubicBezTo>
                    <a:cubicBezTo>
                      <a:pt x="16" y="30"/>
                      <a:pt x="16" y="30"/>
                      <a:pt x="16" y="30"/>
                    </a:cubicBezTo>
                    <a:moveTo>
                      <a:pt x="27" y="0"/>
                    </a:moveTo>
                    <a:cubicBezTo>
                      <a:pt x="0" y="0"/>
                      <a:pt x="0" y="0"/>
                      <a:pt x="0" y="0"/>
                    </a:cubicBezTo>
                    <a:cubicBezTo>
                      <a:pt x="0" y="75"/>
                      <a:pt x="0" y="75"/>
                      <a:pt x="0" y="75"/>
                    </a:cubicBezTo>
                    <a:cubicBezTo>
                      <a:pt x="30" y="75"/>
                      <a:pt x="30" y="75"/>
                      <a:pt x="30" y="75"/>
                    </a:cubicBezTo>
                    <a:cubicBezTo>
                      <a:pt x="43" y="75"/>
                      <a:pt x="58" y="70"/>
                      <a:pt x="58" y="54"/>
                    </a:cubicBezTo>
                    <a:cubicBezTo>
                      <a:pt x="58" y="44"/>
                      <a:pt x="52" y="37"/>
                      <a:pt x="42" y="36"/>
                    </a:cubicBezTo>
                    <a:cubicBezTo>
                      <a:pt x="42" y="35"/>
                      <a:pt x="42" y="35"/>
                      <a:pt x="42" y="35"/>
                    </a:cubicBezTo>
                    <a:cubicBezTo>
                      <a:pt x="50" y="33"/>
                      <a:pt x="55" y="27"/>
                      <a:pt x="55" y="19"/>
                    </a:cubicBezTo>
                    <a:cubicBezTo>
                      <a:pt x="55" y="3"/>
                      <a:pt x="40" y="0"/>
                      <a:pt x="27"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80" name="Rectangle 179"/>
          <p:cNvSpPr/>
          <p:nvPr/>
        </p:nvSpPr>
        <p:spPr>
          <a:xfrm>
            <a:off x="6317223" y="1293582"/>
            <a:ext cx="2399578" cy="3440948"/>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ectangle 180"/>
          <p:cNvSpPr/>
          <p:nvPr/>
        </p:nvSpPr>
        <p:spPr>
          <a:xfrm>
            <a:off x="6478699" y="1461130"/>
            <a:ext cx="2127809" cy="2954655"/>
          </a:xfrm>
          <a:prstGeom prst="rect">
            <a:avLst/>
          </a:prstGeom>
        </p:spPr>
        <p:txBody>
          <a:bodyPr wrap="square">
            <a:spAutoFit/>
          </a:bodyPr>
          <a:lstStyle/>
          <a:p>
            <a:r>
              <a:rPr lang="en-GB" sz="20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Big questions…</a:t>
            </a:r>
          </a:p>
          <a:p>
            <a:endParaRPr lang="en-GB" sz="1600" dirty="0">
              <a:solidFill>
                <a:schemeClr val="bg1"/>
              </a:solidFill>
              <a:latin typeface="Gill Sans MT" panose="020B0502020104020203" pitchFamily="34" charset="0"/>
              <a:ea typeface="Calibri" panose="020F0502020204030204" pitchFamily="34" charset="0"/>
              <a:cs typeface="Times New Roman" panose="02020603050405020304" pitchFamily="18" charset="0"/>
            </a:endParaRPr>
          </a:p>
          <a:p>
            <a:pPr marL="111125" indent="-111125">
              <a:buFont typeface="Arial" panose="020B0604020202020204" pitchFamily="34" charset="0"/>
              <a:buChar char="•"/>
            </a:pPr>
            <a:r>
              <a:rPr lang="en-GB" sz="15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How the data landscape is changing…</a:t>
            </a:r>
          </a:p>
          <a:p>
            <a:pPr marL="111125" indent="-111125">
              <a:buFont typeface="Arial" panose="020B0604020202020204" pitchFamily="34" charset="0"/>
              <a:buChar char="•"/>
            </a:pPr>
            <a:endParaRPr lang="en-GB" sz="1500" dirty="0">
              <a:solidFill>
                <a:schemeClr val="bg1"/>
              </a:solidFill>
              <a:latin typeface="Gill Sans MT" panose="020B0502020104020203" pitchFamily="34" charset="0"/>
              <a:ea typeface="Calibri" panose="020F0502020204030204" pitchFamily="34" charset="0"/>
              <a:cs typeface="Times New Roman" panose="02020603050405020304" pitchFamily="18" charset="0"/>
            </a:endParaRPr>
          </a:p>
          <a:p>
            <a:pPr marL="111125" indent="-111125">
              <a:buFont typeface="Arial" panose="020B0604020202020204" pitchFamily="34" charset="0"/>
              <a:buChar char="•"/>
            </a:pPr>
            <a:r>
              <a:rPr lang="en-GB" sz="15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What we are doing </a:t>
            </a:r>
            <a:r>
              <a:rPr lang="en-GB" sz="1500" dirty="0" smtClean="0">
                <a:solidFill>
                  <a:schemeClr val="bg1"/>
                </a:solidFill>
                <a:latin typeface="Gill Sans MT" panose="020B0502020104020203" pitchFamily="34" charset="0"/>
                <a:ea typeface="Calibri" panose="020F0502020204030204" pitchFamily="34" charset="0"/>
                <a:cs typeface="Times New Roman" panose="02020603050405020304" pitchFamily="18" charset="0"/>
              </a:rPr>
              <a:t>to </a:t>
            </a:r>
            <a:r>
              <a:rPr lang="en-GB" sz="15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respond?</a:t>
            </a:r>
          </a:p>
          <a:p>
            <a:pPr marL="111125" indent="-111125">
              <a:buFont typeface="Arial" panose="020B0604020202020204" pitchFamily="34" charset="0"/>
              <a:buChar char="•"/>
            </a:pPr>
            <a:endParaRPr lang="en-GB" sz="1500" dirty="0">
              <a:solidFill>
                <a:schemeClr val="bg1"/>
              </a:solidFill>
              <a:latin typeface="Gill Sans MT" panose="020B0502020104020203" pitchFamily="34" charset="0"/>
              <a:ea typeface="Calibri" panose="020F0502020204030204" pitchFamily="34" charset="0"/>
              <a:cs typeface="Times New Roman" panose="02020603050405020304" pitchFamily="18" charset="0"/>
            </a:endParaRPr>
          </a:p>
          <a:p>
            <a:pPr marL="111125" indent="-111125">
              <a:buFont typeface="Arial" panose="020B0604020202020204" pitchFamily="34" charset="0"/>
              <a:buChar char="•"/>
            </a:pPr>
            <a:r>
              <a:rPr lang="en-GB" sz="15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The </a:t>
            </a:r>
            <a:r>
              <a:rPr lang="en-US" sz="15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type of skills and thinking required to remain relevant in this evolving world</a:t>
            </a:r>
            <a:r>
              <a:rPr lang="en-GB" sz="15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a:t>
            </a:r>
            <a:endParaRPr lang="en-US" sz="1500" dirty="0">
              <a:solidFill>
                <a:schemeClr val="bg1"/>
              </a:solidFill>
            </a:endParaRP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449741" y="718921"/>
            <a:ext cx="2092620" cy="1849115"/>
          </a:xfrm>
          <a:prstGeom prst="rect">
            <a:avLst/>
          </a:prstGeom>
        </p:spPr>
      </p:pic>
    </p:spTree>
    <p:extLst>
      <p:ext uri="{BB962C8B-B14F-4D97-AF65-F5344CB8AC3E}">
        <p14:creationId xmlns:p14="http://schemas.microsoft.com/office/powerpoint/2010/main" val="127889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20" y="2564407"/>
            <a:ext cx="7931294" cy="2202622"/>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036" y="3091066"/>
            <a:ext cx="6152470" cy="1708620"/>
          </a:xfrm>
          <a:prstGeom prst="rect">
            <a:avLst/>
          </a:prstGeom>
        </p:spPr>
      </p:pic>
      <p:sp>
        <p:nvSpPr>
          <p:cNvPr id="7" name="TextBox 6"/>
          <p:cNvSpPr txBox="1"/>
          <p:nvPr/>
        </p:nvSpPr>
        <p:spPr>
          <a:xfrm>
            <a:off x="592220" y="2133931"/>
            <a:ext cx="1803131" cy="404085"/>
          </a:xfrm>
          <a:prstGeom prst="rect">
            <a:avLst/>
          </a:prstGeom>
          <a:noFill/>
        </p:spPr>
        <p:txBody>
          <a:bodyPr wrap="square" rtlCol="0">
            <a:spAutoFit/>
          </a:bodyPr>
          <a:lstStyle/>
          <a:p>
            <a:r>
              <a:rPr lang="en-US" sz="1013" dirty="0"/>
              <a:t>Information was created and shared </a:t>
            </a:r>
            <a:r>
              <a:rPr lang="en-US" sz="1013" dirty="0" smtClean="0"/>
              <a:t>on a limited basis</a:t>
            </a:r>
            <a:endParaRPr lang="en-US" sz="1013" dirty="0"/>
          </a:p>
        </p:txBody>
      </p:sp>
      <p:pic>
        <p:nvPicPr>
          <p:cNvPr id="1026" name="Picture 2" descr="Image result for dragnet fingerprint 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20" y="982228"/>
            <a:ext cx="1456872" cy="10926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2220" y="674914"/>
            <a:ext cx="1345437" cy="369332"/>
          </a:xfrm>
          <a:prstGeom prst="rect">
            <a:avLst/>
          </a:prstGeom>
          <a:noFill/>
        </p:spPr>
        <p:txBody>
          <a:bodyPr wrap="square" rtlCol="0">
            <a:spAutoFit/>
          </a:bodyPr>
          <a:lstStyle/>
          <a:p>
            <a:r>
              <a:rPr lang="en-US" dirty="0" smtClean="0"/>
              <a:t>1960’s</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9797" y="674915"/>
            <a:ext cx="1880434" cy="1176788"/>
          </a:xfrm>
          <a:prstGeom prst="rect">
            <a:avLst/>
          </a:prstGeom>
        </p:spPr>
      </p:pic>
      <p:sp>
        <p:nvSpPr>
          <p:cNvPr id="11" name="TextBox 10"/>
          <p:cNvSpPr txBox="1"/>
          <p:nvPr/>
        </p:nvSpPr>
        <p:spPr>
          <a:xfrm>
            <a:off x="2980969" y="1851703"/>
            <a:ext cx="1982806" cy="559961"/>
          </a:xfrm>
          <a:prstGeom prst="rect">
            <a:avLst/>
          </a:prstGeom>
          <a:noFill/>
        </p:spPr>
        <p:txBody>
          <a:bodyPr wrap="square" rtlCol="0">
            <a:spAutoFit/>
          </a:bodyPr>
          <a:lstStyle/>
          <a:p>
            <a:r>
              <a:rPr lang="en-US" sz="1013" dirty="0"/>
              <a:t>Reading about events that happened in the past, listening to people who are not present.</a:t>
            </a:r>
          </a:p>
        </p:txBody>
      </p:sp>
      <p:sp>
        <p:nvSpPr>
          <p:cNvPr id="12" name="TextBox 11"/>
          <p:cNvSpPr txBox="1"/>
          <p:nvPr/>
        </p:nvSpPr>
        <p:spPr>
          <a:xfrm>
            <a:off x="5793278" y="2032019"/>
            <a:ext cx="3339836" cy="559961"/>
          </a:xfrm>
          <a:prstGeom prst="rect">
            <a:avLst/>
          </a:prstGeom>
          <a:noFill/>
        </p:spPr>
        <p:txBody>
          <a:bodyPr wrap="square" rtlCol="0">
            <a:spAutoFit/>
          </a:bodyPr>
          <a:lstStyle/>
          <a:p>
            <a:r>
              <a:rPr lang="en-US" sz="1013" dirty="0"/>
              <a:t>Reading about things in the “now” – can’t tell who is communicating with whom – does anybody really know what is going on?</a:t>
            </a:r>
          </a:p>
        </p:txBody>
      </p:sp>
      <p:pic>
        <p:nvPicPr>
          <p:cNvPr id="13" name="Picture 2" descr="https://seoulpatch.files.wordpress.com/2012/09/dscn22061.jpg?w=622&amp;h=466">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0934" y="341625"/>
            <a:ext cx="2236572" cy="1675632"/>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idx="4294967295"/>
          </p:nvPr>
        </p:nvSpPr>
        <p:spPr>
          <a:xfrm>
            <a:off x="359229" y="301755"/>
            <a:ext cx="4956365" cy="200918"/>
          </a:xfrm>
          <a:prstGeom prst="rect">
            <a:avLst/>
          </a:prstGeom>
        </p:spPr>
        <p:txBody>
          <a:bodyPr vert="horz" anchor="b"/>
          <a:lstStyle/>
          <a:p>
            <a:pPr algn="l">
              <a:spcBef>
                <a:spcPct val="20000"/>
              </a:spcBef>
              <a:buFont typeface="Arial"/>
            </a:pPr>
            <a:r>
              <a:rPr lang="en-US" sz="2100" dirty="0">
                <a:ea typeface="+mn-ea"/>
                <a:cs typeface="Arial" panose="020B0604020202020204" pitchFamily="34" charset="0"/>
              </a:rPr>
              <a:t>A lifetime journey in data…</a:t>
            </a:r>
            <a:endParaRPr lang="en-US" sz="2100" dirty="0">
              <a:ea typeface="+mn-ea"/>
              <a:cs typeface="Arial" panose="020B0604020202020204" pitchFamily="34" charset="0"/>
            </a:endParaRPr>
          </a:p>
        </p:txBody>
      </p:sp>
    </p:spTree>
    <p:extLst>
      <p:ext uri="{BB962C8B-B14F-4D97-AF65-F5344CB8AC3E}">
        <p14:creationId xmlns:p14="http://schemas.microsoft.com/office/powerpoint/2010/main" val="60205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1+#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 calcmode="lin" valueType="num">
                                      <p:cBhvr>
                                        <p:cTn id="41" dur="1000" fill="hold"/>
                                        <p:tgtEl>
                                          <p:spTgt spid="5"/>
                                        </p:tgtEl>
                                        <p:attrNameLst>
                                          <p:attrName>style.rotation</p:attrName>
                                        </p:attrNameLst>
                                      </p:cBhvr>
                                      <p:tavLst>
                                        <p:tav tm="0">
                                          <p:val>
                                            <p:fltVal val="90"/>
                                          </p:val>
                                        </p:tav>
                                        <p:tav tm="100000">
                                          <p:val>
                                            <p:fltVal val="0"/>
                                          </p:val>
                                        </p:tav>
                                      </p:tavLst>
                                    </p:anim>
                                    <p:animEffect transition="in" filter="fade">
                                      <p:cBhvr>
                                        <p:cTn id="4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85471" y="511812"/>
            <a:ext cx="1595546" cy="2161297"/>
          </a:xfrm>
          <a:prstGeom prst="rect">
            <a:avLst/>
          </a:prstGeom>
        </p:spPr>
      </p:pic>
      <p:pic>
        <p:nvPicPr>
          <p:cNvPr id="5" name="Picture 4"/>
          <p:cNvPicPr>
            <a:picLocks noChangeAspect="1"/>
          </p:cNvPicPr>
          <p:nvPr/>
        </p:nvPicPr>
        <p:blipFill>
          <a:blip r:embed="rId3"/>
          <a:stretch>
            <a:fillRect/>
          </a:stretch>
        </p:blipFill>
        <p:spPr>
          <a:xfrm>
            <a:off x="5138439" y="919138"/>
            <a:ext cx="1677416" cy="2251963"/>
          </a:xfrm>
          <a:prstGeom prst="rect">
            <a:avLst/>
          </a:prstGeom>
          <a:effectLst>
            <a:outerShdw blurRad="50800" dist="38100" dir="8100000" algn="tr" rotWithShape="0">
              <a:prstClr val="black">
                <a:alpha val="40000"/>
              </a:prstClr>
            </a:outerShdw>
          </a:effectLst>
          <a:scene3d>
            <a:camera prst="orthographicFront"/>
            <a:lightRig rig="threePt" dir="t"/>
          </a:scene3d>
          <a:sp3d>
            <a:bevelT/>
          </a:sp3d>
        </p:spPr>
      </p:pic>
      <p:sp>
        <p:nvSpPr>
          <p:cNvPr id="11" name="Title 1"/>
          <p:cNvSpPr>
            <a:spLocks noGrp="1"/>
          </p:cNvSpPr>
          <p:nvPr>
            <p:ph type="title" idx="4294967295"/>
          </p:nvPr>
        </p:nvSpPr>
        <p:spPr>
          <a:xfrm>
            <a:off x="1457975" y="266551"/>
            <a:ext cx="6010275" cy="267891"/>
          </a:xfrm>
          <a:prstGeom prst="rect">
            <a:avLst/>
          </a:prstGeom>
        </p:spPr>
        <p:txBody>
          <a:bodyPr vert="horz" anchor="b"/>
          <a:lstStyle/>
          <a:p>
            <a:pPr algn="l">
              <a:spcBef>
                <a:spcPct val="20000"/>
              </a:spcBef>
              <a:buFont typeface="Arial"/>
            </a:pPr>
            <a:r>
              <a:rPr lang="en-US" sz="2100" dirty="0">
                <a:ea typeface="+mn-ea"/>
                <a:cs typeface="Arial" panose="020B0604020202020204" pitchFamily="34" charset="0"/>
              </a:rPr>
              <a:t>Uncovering truth and </a:t>
            </a:r>
            <a:r>
              <a:rPr lang="en-US" sz="2100" dirty="0">
                <a:ea typeface="+mn-ea"/>
                <a:cs typeface="Arial" panose="020B0604020202020204" pitchFamily="34" charset="0"/>
              </a:rPr>
              <a:t>meaning – what does it mean?</a:t>
            </a:r>
            <a:endParaRPr lang="en-US" sz="2100" dirty="0">
              <a:ea typeface="+mn-ea"/>
              <a:cs typeface="Arial" panose="020B0604020202020204" pitchFamily="34" charset="0"/>
            </a:endParaRPr>
          </a:p>
        </p:txBody>
      </p:sp>
      <p:sp>
        <p:nvSpPr>
          <p:cNvPr id="2" name="TextBox 1"/>
          <p:cNvSpPr txBox="1"/>
          <p:nvPr/>
        </p:nvSpPr>
        <p:spPr>
          <a:xfrm>
            <a:off x="1656681" y="4797945"/>
            <a:ext cx="6855948" cy="484748"/>
          </a:xfrm>
          <a:prstGeom prst="rect">
            <a:avLst/>
          </a:prstGeom>
          <a:noFill/>
        </p:spPr>
        <p:txBody>
          <a:bodyPr wrap="square" rtlCol="0">
            <a:spAutoFit/>
          </a:bodyPr>
          <a:lstStyle/>
          <a:p>
            <a:r>
              <a:rPr lang="en-US" sz="600" dirty="0"/>
              <a:t>According to Google Plus. Precisely five photographs were ever taken of Neil Armstrong while Apollo 11 operated on the surface of the moon. Only </a:t>
            </a:r>
            <a:r>
              <a:rPr lang="en-US" sz="600" b="1" dirty="0"/>
              <a:t>four</a:t>
            </a:r>
            <a:r>
              <a:rPr lang="en-US" sz="600" dirty="0"/>
              <a:t> of those photos show Armstrong outside the Lunar Module and actually moonwalking. Only three of them show Armstrong in direct view, rather than a reflection. Aug 31, 2012</a:t>
            </a:r>
          </a:p>
          <a:p>
            <a:endParaRPr lang="en-US" sz="1350" dirty="0"/>
          </a:p>
        </p:txBody>
      </p:sp>
      <p:sp>
        <p:nvSpPr>
          <p:cNvPr id="6" name="TextBox 5"/>
          <p:cNvSpPr txBox="1"/>
          <p:nvPr/>
        </p:nvSpPr>
        <p:spPr>
          <a:xfrm>
            <a:off x="1968653" y="1058067"/>
            <a:ext cx="1516818" cy="1246495"/>
          </a:xfrm>
          <a:prstGeom prst="rect">
            <a:avLst/>
          </a:prstGeom>
          <a:noFill/>
        </p:spPr>
        <p:txBody>
          <a:bodyPr wrap="square" rtlCol="0">
            <a:spAutoFit/>
          </a:bodyPr>
          <a:lstStyle/>
          <a:p>
            <a:r>
              <a:rPr lang="en-US" sz="2400" i="1" dirty="0"/>
              <a:t>“</a:t>
            </a:r>
            <a:r>
              <a:rPr lang="en-US" sz="900" i="1" dirty="0"/>
              <a:t>Mystery creates wonder, and wonder is the basis of man's desire to understand.</a:t>
            </a:r>
          </a:p>
          <a:p>
            <a:r>
              <a:rPr lang="en-US" sz="900" i="1" dirty="0"/>
              <a:t>                                              </a:t>
            </a:r>
            <a:r>
              <a:rPr lang="en-US" sz="2400" i="1" dirty="0"/>
              <a:t>”</a:t>
            </a:r>
            <a:r>
              <a:rPr lang="en-US" sz="900" i="1" dirty="0"/>
              <a:t> – Neil Armstrong</a:t>
            </a:r>
            <a:endParaRPr lang="en-US" sz="900" dirty="0"/>
          </a:p>
        </p:txBody>
      </p:sp>
      <p:pic>
        <p:nvPicPr>
          <p:cNvPr id="9" name="Picture 10" descr="Hello Barbie"/>
          <p:cNvPicPr>
            <a:picLocks noChangeAspect="1" noChangeArrowheads="1"/>
          </p:cNvPicPr>
          <p:nvPr/>
        </p:nvPicPr>
        <p:blipFill rotWithShape="1">
          <a:blip r:embed="rId4">
            <a:extLst>
              <a:ext uri="{28A0092B-C50C-407E-A947-70E740481C1C}">
                <a14:useLocalDpi xmlns:a14="http://schemas.microsoft.com/office/drawing/2010/main" val="0"/>
              </a:ext>
            </a:extLst>
          </a:blip>
          <a:srcRect l="27032" t="5918" r="19751" b="4126"/>
          <a:stretch/>
        </p:blipFill>
        <p:spPr bwMode="auto">
          <a:xfrm>
            <a:off x="1968653" y="3564043"/>
            <a:ext cx="785066" cy="8839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2844131" y="3057805"/>
            <a:ext cx="1475214" cy="1150073"/>
          </a:xfrm>
          <a:prstGeom prst="rect">
            <a:avLst/>
          </a:prstGeom>
        </p:spPr>
      </p:pic>
      <p:sp>
        <p:nvSpPr>
          <p:cNvPr id="12" name="TextBox 11"/>
          <p:cNvSpPr txBox="1"/>
          <p:nvPr/>
        </p:nvSpPr>
        <p:spPr>
          <a:xfrm>
            <a:off x="6815855" y="1209436"/>
            <a:ext cx="1516818" cy="969496"/>
          </a:xfrm>
          <a:prstGeom prst="rect">
            <a:avLst/>
          </a:prstGeom>
          <a:noFill/>
        </p:spPr>
        <p:txBody>
          <a:bodyPr wrap="square" rtlCol="0">
            <a:spAutoFit/>
          </a:bodyPr>
          <a:lstStyle/>
          <a:p>
            <a:r>
              <a:rPr lang="en-US" sz="2400" i="1" dirty="0" smtClean="0"/>
              <a:t>“</a:t>
            </a:r>
            <a:r>
              <a:rPr lang="en-US" sz="900" i="1" dirty="0" smtClean="0"/>
              <a:t>Great Party!</a:t>
            </a:r>
          </a:p>
          <a:p>
            <a:r>
              <a:rPr lang="en-US" sz="900" i="1" dirty="0" smtClean="0"/>
              <a:t>                                              </a:t>
            </a:r>
            <a:r>
              <a:rPr lang="en-US" sz="2400" i="1" dirty="0" smtClean="0"/>
              <a:t>”</a:t>
            </a:r>
            <a:r>
              <a:rPr lang="en-US" sz="900" i="1" dirty="0" smtClean="0"/>
              <a:t> – Anonymous</a:t>
            </a:r>
            <a:endParaRPr lang="en-US" sz="900" dirty="0"/>
          </a:p>
        </p:txBody>
      </p:sp>
    </p:spTree>
    <p:extLst>
      <p:ext uri="{BB962C8B-B14F-4D97-AF65-F5344CB8AC3E}">
        <p14:creationId xmlns:p14="http://schemas.microsoft.com/office/powerpoint/2010/main" val="297084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Part One</a:t>
            </a:r>
            <a:endParaRPr lang="en-US" dirty="0"/>
          </a:p>
        </p:txBody>
      </p:sp>
      <p:sp>
        <p:nvSpPr>
          <p:cNvPr id="3" name="Text Placeholder 2"/>
          <p:cNvSpPr>
            <a:spLocks noGrp="1"/>
          </p:cNvSpPr>
          <p:nvPr>
            <p:ph type="body" sz="quarter" idx="13"/>
          </p:nvPr>
        </p:nvSpPr>
        <p:spPr/>
        <p:txBody>
          <a:bodyPr/>
          <a:lstStyle/>
          <a:p>
            <a:r>
              <a:rPr lang="en-US" dirty="0" smtClean="0"/>
              <a:t>Silos of Information</a:t>
            </a:r>
            <a:endParaRPr lang="en-US" dirty="0"/>
          </a:p>
        </p:txBody>
      </p:sp>
      <p:pic>
        <p:nvPicPr>
          <p:cNvPr id="2050" name="Picture 2" descr="Brick, Building, Game Asset Call, Silo, T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41374" y="2155372"/>
            <a:ext cx="1632450" cy="23696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rick, Building, Game Asset Call, Silo, T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388" y="1807029"/>
            <a:ext cx="1632450" cy="2369685"/>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2068285" y="1807965"/>
            <a:ext cx="1850572" cy="1044092"/>
          </a:xfrm>
          <a:prstGeom prst="cloudCallout">
            <a:avLst>
              <a:gd name="adj1" fmla="val -58336"/>
              <a:gd name="adj2" fmla="val 706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Good thing we put the window on this side…</a:t>
            </a:r>
            <a:endParaRPr lang="en-US" sz="1400" dirty="0"/>
          </a:p>
        </p:txBody>
      </p:sp>
    </p:spTree>
    <p:extLst>
      <p:ext uri="{BB962C8B-B14F-4D97-AF65-F5344CB8AC3E}">
        <p14:creationId xmlns:p14="http://schemas.microsoft.com/office/powerpoint/2010/main" val="360421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3" name="Picture 1092"/>
          <p:cNvPicPr>
            <a:picLocks noChangeAspect="1"/>
          </p:cNvPicPr>
          <p:nvPr/>
        </p:nvPicPr>
        <p:blipFill>
          <a:blip r:embed="rId3"/>
          <a:stretch>
            <a:fillRect/>
          </a:stretch>
        </p:blipFill>
        <p:spPr>
          <a:xfrm>
            <a:off x="6119978" y="1376288"/>
            <a:ext cx="2665288" cy="2166256"/>
          </a:xfrm>
          <a:prstGeom prst="rect">
            <a:avLst/>
          </a:prstGeom>
        </p:spPr>
      </p:pic>
      <p:pic>
        <p:nvPicPr>
          <p:cNvPr id="1092" name="Picture 1091"/>
          <p:cNvPicPr>
            <a:picLocks noChangeAspect="1"/>
          </p:cNvPicPr>
          <p:nvPr/>
        </p:nvPicPr>
        <p:blipFill>
          <a:blip r:embed="rId4"/>
          <a:stretch>
            <a:fillRect/>
          </a:stretch>
        </p:blipFill>
        <p:spPr>
          <a:xfrm flipH="1">
            <a:off x="1198587" y="1506415"/>
            <a:ext cx="4215118" cy="2107559"/>
          </a:xfrm>
          <a:prstGeom prst="rect">
            <a:avLst/>
          </a:prstGeom>
        </p:spPr>
      </p:pic>
      <p:sp>
        <p:nvSpPr>
          <p:cNvPr id="1062" name="Rectangle 1061"/>
          <p:cNvSpPr/>
          <p:nvPr/>
        </p:nvSpPr>
        <p:spPr>
          <a:xfrm>
            <a:off x="289170" y="3575744"/>
            <a:ext cx="2508738" cy="1156677"/>
          </a:xfrm>
          <a:prstGeom prst="rect">
            <a:avLst/>
          </a:prstGeom>
          <a:solidFill>
            <a:srgbClr val="005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itle 1"/>
          <p:cNvSpPr>
            <a:spLocks noGrp="1"/>
          </p:cNvSpPr>
          <p:nvPr>
            <p:ph type="title"/>
          </p:nvPr>
        </p:nvSpPr>
        <p:spPr>
          <a:xfrm>
            <a:off x="1008274" y="323149"/>
            <a:ext cx="7127453" cy="639735"/>
          </a:xfrm>
        </p:spPr>
        <p:txBody>
          <a:bodyPr vert="horz" lIns="91440" tIns="45720" rIns="91440" bIns="45720" rtlCol="0" anchor="b">
            <a:noAutofit/>
          </a:bodyPr>
          <a:lstStyle/>
          <a:p>
            <a:pPr algn="ctr">
              <a:spcBef>
                <a:spcPct val="20000"/>
              </a:spcBef>
              <a:spcAft>
                <a:spcPts val="600"/>
              </a:spcAft>
              <a:buFont typeface="Arial"/>
            </a:pPr>
            <a:r>
              <a:rPr lang="en-US" dirty="0">
                <a:solidFill>
                  <a:srgbClr val="3095B4"/>
                </a:solidFill>
                <a:ea typeface="+mn-ea"/>
                <a:cs typeface="Arial" panose="020B0604020202020204" pitchFamily="34" charset="0"/>
              </a:rPr>
              <a:t>Dispositive Threshold</a:t>
            </a:r>
          </a:p>
        </p:txBody>
      </p:sp>
      <p:sp>
        <p:nvSpPr>
          <p:cNvPr id="1061" name="Rectangle 1060"/>
          <p:cNvSpPr/>
          <p:nvPr/>
        </p:nvSpPr>
        <p:spPr>
          <a:xfrm>
            <a:off x="438960" y="3718704"/>
            <a:ext cx="2259958" cy="800219"/>
          </a:xfrm>
          <a:prstGeom prst="rect">
            <a:avLst/>
          </a:prstGeom>
        </p:spPr>
        <p:txBody>
          <a:bodyPr wrap="square">
            <a:spAutoFit/>
          </a:bodyPr>
          <a:lstStyle/>
          <a:p>
            <a:pPr lvl="0"/>
            <a:r>
              <a:rPr lang="en-US" dirty="0">
                <a:solidFill>
                  <a:schemeClr val="bg1"/>
                </a:solidFill>
                <a:latin typeface="Gill Sans MT" panose="020B0502020104020203" pitchFamily="34" charset="0"/>
              </a:rPr>
              <a:t>Identify the Scenario</a:t>
            </a:r>
          </a:p>
          <a:p>
            <a:pPr marL="227013" lvl="1" indent="-168275">
              <a:buFont typeface="Arial" panose="020B0604020202020204" pitchFamily="34" charset="0"/>
              <a:buChar char="•"/>
            </a:pPr>
            <a:r>
              <a:rPr lang="en-US" sz="1400" dirty="0">
                <a:solidFill>
                  <a:schemeClr val="bg1"/>
                </a:solidFill>
                <a:latin typeface="Gill Sans MT" panose="020B0502020104020203" pitchFamily="34" charset="0"/>
              </a:rPr>
              <a:t>Relative size</a:t>
            </a:r>
          </a:p>
          <a:p>
            <a:pPr marL="227013" lvl="1" indent="-168275">
              <a:buFont typeface="Arial" panose="020B0604020202020204" pitchFamily="34" charset="0"/>
              <a:buChar char="•"/>
            </a:pPr>
            <a:r>
              <a:rPr lang="en-US" sz="1400" dirty="0">
                <a:solidFill>
                  <a:schemeClr val="bg1"/>
                </a:solidFill>
                <a:latin typeface="Gill Sans MT" panose="020B0502020104020203" pitchFamily="34" charset="0"/>
              </a:rPr>
              <a:t>Key question</a:t>
            </a:r>
          </a:p>
        </p:txBody>
      </p:sp>
      <p:sp>
        <p:nvSpPr>
          <p:cNvPr id="71" name="Rectangle 70"/>
          <p:cNvSpPr/>
          <p:nvPr/>
        </p:nvSpPr>
        <p:spPr>
          <a:xfrm>
            <a:off x="3337170" y="3575744"/>
            <a:ext cx="2508738" cy="1156677"/>
          </a:xfrm>
          <a:prstGeom prst="rect">
            <a:avLst/>
          </a:prstGeom>
          <a:solidFill>
            <a:srgbClr val="309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3575539" y="3718704"/>
            <a:ext cx="2082800" cy="800219"/>
          </a:xfrm>
          <a:prstGeom prst="rect">
            <a:avLst/>
          </a:prstGeom>
        </p:spPr>
        <p:txBody>
          <a:bodyPr wrap="square">
            <a:spAutoFit/>
          </a:bodyPr>
          <a:lstStyle/>
          <a:p>
            <a:pPr lvl="0"/>
            <a:r>
              <a:rPr lang="en-US" dirty="0">
                <a:solidFill>
                  <a:schemeClr val="bg1"/>
                </a:solidFill>
                <a:latin typeface="Gill Sans MT" panose="020B0502020104020203" pitchFamily="34" charset="0"/>
              </a:rPr>
              <a:t>Assess Threshold</a:t>
            </a:r>
          </a:p>
          <a:p>
            <a:pPr marL="227013" lvl="0" indent="-117475">
              <a:buFont typeface="Arial" panose="020B0604020202020204" pitchFamily="34" charset="0"/>
              <a:buChar char="•"/>
            </a:pPr>
            <a:r>
              <a:rPr lang="en-US" sz="1400" dirty="0">
                <a:solidFill>
                  <a:schemeClr val="bg1"/>
                </a:solidFill>
                <a:latin typeface="Gill Sans MT" panose="020B0502020104020203" pitchFamily="34" charset="0"/>
              </a:rPr>
              <a:t>Estimate </a:t>
            </a:r>
          </a:p>
          <a:p>
            <a:pPr marL="227013" lvl="0" indent="-117475">
              <a:buFont typeface="Arial" panose="020B0604020202020204" pitchFamily="34" charset="0"/>
              <a:buChar char="•"/>
            </a:pPr>
            <a:r>
              <a:rPr lang="en-US" sz="1400" dirty="0">
                <a:solidFill>
                  <a:schemeClr val="bg1"/>
                </a:solidFill>
                <a:latin typeface="Gill Sans MT" panose="020B0502020104020203" pitchFamily="34" charset="0"/>
              </a:rPr>
              <a:t>Triangulate</a:t>
            </a:r>
          </a:p>
        </p:txBody>
      </p:sp>
      <p:sp>
        <p:nvSpPr>
          <p:cNvPr id="73" name="Rectangle 72"/>
          <p:cNvSpPr/>
          <p:nvPr/>
        </p:nvSpPr>
        <p:spPr>
          <a:xfrm>
            <a:off x="6384333" y="3575744"/>
            <a:ext cx="2508738" cy="1156677"/>
          </a:xfrm>
          <a:prstGeom prst="rect">
            <a:avLst/>
          </a:pr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6622702" y="3718704"/>
            <a:ext cx="2082800" cy="800219"/>
          </a:xfrm>
          <a:prstGeom prst="rect">
            <a:avLst/>
          </a:prstGeom>
        </p:spPr>
        <p:txBody>
          <a:bodyPr wrap="square">
            <a:spAutoFit/>
          </a:bodyPr>
          <a:lstStyle/>
          <a:p>
            <a:pPr lvl="0"/>
            <a:r>
              <a:rPr lang="en-US" dirty="0">
                <a:solidFill>
                  <a:schemeClr val="bg1"/>
                </a:solidFill>
                <a:latin typeface="Gill Sans MT" panose="020B0502020104020203" pitchFamily="34" charset="0"/>
              </a:rPr>
              <a:t>Decision Elasticity</a:t>
            </a:r>
          </a:p>
          <a:p>
            <a:pPr marL="227013" lvl="0" indent="-117475">
              <a:buFont typeface="Arial" panose="020B0604020202020204" pitchFamily="34" charset="0"/>
              <a:buChar char="•"/>
            </a:pPr>
            <a:r>
              <a:rPr lang="en-US" sz="1400" dirty="0">
                <a:solidFill>
                  <a:schemeClr val="bg1"/>
                </a:solidFill>
                <a:latin typeface="Gill Sans MT" panose="020B0502020104020203" pitchFamily="34" charset="0"/>
              </a:rPr>
              <a:t>Bias</a:t>
            </a:r>
          </a:p>
          <a:p>
            <a:pPr marL="227013" lvl="0" indent="-117475">
              <a:buFont typeface="Arial" panose="020B0604020202020204" pitchFamily="34" charset="0"/>
              <a:buChar char="•"/>
            </a:pPr>
            <a:r>
              <a:rPr lang="en-US" sz="1400" dirty="0">
                <a:solidFill>
                  <a:schemeClr val="bg1"/>
                </a:solidFill>
                <a:latin typeface="Gill Sans MT" panose="020B0502020104020203" pitchFamily="34" charset="0"/>
              </a:rPr>
              <a:t>Opportunity cost</a:t>
            </a:r>
          </a:p>
        </p:txBody>
      </p:sp>
      <p:sp>
        <p:nvSpPr>
          <p:cNvPr id="139" name="Rectangle 138"/>
          <p:cNvSpPr/>
          <p:nvPr/>
        </p:nvSpPr>
        <p:spPr>
          <a:xfrm>
            <a:off x="871416" y="1209006"/>
            <a:ext cx="1395046" cy="430887"/>
          </a:xfrm>
          <a:prstGeom prst="rect">
            <a:avLst/>
          </a:prstGeom>
        </p:spPr>
        <p:txBody>
          <a:bodyPr wrap="square">
            <a:spAutoFit/>
          </a:bodyPr>
          <a:lstStyle/>
          <a:p>
            <a:pPr lvl="0" algn="ctr"/>
            <a:r>
              <a:rPr lang="en-US" sz="1100" spc="300" dirty="0">
                <a:solidFill>
                  <a:srgbClr val="005172"/>
                </a:solidFill>
                <a:latin typeface="Gill Sans MT" panose="020B0502020104020203" pitchFamily="34" charset="0"/>
              </a:rPr>
              <a:t>DATA IN HAND</a:t>
            </a:r>
            <a:endParaRPr lang="en-US" sz="1050" spc="300" dirty="0">
              <a:solidFill>
                <a:srgbClr val="005172"/>
              </a:solidFill>
              <a:latin typeface="Gill Sans MT" panose="020B0502020104020203" pitchFamily="34" charset="0"/>
            </a:endParaRPr>
          </a:p>
        </p:txBody>
      </p:sp>
      <p:sp>
        <p:nvSpPr>
          <p:cNvPr id="140" name="Rectangle 139"/>
          <p:cNvSpPr/>
          <p:nvPr/>
        </p:nvSpPr>
        <p:spPr>
          <a:xfrm>
            <a:off x="3590080" y="1212129"/>
            <a:ext cx="1963840" cy="423193"/>
          </a:xfrm>
          <a:prstGeom prst="rect">
            <a:avLst/>
          </a:prstGeom>
        </p:spPr>
        <p:txBody>
          <a:bodyPr wrap="square">
            <a:spAutoFit/>
          </a:bodyPr>
          <a:lstStyle/>
          <a:p>
            <a:pPr lvl="0" algn="ctr"/>
            <a:r>
              <a:rPr lang="en-US" sz="1100" spc="300" dirty="0">
                <a:solidFill>
                  <a:srgbClr val="005172"/>
                </a:solidFill>
                <a:latin typeface="Gill Sans MT" panose="020B0502020104020203" pitchFamily="34" charset="0"/>
              </a:rPr>
              <a:t>DISCOVERABLE </a:t>
            </a:r>
            <a:r>
              <a:rPr lang="en-US" sz="1050" spc="300" dirty="0">
                <a:solidFill>
                  <a:srgbClr val="005172"/>
                </a:solidFill>
                <a:latin typeface="Gill Sans MT" panose="020B0502020104020203" pitchFamily="34" charset="0"/>
              </a:rPr>
              <a:t>DATA</a:t>
            </a:r>
          </a:p>
        </p:txBody>
      </p:sp>
      <p:sp>
        <p:nvSpPr>
          <p:cNvPr id="141" name="Rectangle 140"/>
          <p:cNvSpPr/>
          <p:nvPr/>
        </p:nvSpPr>
        <p:spPr>
          <a:xfrm>
            <a:off x="6224397" y="1209006"/>
            <a:ext cx="2904252" cy="430887"/>
          </a:xfrm>
          <a:prstGeom prst="rect">
            <a:avLst/>
          </a:prstGeom>
        </p:spPr>
        <p:txBody>
          <a:bodyPr wrap="square">
            <a:spAutoFit/>
          </a:bodyPr>
          <a:lstStyle/>
          <a:p>
            <a:pPr lvl="0" algn="ctr"/>
            <a:r>
              <a:rPr lang="en-US" sz="1100" spc="300" dirty="0">
                <a:solidFill>
                  <a:srgbClr val="005172"/>
                </a:solidFill>
                <a:latin typeface="Gill Sans MT" panose="020B0502020104020203" pitchFamily="34" charset="0"/>
              </a:rPr>
              <a:t>EXISTING BUT INACCESSIBLE DATA</a:t>
            </a:r>
            <a:endParaRPr lang="en-US" sz="1050" spc="300" dirty="0">
              <a:solidFill>
                <a:srgbClr val="005172"/>
              </a:solidFill>
              <a:latin typeface="Gill Sans MT" panose="020B0502020104020203" pitchFamily="34" charset="0"/>
            </a:endParaRPr>
          </a:p>
        </p:txBody>
      </p:sp>
      <p:sp>
        <p:nvSpPr>
          <p:cNvPr id="143" name="Arrow: Right 142"/>
          <p:cNvSpPr/>
          <p:nvPr/>
        </p:nvSpPr>
        <p:spPr>
          <a:xfrm>
            <a:off x="5917530" y="3988245"/>
            <a:ext cx="416003" cy="365602"/>
          </a:xfrm>
          <a:prstGeom prst="right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Arrow: Right 143"/>
          <p:cNvSpPr/>
          <p:nvPr/>
        </p:nvSpPr>
        <p:spPr>
          <a:xfrm>
            <a:off x="2859119" y="3988245"/>
            <a:ext cx="416003" cy="365602"/>
          </a:xfrm>
          <a:prstGeom prst="right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16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2" grpId="0" animBg="1"/>
      <p:bldP spid="1061" grpId="0"/>
      <p:bldP spid="71" grpId="0" animBg="1"/>
      <p:bldP spid="72" grpId="0"/>
      <p:bldP spid="73" grpId="0" animBg="1"/>
      <p:bldP spid="74" grpId="0"/>
      <p:bldP spid="143" grpId="0" animBg="1"/>
      <p:bldP spid="1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651" y="73872"/>
            <a:ext cx="8943398" cy="4725313"/>
          </a:xfrm>
          <a:prstGeom prst="rect">
            <a:avLst/>
          </a:prstGeom>
          <a:solidFill>
            <a:srgbClr val="309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grpSp>
        <p:nvGrpSpPr>
          <p:cNvPr id="182" name="Group 181"/>
          <p:cNvGrpSpPr/>
          <p:nvPr/>
        </p:nvGrpSpPr>
        <p:grpSpPr>
          <a:xfrm>
            <a:off x="3939701" y="1460103"/>
            <a:ext cx="1278822" cy="1394524"/>
            <a:chOff x="2371998" y="2977261"/>
            <a:chExt cx="1000125" cy="1090612"/>
          </a:xfrm>
        </p:grpSpPr>
        <p:sp>
          <p:nvSpPr>
            <p:cNvPr id="183" name="Rounded Rectangle 182"/>
            <p:cNvSpPr/>
            <p:nvPr/>
          </p:nvSpPr>
          <p:spPr>
            <a:xfrm>
              <a:off x="2371998" y="3007209"/>
              <a:ext cx="992301" cy="1036851"/>
            </a:xfrm>
            <a:prstGeom prst="roundRect">
              <a:avLst>
                <a:gd name="adj" fmla="val 28557"/>
              </a:avLst>
            </a:prstGeom>
            <a:solidFill>
              <a:srgbClr val="309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Freeform 5"/>
            <p:cNvSpPr>
              <a:spLocks noEditPoints="1"/>
            </p:cNvSpPr>
            <p:nvPr/>
          </p:nvSpPr>
          <p:spPr bwMode="auto">
            <a:xfrm>
              <a:off x="2371998" y="2977261"/>
              <a:ext cx="1000125" cy="1090612"/>
            </a:xfrm>
            <a:custGeom>
              <a:avLst/>
              <a:gdLst>
                <a:gd name="T0" fmla="*/ 40 w 264"/>
                <a:gd name="T1" fmla="*/ 17 h 288"/>
                <a:gd name="T2" fmla="*/ 0 w 264"/>
                <a:gd name="T3" fmla="*/ 60 h 288"/>
                <a:gd name="T4" fmla="*/ 0 w 264"/>
                <a:gd name="T5" fmla="*/ 172 h 288"/>
                <a:gd name="T6" fmla="*/ 11 w 264"/>
                <a:gd name="T7" fmla="*/ 252 h 288"/>
                <a:gd name="T8" fmla="*/ 132 w 264"/>
                <a:gd name="T9" fmla="*/ 288 h 288"/>
                <a:gd name="T10" fmla="*/ 253 w 264"/>
                <a:gd name="T11" fmla="*/ 252 h 288"/>
                <a:gd name="T12" fmla="*/ 264 w 264"/>
                <a:gd name="T13" fmla="*/ 172 h 288"/>
                <a:gd name="T14" fmla="*/ 264 w 264"/>
                <a:gd name="T15" fmla="*/ 60 h 288"/>
                <a:gd name="T16" fmla="*/ 224 w 264"/>
                <a:gd name="T17" fmla="*/ 17 h 288"/>
                <a:gd name="T18" fmla="*/ 132 w 264"/>
                <a:gd name="T19" fmla="*/ 8 h 288"/>
                <a:gd name="T20" fmla="*/ 247 w 264"/>
                <a:gd name="T21" fmla="*/ 41 h 288"/>
                <a:gd name="T22" fmla="*/ 247 w 264"/>
                <a:gd name="T23" fmla="*/ 79 h 288"/>
                <a:gd name="T24" fmla="*/ 132 w 264"/>
                <a:gd name="T25" fmla="*/ 112 h 288"/>
                <a:gd name="T26" fmla="*/ 17 w 264"/>
                <a:gd name="T27" fmla="*/ 79 h 288"/>
                <a:gd name="T28" fmla="*/ 17 w 264"/>
                <a:gd name="T29" fmla="*/ 41 h 288"/>
                <a:gd name="T30" fmla="*/ 132 w 264"/>
                <a:gd name="T31" fmla="*/ 8 h 288"/>
                <a:gd name="T32" fmla="*/ 40 w 264"/>
                <a:gd name="T33" fmla="*/ 103 h 288"/>
                <a:gd name="T34" fmla="*/ 224 w 264"/>
                <a:gd name="T35" fmla="*/ 103 h 288"/>
                <a:gd name="T36" fmla="*/ 256 w 264"/>
                <a:gd name="T37" fmla="*/ 116 h 288"/>
                <a:gd name="T38" fmla="*/ 221 w 264"/>
                <a:gd name="T39" fmla="*/ 152 h 288"/>
                <a:gd name="T40" fmla="*/ 43 w 264"/>
                <a:gd name="T41" fmla="*/ 152 h 288"/>
                <a:gd name="T42" fmla="*/ 8 w 264"/>
                <a:gd name="T43" fmla="*/ 116 h 288"/>
                <a:gd name="T44" fmla="*/ 8 w 264"/>
                <a:gd name="T45" fmla="*/ 137 h 288"/>
                <a:gd name="T46" fmla="*/ 132 w 264"/>
                <a:gd name="T47" fmla="*/ 176 h 288"/>
                <a:gd name="T48" fmla="*/ 256 w 264"/>
                <a:gd name="T49" fmla="*/ 137 h 288"/>
                <a:gd name="T50" fmla="*/ 247 w 264"/>
                <a:gd name="T51" fmla="*/ 191 h 288"/>
                <a:gd name="T52" fmla="*/ 132 w 264"/>
                <a:gd name="T53" fmla="*/ 224 h 288"/>
                <a:gd name="T54" fmla="*/ 17 w 264"/>
                <a:gd name="T55" fmla="*/ 191 h 288"/>
                <a:gd name="T56" fmla="*/ 8 w 264"/>
                <a:gd name="T57" fmla="*/ 137 h 288"/>
                <a:gd name="T58" fmla="*/ 40 w 264"/>
                <a:gd name="T59" fmla="*/ 215 h 288"/>
                <a:gd name="T60" fmla="*/ 224 w 264"/>
                <a:gd name="T61" fmla="*/ 215 h 288"/>
                <a:gd name="T62" fmla="*/ 256 w 264"/>
                <a:gd name="T63" fmla="*/ 228 h 288"/>
                <a:gd name="T64" fmla="*/ 221 w 264"/>
                <a:gd name="T65" fmla="*/ 264 h 288"/>
                <a:gd name="T66" fmla="*/ 43 w 264"/>
                <a:gd name="T67" fmla="*/ 264 h 288"/>
                <a:gd name="T68" fmla="*/ 8 w 264"/>
                <a:gd name="T69" fmla="*/ 22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88">
                  <a:moveTo>
                    <a:pt x="132" y="0"/>
                  </a:moveTo>
                  <a:cubicBezTo>
                    <a:pt x="96" y="0"/>
                    <a:pt x="64" y="6"/>
                    <a:pt x="40" y="17"/>
                  </a:cubicBezTo>
                  <a:cubicBezTo>
                    <a:pt x="28" y="22"/>
                    <a:pt x="18" y="28"/>
                    <a:pt x="11" y="35"/>
                  </a:cubicBezTo>
                  <a:cubicBezTo>
                    <a:pt x="4" y="43"/>
                    <a:pt x="0" y="51"/>
                    <a:pt x="0" y="60"/>
                  </a:cubicBezTo>
                  <a:cubicBezTo>
                    <a:pt x="0" y="116"/>
                    <a:pt x="0" y="116"/>
                    <a:pt x="0" y="116"/>
                  </a:cubicBezTo>
                  <a:cubicBezTo>
                    <a:pt x="0" y="172"/>
                    <a:pt x="0" y="172"/>
                    <a:pt x="0" y="172"/>
                  </a:cubicBezTo>
                  <a:cubicBezTo>
                    <a:pt x="0" y="228"/>
                    <a:pt x="0" y="228"/>
                    <a:pt x="0" y="228"/>
                  </a:cubicBezTo>
                  <a:cubicBezTo>
                    <a:pt x="0" y="237"/>
                    <a:pt x="4" y="245"/>
                    <a:pt x="11" y="252"/>
                  </a:cubicBezTo>
                  <a:cubicBezTo>
                    <a:pt x="18" y="260"/>
                    <a:pt x="28" y="266"/>
                    <a:pt x="40" y="271"/>
                  </a:cubicBezTo>
                  <a:cubicBezTo>
                    <a:pt x="64" y="282"/>
                    <a:pt x="96" y="288"/>
                    <a:pt x="132" y="288"/>
                  </a:cubicBezTo>
                  <a:cubicBezTo>
                    <a:pt x="168" y="288"/>
                    <a:pt x="200" y="282"/>
                    <a:pt x="224" y="271"/>
                  </a:cubicBezTo>
                  <a:cubicBezTo>
                    <a:pt x="236" y="266"/>
                    <a:pt x="246" y="260"/>
                    <a:pt x="253" y="252"/>
                  </a:cubicBezTo>
                  <a:cubicBezTo>
                    <a:pt x="260" y="245"/>
                    <a:pt x="264" y="237"/>
                    <a:pt x="264" y="228"/>
                  </a:cubicBezTo>
                  <a:cubicBezTo>
                    <a:pt x="264" y="172"/>
                    <a:pt x="264" y="172"/>
                    <a:pt x="264" y="172"/>
                  </a:cubicBezTo>
                  <a:cubicBezTo>
                    <a:pt x="264" y="116"/>
                    <a:pt x="264" y="116"/>
                    <a:pt x="264" y="116"/>
                  </a:cubicBezTo>
                  <a:cubicBezTo>
                    <a:pt x="264" y="60"/>
                    <a:pt x="264" y="60"/>
                    <a:pt x="264" y="60"/>
                  </a:cubicBezTo>
                  <a:cubicBezTo>
                    <a:pt x="264" y="51"/>
                    <a:pt x="260" y="43"/>
                    <a:pt x="253" y="35"/>
                  </a:cubicBezTo>
                  <a:cubicBezTo>
                    <a:pt x="246" y="28"/>
                    <a:pt x="236" y="22"/>
                    <a:pt x="224" y="17"/>
                  </a:cubicBezTo>
                  <a:cubicBezTo>
                    <a:pt x="200" y="6"/>
                    <a:pt x="168" y="0"/>
                    <a:pt x="132" y="0"/>
                  </a:cubicBezTo>
                  <a:close/>
                  <a:moveTo>
                    <a:pt x="132" y="8"/>
                  </a:moveTo>
                  <a:cubicBezTo>
                    <a:pt x="167" y="8"/>
                    <a:pt x="198" y="14"/>
                    <a:pt x="221" y="24"/>
                  </a:cubicBezTo>
                  <a:cubicBezTo>
                    <a:pt x="232" y="29"/>
                    <a:pt x="241" y="35"/>
                    <a:pt x="247" y="41"/>
                  </a:cubicBezTo>
                  <a:cubicBezTo>
                    <a:pt x="253" y="47"/>
                    <a:pt x="256" y="54"/>
                    <a:pt x="256" y="60"/>
                  </a:cubicBezTo>
                  <a:cubicBezTo>
                    <a:pt x="256" y="66"/>
                    <a:pt x="253" y="73"/>
                    <a:pt x="247" y="79"/>
                  </a:cubicBezTo>
                  <a:cubicBezTo>
                    <a:pt x="241" y="85"/>
                    <a:pt x="232" y="91"/>
                    <a:pt x="221" y="96"/>
                  </a:cubicBezTo>
                  <a:cubicBezTo>
                    <a:pt x="198" y="106"/>
                    <a:pt x="167" y="112"/>
                    <a:pt x="132" y="112"/>
                  </a:cubicBezTo>
                  <a:cubicBezTo>
                    <a:pt x="97" y="112"/>
                    <a:pt x="66" y="106"/>
                    <a:pt x="43" y="96"/>
                  </a:cubicBezTo>
                  <a:cubicBezTo>
                    <a:pt x="32" y="91"/>
                    <a:pt x="23" y="85"/>
                    <a:pt x="17" y="79"/>
                  </a:cubicBezTo>
                  <a:cubicBezTo>
                    <a:pt x="11" y="73"/>
                    <a:pt x="8" y="66"/>
                    <a:pt x="8" y="60"/>
                  </a:cubicBezTo>
                  <a:cubicBezTo>
                    <a:pt x="8" y="54"/>
                    <a:pt x="11" y="47"/>
                    <a:pt x="17" y="41"/>
                  </a:cubicBezTo>
                  <a:cubicBezTo>
                    <a:pt x="23" y="35"/>
                    <a:pt x="32" y="29"/>
                    <a:pt x="43" y="24"/>
                  </a:cubicBezTo>
                  <a:cubicBezTo>
                    <a:pt x="66" y="14"/>
                    <a:pt x="97" y="8"/>
                    <a:pt x="132" y="8"/>
                  </a:cubicBezTo>
                  <a:close/>
                  <a:moveTo>
                    <a:pt x="8" y="81"/>
                  </a:moveTo>
                  <a:cubicBezTo>
                    <a:pt x="17" y="91"/>
                    <a:pt x="30" y="99"/>
                    <a:pt x="40" y="103"/>
                  </a:cubicBezTo>
                  <a:cubicBezTo>
                    <a:pt x="64" y="114"/>
                    <a:pt x="96" y="120"/>
                    <a:pt x="132" y="120"/>
                  </a:cubicBezTo>
                  <a:cubicBezTo>
                    <a:pt x="168" y="120"/>
                    <a:pt x="200" y="114"/>
                    <a:pt x="224" y="103"/>
                  </a:cubicBezTo>
                  <a:cubicBezTo>
                    <a:pt x="237" y="97"/>
                    <a:pt x="248" y="91"/>
                    <a:pt x="256" y="81"/>
                  </a:cubicBezTo>
                  <a:cubicBezTo>
                    <a:pt x="256" y="116"/>
                    <a:pt x="256" y="116"/>
                    <a:pt x="256" y="116"/>
                  </a:cubicBezTo>
                  <a:cubicBezTo>
                    <a:pt x="256" y="122"/>
                    <a:pt x="253" y="129"/>
                    <a:pt x="247" y="135"/>
                  </a:cubicBezTo>
                  <a:cubicBezTo>
                    <a:pt x="241" y="141"/>
                    <a:pt x="232" y="147"/>
                    <a:pt x="221" y="152"/>
                  </a:cubicBezTo>
                  <a:cubicBezTo>
                    <a:pt x="198" y="162"/>
                    <a:pt x="167" y="168"/>
                    <a:pt x="132" y="168"/>
                  </a:cubicBezTo>
                  <a:cubicBezTo>
                    <a:pt x="97" y="168"/>
                    <a:pt x="66" y="162"/>
                    <a:pt x="43" y="152"/>
                  </a:cubicBezTo>
                  <a:cubicBezTo>
                    <a:pt x="32" y="147"/>
                    <a:pt x="23" y="141"/>
                    <a:pt x="17" y="135"/>
                  </a:cubicBezTo>
                  <a:cubicBezTo>
                    <a:pt x="11" y="129"/>
                    <a:pt x="8" y="122"/>
                    <a:pt x="8" y="116"/>
                  </a:cubicBezTo>
                  <a:lnTo>
                    <a:pt x="8" y="81"/>
                  </a:lnTo>
                  <a:close/>
                  <a:moveTo>
                    <a:pt x="8" y="137"/>
                  </a:moveTo>
                  <a:cubicBezTo>
                    <a:pt x="17" y="147"/>
                    <a:pt x="30" y="155"/>
                    <a:pt x="40" y="159"/>
                  </a:cubicBezTo>
                  <a:cubicBezTo>
                    <a:pt x="64" y="170"/>
                    <a:pt x="96" y="176"/>
                    <a:pt x="132" y="176"/>
                  </a:cubicBezTo>
                  <a:cubicBezTo>
                    <a:pt x="168" y="176"/>
                    <a:pt x="200" y="170"/>
                    <a:pt x="224" y="159"/>
                  </a:cubicBezTo>
                  <a:cubicBezTo>
                    <a:pt x="237" y="153"/>
                    <a:pt x="248" y="147"/>
                    <a:pt x="256" y="137"/>
                  </a:cubicBezTo>
                  <a:cubicBezTo>
                    <a:pt x="256" y="172"/>
                    <a:pt x="256" y="172"/>
                    <a:pt x="256" y="172"/>
                  </a:cubicBezTo>
                  <a:cubicBezTo>
                    <a:pt x="256" y="178"/>
                    <a:pt x="253" y="185"/>
                    <a:pt x="247" y="191"/>
                  </a:cubicBezTo>
                  <a:cubicBezTo>
                    <a:pt x="241" y="197"/>
                    <a:pt x="232" y="203"/>
                    <a:pt x="221" y="208"/>
                  </a:cubicBezTo>
                  <a:cubicBezTo>
                    <a:pt x="198" y="218"/>
                    <a:pt x="167" y="224"/>
                    <a:pt x="132" y="224"/>
                  </a:cubicBezTo>
                  <a:cubicBezTo>
                    <a:pt x="97" y="224"/>
                    <a:pt x="66" y="218"/>
                    <a:pt x="43" y="208"/>
                  </a:cubicBezTo>
                  <a:cubicBezTo>
                    <a:pt x="32" y="203"/>
                    <a:pt x="23" y="197"/>
                    <a:pt x="17" y="191"/>
                  </a:cubicBezTo>
                  <a:cubicBezTo>
                    <a:pt x="11" y="185"/>
                    <a:pt x="8" y="178"/>
                    <a:pt x="8" y="172"/>
                  </a:cubicBezTo>
                  <a:lnTo>
                    <a:pt x="8" y="137"/>
                  </a:lnTo>
                  <a:close/>
                  <a:moveTo>
                    <a:pt x="8" y="193"/>
                  </a:moveTo>
                  <a:cubicBezTo>
                    <a:pt x="17" y="203"/>
                    <a:pt x="30" y="211"/>
                    <a:pt x="40" y="215"/>
                  </a:cubicBezTo>
                  <a:cubicBezTo>
                    <a:pt x="64" y="226"/>
                    <a:pt x="96" y="232"/>
                    <a:pt x="132" y="232"/>
                  </a:cubicBezTo>
                  <a:cubicBezTo>
                    <a:pt x="168" y="232"/>
                    <a:pt x="200" y="226"/>
                    <a:pt x="224" y="215"/>
                  </a:cubicBezTo>
                  <a:cubicBezTo>
                    <a:pt x="237" y="209"/>
                    <a:pt x="248" y="203"/>
                    <a:pt x="256" y="193"/>
                  </a:cubicBezTo>
                  <a:cubicBezTo>
                    <a:pt x="256" y="228"/>
                    <a:pt x="256" y="228"/>
                    <a:pt x="256" y="228"/>
                  </a:cubicBezTo>
                  <a:cubicBezTo>
                    <a:pt x="256" y="234"/>
                    <a:pt x="253" y="241"/>
                    <a:pt x="247" y="247"/>
                  </a:cubicBezTo>
                  <a:cubicBezTo>
                    <a:pt x="241" y="253"/>
                    <a:pt x="232" y="259"/>
                    <a:pt x="221" y="264"/>
                  </a:cubicBezTo>
                  <a:cubicBezTo>
                    <a:pt x="198" y="274"/>
                    <a:pt x="167" y="280"/>
                    <a:pt x="132" y="280"/>
                  </a:cubicBezTo>
                  <a:cubicBezTo>
                    <a:pt x="97" y="280"/>
                    <a:pt x="66" y="274"/>
                    <a:pt x="43" y="264"/>
                  </a:cubicBezTo>
                  <a:cubicBezTo>
                    <a:pt x="32" y="259"/>
                    <a:pt x="23" y="253"/>
                    <a:pt x="17" y="247"/>
                  </a:cubicBezTo>
                  <a:cubicBezTo>
                    <a:pt x="11" y="241"/>
                    <a:pt x="8" y="234"/>
                    <a:pt x="8" y="228"/>
                  </a:cubicBezTo>
                  <a:lnTo>
                    <a:pt x="8" y="19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85" name="Group 184"/>
          <p:cNvGrpSpPr/>
          <p:nvPr/>
        </p:nvGrpSpPr>
        <p:grpSpPr>
          <a:xfrm>
            <a:off x="3701460" y="2174647"/>
            <a:ext cx="1777827" cy="1938676"/>
            <a:chOff x="2371998" y="2977261"/>
            <a:chExt cx="1000125" cy="1090612"/>
          </a:xfrm>
        </p:grpSpPr>
        <p:sp>
          <p:nvSpPr>
            <p:cNvPr id="186" name="Rounded Rectangle 185"/>
            <p:cNvSpPr/>
            <p:nvPr/>
          </p:nvSpPr>
          <p:spPr>
            <a:xfrm>
              <a:off x="2371998" y="3007209"/>
              <a:ext cx="992301" cy="1036851"/>
            </a:xfrm>
            <a:prstGeom prst="roundRect">
              <a:avLst>
                <a:gd name="adj" fmla="val 28557"/>
              </a:avLst>
            </a:prstGeom>
            <a:solidFill>
              <a:srgbClr val="309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Freeform 5"/>
            <p:cNvSpPr>
              <a:spLocks noEditPoints="1"/>
            </p:cNvSpPr>
            <p:nvPr/>
          </p:nvSpPr>
          <p:spPr bwMode="auto">
            <a:xfrm>
              <a:off x="2371998" y="2977261"/>
              <a:ext cx="1000125" cy="1090612"/>
            </a:xfrm>
            <a:custGeom>
              <a:avLst/>
              <a:gdLst>
                <a:gd name="T0" fmla="*/ 40 w 264"/>
                <a:gd name="T1" fmla="*/ 17 h 288"/>
                <a:gd name="T2" fmla="*/ 0 w 264"/>
                <a:gd name="T3" fmla="*/ 60 h 288"/>
                <a:gd name="T4" fmla="*/ 0 w 264"/>
                <a:gd name="T5" fmla="*/ 172 h 288"/>
                <a:gd name="T6" fmla="*/ 11 w 264"/>
                <a:gd name="T7" fmla="*/ 252 h 288"/>
                <a:gd name="T8" fmla="*/ 132 w 264"/>
                <a:gd name="T9" fmla="*/ 288 h 288"/>
                <a:gd name="T10" fmla="*/ 253 w 264"/>
                <a:gd name="T11" fmla="*/ 252 h 288"/>
                <a:gd name="T12" fmla="*/ 264 w 264"/>
                <a:gd name="T13" fmla="*/ 172 h 288"/>
                <a:gd name="T14" fmla="*/ 264 w 264"/>
                <a:gd name="T15" fmla="*/ 60 h 288"/>
                <a:gd name="T16" fmla="*/ 224 w 264"/>
                <a:gd name="T17" fmla="*/ 17 h 288"/>
                <a:gd name="T18" fmla="*/ 132 w 264"/>
                <a:gd name="T19" fmla="*/ 8 h 288"/>
                <a:gd name="T20" fmla="*/ 247 w 264"/>
                <a:gd name="T21" fmla="*/ 41 h 288"/>
                <a:gd name="T22" fmla="*/ 247 w 264"/>
                <a:gd name="T23" fmla="*/ 79 h 288"/>
                <a:gd name="T24" fmla="*/ 132 w 264"/>
                <a:gd name="T25" fmla="*/ 112 h 288"/>
                <a:gd name="T26" fmla="*/ 17 w 264"/>
                <a:gd name="T27" fmla="*/ 79 h 288"/>
                <a:gd name="T28" fmla="*/ 17 w 264"/>
                <a:gd name="T29" fmla="*/ 41 h 288"/>
                <a:gd name="T30" fmla="*/ 132 w 264"/>
                <a:gd name="T31" fmla="*/ 8 h 288"/>
                <a:gd name="T32" fmla="*/ 40 w 264"/>
                <a:gd name="T33" fmla="*/ 103 h 288"/>
                <a:gd name="T34" fmla="*/ 224 w 264"/>
                <a:gd name="T35" fmla="*/ 103 h 288"/>
                <a:gd name="T36" fmla="*/ 256 w 264"/>
                <a:gd name="T37" fmla="*/ 116 h 288"/>
                <a:gd name="T38" fmla="*/ 221 w 264"/>
                <a:gd name="T39" fmla="*/ 152 h 288"/>
                <a:gd name="T40" fmla="*/ 43 w 264"/>
                <a:gd name="T41" fmla="*/ 152 h 288"/>
                <a:gd name="T42" fmla="*/ 8 w 264"/>
                <a:gd name="T43" fmla="*/ 116 h 288"/>
                <a:gd name="T44" fmla="*/ 8 w 264"/>
                <a:gd name="T45" fmla="*/ 137 h 288"/>
                <a:gd name="T46" fmla="*/ 132 w 264"/>
                <a:gd name="T47" fmla="*/ 176 h 288"/>
                <a:gd name="T48" fmla="*/ 256 w 264"/>
                <a:gd name="T49" fmla="*/ 137 h 288"/>
                <a:gd name="T50" fmla="*/ 247 w 264"/>
                <a:gd name="T51" fmla="*/ 191 h 288"/>
                <a:gd name="T52" fmla="*/ 132 w 264"/>
                <a:gd name="T53" fmla="*/ 224 h 288"/>
                <a:gd name="T54" fmla="*/ 17 w 264"/>
                <a:gd name="T55" fmla="*/ 191 h 288"/>
                <a:gd name="T56" fmla="*/ 8 w 264"/>
                <a:gd name="T57" fmla="*/ 137 h 288"/>
                <a:gd name="T58" fmla="*/ 40 w 264"/>
                <a:gd name="T59" fmla="*/ 215 h 288"/>
                <a:gd name="T60" fmla="*/ 224 w 264"/>
                <a:gd name="T61" fmla="*/ 215 h 288"/>
                <a:gd name="T62" fmla="*/ 256 w 264"/>
                <a:gd name="T63" fmla="*/ 228 h 288"/>
                <a:gd name="T64" fmla="*/ 221 w 264"/>
                <a:gd name="T65" fmla="*/ 264 h 288"/>
                <a:gd name="T66" fmla="*/ 43 w 264"/>
                <a:gd name="T67" fmla="*/ 264 h 288"/>
                <a:gd name="T68" fmla="*/ 8 w 264"/>
                <a:gd name="T69" fmla="*/ 22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88">
                  <a:moveTo>
                    <a:pt x="132" y="0"/>
                  </a:moveTo>
                  <a:cubicBezTo>
                    <a:pt x="96" y="0"/>
                    <a:pt x="64" y="6"/>
                    <a:pt x="40" y="17"/>
                  </a:cubicBezTo>
                  <a:cubicBezTo>
                    <a:pt x="28" y="22"/>
                    <a:pt x="18" y="28"/>
                    <a:pt x="11" y="35"/>
                  </a:cubicBezTo>
                  <a:cubicBezTo>
                    <a:pt x="4" y="43"/>
                    <a:pt x="0" y="51"/>
                    <a:pt x="0" y="60"/>
                  </a:cubicBezTo>
                  <a:cubicBezTo>
                    <a:pt x="0" y="116"/>
                    <a:pt x="0" y="116"/>
                    <a:pt x="0" y="116"/>
                  </a:cubicBezTo>
                  <a:cubicBezTo>
                    <a:pt x="0" y="172"/>
                    <a:pt x="0" y="172"/>
                    <a:pt x="0" y="172"/>
                  </a:cubicBezTo>
                  <a:cubicBezTo>
                    <a:pt x="0" y="228"/>
                    <a:pt x="0" y="228"/>
                    <a:pt x="0" y="228"/>
                  </a:cubicBezTo>
                  <a:cubicBezTo>
                    <a:pt x="0" y="237"/>
                    <a:pt x="4" y="245"/>
                    <a:pt x="11" y="252"/>
                  </a:cubicBezTo>
                  <a:cubicBezTo>
                    <a:pt x="18" y="260"/>
                    <a:pt x="28" y="266"/>
                    <a:pt x="40" y="271"/>
                  </a:cubicBezTo>
                  <a:cubicBezTo>
                    <a:pt x="64" y="282"/>
                    <a:pt x="96" y="288"/>
                    <a:pt x="132" y="288"/>
                  </a:cubicBezTo>
                  <a:cubicBezTo>
                    <a:pt x="168" y="288"/>
                    <a:pt x="200" y="282"/>
                    <a:pt x="224" y="271"/>
                  </a:cubicBezTo>
                  <a:cubicBezTo>
                    <a:pt x="236" y="266"/>
                    <a:pt x="246" y="260"/>
                    <a:pt x="253" y="252"/>
                  </a:cubicBezTo>
                  <a:cubicBezTo>
                    <a:pt x="260" y="245"/>
                    <a:pt x="264" y="237"/>
                    <a:pt x="264" y="228"/>
                  </a:cubicBezTo>
                  <a:cubicBezTo>
                    <a:pt x="264" y="172"/>
                    <a:pt x="264" y="172"/>
                    <a:pt x="264" y="172"/>
                  </a:cubicBezTo>
                  <a:cubicBezTo>
                    <a:pt x="264" y="116"/>
                    <a:pt x="264" y="116"/>
                    <a:pt x="264" y="116"/>
                  </a:cubicBezTo>
                  <a:cubicBezTo>
                    <a:pt x="264" y="60"/>
                    <a:pt x="264" y="60"/>
                    <a:pt x="264" y="60"/>
                  </a:cubicBezTo>
                  <a:cubicBezTo>
                    <a:pt x="264" y="51"/>
                    <a:pt x="260" y="43"/>
                    <a:pt x="253" y="35"/>
                  </a:cubicBezTo>
                  <a:cubicBezTo>
                    <a:pt x="246" y="28"/>
                    <a:pt x="236" y="22"/>
                    <a:pt x="224" y="17"/>
                  </a:cubicBezTo>
                  <a:cubicBezTo>
                    <a:pt x="200" y="6"/>
                    <a:pt x="168" y="0"/>
                    <a:pt x="132" y="0"/>
                  </a:cubicBezTo>
                  <a:close/>
                  <a:moveTo>
                    <a:pt x="132" y="8"/>
                  </a:moveTo>
                  <a:cubicBezTo>
                    <a:pt x="167" y="8"/>
                    <a:pt x="198" y="14"/>
                    <a:pt x="221" y="24"/>
                  </a:cubicBezTo>
                  <a:cubicBezTo>
                    <a:pt x="232" y="29"/>
                    <a:pt x="241" y="35"/>
                    <a:pt x="247" y="41"/>
                  </a:cubicBezTo>
                  <a:cubicBezTo>
                    <a:pt x="253" y="47"/>
                    <a:pt x="256" y="54"/>
                    <a:pt x="256" y="60"/>
                  </a:cubicBezTo>
                  <a:cubicBezTo>
                    <a:pt x="256" y="66"/>
                    <a:pt x="253" y="73"/>
                    <a:pt x="247" y="79"/>
                  </a:cubicBezTo>
                  <a:cubicBezTo>
                    <a:pt x="241" y="85"/>
                    <a:pt x="232" y="91"/>
                    <a:pt x="221" y="96"/>
                  </a:cubicBezTo>
                  <a:cubicBezTo>
                    <a:pt x="198" y="106"/>
                    <a:pt x="167" y="112"/>
                    <a:pt x="132" y="112"/>
                  </a:cubicBezTo>
                  <a:cubicBezTo>
                    <a:pt x="97" y="112"/>
                    <a:pt x="66" y="106"/>
                    <a:pt x="43" y="96"/>
                  </a:cubicBezTo>
                  <a:cubicBezTo>
                    <a:pt x="32" y="91"/>
                    <a:pt x="23" y="85"/>
                    <a:pt x="17" y="79"/>
                  </a:cubicBezTo>
                  <a:cubicBezTo>
                    <a:pt x="11" y="73"/>
                    <a:pt x="8" y="66"/>
                    <a:pt x="8" y="60"/>
                  </a:cubicBezTo>
                  <a:cubicBezTo>
                    <a:pt x="8" y="54"/>
                    <a:pt x="11" y="47"/>
                    <a:pt x="17" y="41"/>
                  </a:cubicBezTo>
                  <a:cubicBezTo>
                    <a:pt x="23" y="35"/>
                    <a:pt x="32" y="29"/>
                    <a:pt x="43" y="24"/>
                  </a:cubicBezTo>
                  <a:cubicBezTo>
                    <a:pt x="66" y="14"/>
                    <a:pt x="97" y="8"/>
                    <a:pt x="132" y="8"/>
                  </a:cubicBezTo>
                  <a:close/>
                  <a:moveTo>
                    <a:pt x="8" y="81"/>
                  </a:moveTo>
                  <a:cubicBezTo>
                    <a:pt x="17" y="91"/>
                    <a:pt x="30" y="99"/>
                    <a:pt x="40" y="103"/>
                  </a:cubicBezTo>
                  <a:cubicBezTo>
                    <a:pt x="64" y="114"/>
                    <a:pt x="96" y="120"/>
                    <a:pt x="132" y="120"/>
                  </a:cubicBezTo>
                  <a:cubicBezTo>
                    <a:pt x="168" y="120"/>
                    <a:pt x="200" y="114"/>
                    <a:pt x="224" y="103"/>
                  </a:cubicBezTo>
                  <a:cubicBezTo>
                    <a:pt x="237" y="97"/>
                    <a:pt x="248" y="91"/>
                    <a:pt x="256" y="81"/>
                  </a:cubicBezTo>
                  <a:cubicBezTo>
                    <a:pt x="256" y="116"/>
                    <a:pt x="256" y="116"/>
                    <a:pt x="256" y="116"/>
                  </a:cubicBezTo>
                  <a:cubicBezTo>
                    <a:pt x="256" y="122"/>
                    <a:pt x="253" y="129"/>
                    <a:pt x="247" y="135"/>
                  </a:cubicBezTo>
                  <a:cubicBezTo>
                    <a:pt x="241" y="141"/>
                    <a:pt x="232" y="147"/>
                    <a:pt x="221" y="152"/>
                  </a:cubicBezTo>
                  <a:cubicBezTo>
                    <a:pt x="198" y="162"/>
                    <a:pt x="167" y="168"/>
                    <a:pt x="132" y="168"/>
                  </a:cubicBezTo>
                  <a:cubicBezTo>
                    <a:pt x="97" y="168"/>
                    <a:pt x="66" y="162"/>
                    <a:pt x="43" y="152"/>
                  </a:cubicBezTo>
                  <a:cubicBezTo>
                    <a:pt x="32" y="147"/>
                    <a:pt x="23" y="141"/>
                    <a:pt x="17" y="135"/>
                  </a:cubicBezTo>
                  <a:cubicBezTo>
                    <a:pt x="11" y="129"/>
                    <a:pt x="8" y="122"/>
                    <a:pt x="8" y="116"/>
                  </a:cubicBezTo>
                  <a:lnTo>
                    <a:pt x="8" y="81"/>
                  </a:lnTo>
                  <a:close/>
                  <a:moveTo>
                    <a:pt x="8" y="137"/>
                  </a:moveTo>
                  <a:cubicBezTo>
                    <a:pt x="17" y="147"/>
                    <a:pt x="30" y="155"/>
                    <a:pt x="40" y="159"/>
                  </a:cubicBezTo>
                  <a:cubicBezTo>
                    <a:pt x="64" y="170"/>
                    <a:pt x="96" y="176"/>
                    <a:pt x="132" y="176"/>
                  </a:cubicBezTo>
                  <a:cubicBezTo>
                    <a:pt x="168" y="176"/>
                    <a:pt x="200" y="170"/>
                    <a:pt x="224" y="159"/>
                  </a:cubicBezTo>
                  <a:cubicBezTo>
                    <a:pt x="237" y="153"/>
                    <a:pt x="248" y="147"/>
                    <a:pt x="256" y="137"/>
                  </a:cubicBezTo>
                  <a:cubicBezTo>
                    <a:pt x="256" y="172"/>
                    <a:pt x="256" y="172"/>
                    <a:pt x="256" y="172"/>
                  </a:cubicBezTo>
                  <a:cubicBezTo>
                    <a:pt x="256" y="178"/>
                    <a:pt x="253" y="185"/>
                    <a:pt x="247" y="191"/>
                  </a:cubicBezTo>
                  <a:cubicBezTo>
                    <a:pt x="241" y="197"/>
                    <a:pt x="232" y="203"/>
                    <a:pt x="221" y="208"/>
                  </a:cubicBezTo>
                  <a:cubicBezTo>
                    <a:pt x="198" y="218"/>
                    <a:pt x="167" y="224"/>
                    <a:pt x="132" y="224"/>
                  </a:cubicBezTo>
                  <a:cubicBezTo>
                    <a:pt x="97" y="224"/>
                    <a:pt x="66" y="218"/>
                    <a:pt x="43" y="208"/>
                  </a:cubicBezTo>
                  <a:cubicBezTo>
                    <a:pt x="32" y="203"/>
                    <a:pt x="23" y="197"/>
                    <a:pt x="17" y="191"/>
                  </a:cubicBezTo>
                  <a:cubicBezTo>
                    <a:pt x="11" y="185"/>
                    <a:pt x="8" y="178"/>
                    <a:pt x="8" y="172"/>
                  </a:cubicBezTo>
                  <a:lnTo>
                    <a:pt x="8" y="137"/>
                  </a:lnTo>
                  <a:close/>
                  <a:moveTo>
                    <a:pt x="8" y="193"/>
                  </a:moveTo>
                  <a:cubicBezTo>
                    <a:pt x="17" y="203"/>
                    <a:pt x="30" y="211"/>
                    <a:pt x="40" y="215"/>
                  </a:cubicBezTo>
                  <a:cubicBezTo>
                    <a:pt x="64" y="226"/>
                    <a:pt x="96" y="232"/>
                    <a:pt x="132" y="232"/>
                  </a:cubicBezTo>
                  <a:cubicBezTo>
                    <a:pt x="168" y="232"/>
                    <a:pt x="200" y="226"/>
                    <a:pt x="224" y="215"/>
                  </a:cubicBezTo>
                  <a:cubicBezTo>
                    <a:pt x="237" y="209"/>
                    <a:pt x="248" y="203"/>
                    <a:pt x="256" y="193"/>
                  </a:cubicBezTo>
                  <a:cubicBezTo>
                    <a:pt x="256" y="228"/>
                    <a:pt x="256" y="228"/>
                    <a:pt x="256" y="228"/>
                  </a:cubicBezTo>
                  <a:cubicBezTo>
                    <a:pt x="256" y="234"/>
                    <a:pt x="253" y="241"/>
                    <a:pt x="247" y="247"/>
                  </a:cubicBezTo>
                  <a:cubicBezTo>
                    <a:pt x="241" y="253"/>
                    <a:pt x="232" y="259"/>
                    <a:pt x="221" y="264"/>
                  </a:cubicBezTo>
                  <a:cubicBezTo>
                    <a:pt x="198" y="274"/>
                    <a:pt x="167" y="280"/>
                    <a:pt x="132" y="280"/>
                  </a:cubicBezTo>
                  <a:cubicBezTo>
                    <a:pt x="97" y="280"/>
                    <a:pt x="66" y="274"/>
                    <a:pt x="43" y="264"/>
                  </a:cubicBezTo>
                  <a:cubicBezTo>
                    <a:pt x="32" y="259"/>
                    <a:pt x="23" y="253"/>
                    <a:pt x="17" y="247"/>
                  </a:cubicBezTo>
                  <a:cubicBezTo>
                    <a:pt x="11" y="241"/>
                    <a:pt x="8" y="234"/>
                    <a:pt x="8" y="228"/>
                  </a:cubicBezTo>
                  <a:lnTo>
                    <a:pt x="8" y="19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88" name="Group 187"/>
          <p:cNvGrpSpPr/>
          <p:nvPr/>
        </p:nvGrpSpPr>
        <p:grpSpPr>
          <a:xfrm>
            <a:off x="7377565" y="1497613"/>
            <a:ext cx="832209" cy="907504"/>
            <a:chOff x="2371998" y="2977261"/>
            <a:chExt cx="1000125" cy="1090612"/>
          </a:xfrm>
        </p:grpSpPr>
        <p:sp>
          <p:nvSpPr>
            <p:cNvPr id="189" name="Rounded Rectangle 188"/>
            <p:cNvSpPr/>
            <p:nvPr/>
          </p:nvSpPr>
          <p:spPr>
            <a:xfrm>
              <a:off x="2371998" y="3007209"/>
              <a:ext cx="992301" cy="1036851"/>
            </a:xfrm>
            <a:prstGeom prst="roundRect">
              <a:avLst>
                <a:gd name="adj" fmla="val 28557"/>
              </a:avLst>
            </a:prstGeom>
            <a:solidFill>
              <a:srgbClr val="309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Freeform 5"/>
            <p:cNvSpPr>
              <a:spLocks noEditPoints="1"/>
            </p:cNvSpPr>
            <p:nvPr/>
          </p:nvSpPr>
          <p:spPr bwMode="auto">
            <a:xfrm>
              <a:off x="2371998" y="2977261"/>
              <a:ext cx="1000125" cy="1090612"/>
            </a:xfrm>
            <a:custGeom>
              <a:avLst/>
              <a:gdLst>
                <a:gd name="T0" fmla="*/ 40 w 264"/>
                <a:gd name="T1" fmla="*/ 17 h 288"/>
                <a:gd name="T2" fmla="*/ 0 w 264"/>
                <a:gd name="T3" fmla="*/ 60 h 288"/>
                <a:gd name="T4" fmla="*/ 0 w 264"/>
                <a:gd name="T5" fmla="*/ 172 h 288"/>
                <a:gd name="T6" fmla="*/ 11 w 264"/>
                <a:gd name="T7" fmla="*/ 252 h 288"/>
                <a:gd name="T8" fmla="*/ 132 w 264"/>
                <a:gd name="T9" fmla="*/ 288 h 288"/>
                <a:gd name="T10" fmla="*/ 253 w 264"/>
                <a:gd name="T11" fmla="*/ 252 h 288"/>
                <a:gd name="T12" fmla="*/ 264 w 264"/>
                <a:gd name="T13" fmla="*/ 172 h 288"/>
                <a:gd name="T14" fmla="*/ 264 w 264"/>
                <a:gd name="T15" fmla="*/ 60 h 288"/>
                <a:gd name="T16" fmla="*/ 224 w 264"/>
                <a:gd name="T17" fmla="*/ 17 h 288"/>
                <a:gd name="T18" fmla="*/ 132 w 264"/>
                <a:gd name="T19" fmla="*/ 8 h 288"/>
                <a:gd name="T20" fmla="*/ 247 w 264"/>
                <a:gd name="T21" fmla="*/ 41 h 288"/>
                <a:gd name="T22" fmla="*/ 247 w 264"/>
                <a:gd name="T23" fmla="*/ 79 h 288"/>
                <a:gd name="T24" fmla="*/ 132 w 264"/>
                <a:gd name="T25" fmla="*/ 112 h 288"/>
                <a:gd name="T26" fmla="*/ 17 w 264"/>
                <a:gd name="T27" fmla="*/ 79 h 288"/>
                <a:gd name="T28" fmla="*/ 17 w 264"/>
                <a:gd name="T29" fmla="*/ 41 h 288"/>
                <a:gd name="T30" fmla="*/ 132 w 264"/>
                <a:gd name="T31" fmla="*/ 8 h 288"/>
                <a:gd name="T32" fmla="*/ 40 w 264"/>
                <a:gd name="T33" fmla="*/ 103 h 288"/>
                <a:gd name="T34" fmla="*/ 224 w 264"/>
                <a:gd name="T35" fmla="*/ 103 h 288"/>
                <a:gd name="T36" fmla="*/ 256 w 264"/>
                <a:gd name="T37" fmla="*/ 116 h 288"/>
                <a:gd name="T38" fmla="*/ 221 w 264"/>
                <a:gd name="T39" fmla="*/ 152 h 288"/>
                <a:gd name="T40" fmla="*/ 43 w 264"/>
                <a:gd name="T41" fmla="*/ 152 h 288"/>
                <a:gd name="T42" fmla="*/ 8 w 264"/>
                <a:gd name="T43" fmla="*/ 116 h 288"/>
                <a:gd name="T44" fmla="*/ 8 w 264"/>
                <a:gd name="T45" fmla="*/ 137 h 288"/>
                <a:gd name="T46" fmla="*/ 132 w 264"/>
                <a:gd name="T47" fmla="*/ 176 h 288"/>
                <a:gd name="T48" fmla="*/ 256 w 264"/>
                <a:gd name="T49" fmla="*/ 137 h 288"/>
                <a:gd name="T50" fmla="*/ 247 w 264"/>
                <a:gd name="T51" fmla="*/ 191 h 288"/>
                <a:gd name="T52" fmla="*/ 132 w 264"/>
                <a:gd name="T53" fmla="*/ 224 h 288"/>
                <a:gd name="T54" fmla="*/ 17 w 264"/>
                <a:gd name="T55" fmla="*/ 191 h 288"/>
                <a:gd name="T56" fmla="*/ 8 w 264"/>
                <a:gd name="T57" fmla="*/ 137 h 288"/>
                <a:gd name="T58" fmla="*/ 40 w 264"/>
                <a:gd name="T59" fmla="*/ 215 h 288"/>
                <a:gd name="T60" fmla="*/ 224 w 264"/>
                <a:gd name="T61" fmla="*/ 215 h 288"/>
                <a:gd name="T62" fmla="*/ 256 w 264"/>
                <a:gd name="T63" fmla="*/ 228 h 288"/>
                <a:gd name="T64" fmla="*/ 221 w 264"/>
                <a:gd name="T65" fmla="*/ 264 h 288"/>
                <a:gd name="T66" fmla="*/ 43 w 264"/>
                <a:gd name="T67" fmla="*/ 264 h 288"/>
                <a:gd name="T68" fmla="*/ 8 w 264"/>
                <a:gd name="T69" fmla="*/ 22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88">
                  <a:moveTo>
                    <a:pt x="132" y="0"/>
                  </a:moveTo>
                  <a:cubicBezTo>
                    <a:pt x="96" y="0"/>
                    <a:pt x="64" y="6"/>
                    <a:pt x="40" y="17"/>
                  </a:cubicBezTo>
                  <a:cubicBezTo>
                    <a:pt x="28" y="22"/>
                    <a:pt x="18" y="28"/>
                    <a:pt x="11" y="35"/>
                  </a:cubicBezTo>
                  <a:cubicBezTo>
                    <a:pt x="4" y="43"/>
                    <a:pt x="0" y="51"/>
                    <a:pt x="0" y="60"/>
                  </a:cubicBezTo>
                  <a:cubicBezTo>
                    <a:pt x="0" y="116"/>
                    <a:pt x="0" y="116"/>
                    <a:pt x="0" y="116"/>
                  </a:cubicBezTo>
                  <a:cubicBezTo>
                    <a:pt x="0" y="172"/>
                    <a:pt x="0" y="172"/>
                    <a:pt x="0" y="172"/>
                  </a:cubicBezTo>
                  <a:cubicBezTo>
                    <a:pt x="0" y="228"/>
                    <a:pt x="0" y="228"/>
                    <a:pt x="0" y="228"/>
                  </a:cubicBezTo>
                  <a:cubicBezTo>
                    <a:pt x="0" y="237"/>
                    <a:pt x="4" y="245"/>
                    <a:pt x="11" y="252"/>
                  </a:cubicBezTo>
                  <a:cubicBezTo>
                    <a:pt x="18" y="260"/>
                    <a:pt x="28" y="266"/>
                    <a:pt x="40" y="271"/>
                  </a:cubicBezTo>
                  <a:cubicBezTo>
                    <a:pt x="64" y="282"/>
                    <a:pt x="96" y="288"/>
                    <a:pt x="132" y="288"/>
                  </a:cubicBezTo>
                  <a:cubicBezTo>
                    <a:pt x="168" y="288"/>
                    <a:pt x="200" y="282"/>
                    <a:pt x="224" y="271"/>
                  </a:cubicBezTo>
                  <a:cubicBezTo>
                    <a:pt x="236" y="266"/>
                    <a:pt x="246" y="260"/>
                    <a:pt x="253" y="252"/>
                  </a:cubicBezTo>
                  <a:cubicBezTo>
                    <a:pt x="260" y="245"/>
                    <a:pt x="264" y="237"/>
                    <a:pt x="264" y="228"/>
                  </a:cubicBezTo>
                  <a:cubicBezTo>
                    <a:pt x="264" y="172"/>
                    <a:pt x="264" y="172"/>
                    <a:pt x="264" y="172"/>
                  </a:cubicBezTo>
                  <a:cubicBezTo>
                    <a:pt x="264" y="116"/>
                    <a:pt x="264" y="116"/>
                    <a:pt x="264" y="116"/>
                  </a:cubicBezTo>
                  <a:cubicBezTo>
                    <a:pt x="264" y="60"/>
                    <a:pt x="264" y="60"/>
                    <a:pt x="264" y="60"/>
                  </a:cubicBezTo>
                  <a:cubicBezTo>
                    <a:pt x="264" y="51"/>
                    <a:pt x="260" y="43"/>
                    <a:pt x="253" y="35"/>
                  </a:cubicBezTo>
                  <a:cubicBezTo>
                    <a:pt x="246" y="28"/>
                    <a:pt x="236" y="22"/>
                    <a:pt x="224" y="17"/>
                  </a:cubicBezTo>
                  <a:cubicBezTo>
                    <a:pt x="200" y="6"/>
                    <a:pt x="168" y="0"/>
                    <a:pt x="132" y="0"/>
                  </a:cubicBezTo>
                  <a:close/>
                  <a:moveTo>
                    <a:pt x="132" y="8"/>
                  </a:moveTo>
                  <a:cubicBezTo>
                    <a:pt x="167" y="8"/>
                    <a:pt x="198" y="14"/>
                    <a:pt x="221" y="24"/>
                  </a:cubicBezTo>
                  <a:cubicBezTo>
                    <a:pt x="232" y="29"/>
                    <a:pt x="241" y="35"/>
                    <a:pt x="247" y="41"/>
                  </a:cubicBezTo>
                  <a:cubicBezTo>
                    <a:pt x="253" y="47"/>
                    <a:pt x="256" y="54"/>
                    <a:pt x="256" y="60"/>
                  </a:cubicBezTo>
                  <a:cubicBezTo>
                    <a:pt x="256" y="66"/>
                    <a:pt x="253" y="73"/>
                    <a:pt x="247" y="79"/>
                  </a:cubicBezTo>
                  <a:cubicBezTo>
                    <a:pt x="241" y="85"/>
                    <a:pt x="232" y="91"/>
                    <a:pt x="221" y="96"/>
                  </a:cubicBezTo>
                  <a:cubicBezTo>
                    <a:pt x="198" y="106"/>
                    <a:pt x="167" y="112"/>
                    <a:pt x="132" y="112"/>
                  </a:cubicBezTo>
                  <a:cubicBezTo>
                    <a:pt x="97" y="112"/>
                    <a:pt x="66" y="106"/>
                    <a:pt x="43" y="96"/>
                  </a:cubicBezTo>
                  <a:cubicBezTo>
                    <a:pt x="32" y="91"/>
                    <a:pt x="23" y="85"/>
                    <a:pt x="17" y="79"/>
                  </a:cubicBezTo>
                  <a:cubicBezTo>
                    <a:pt x="11" y="73"/>
                    <a:pt x="8" y="66"/>
                    <a:pt x="8" y="60"/>
                  </a:cubicBezTo>
                  <a:cubicBezTo>
                    <a:pt x="8" y="54"/>
                    <a:pt x="11" y="47"/>
                    <a:pt x="17" y="41"/>
                  </a:cubicBezTo>
                  <a:cubicBezTo>
                    <a:pt x="23" y="35"/>
                    <a:pt x="32" y="29"/>
                    <a:pt x="43" y="24"/>
                  </a:cubicBezTo>
                  <a:cubicBezTo>
                    <a:pt x="66" y="14"/>
                    <a:pt x="97" y="8"/>
                    <a:pt x="132" y="8"/>
                  </a:cubicBezTo>
                  <a:close/>
                  <a:moveTo>
                    <a:pt x="8" y="81"/>
                  </a:moveTo>
                  <a:cubicBezTo>
                    <a:pt x="17" y="91"/>
                    <a:pt x="30" y="99"/>
                    <a:pt x="40" y="103"/>
                  </a:cubicBezTo>
                  <a:cubicBezTo>
                    <a:pt x="64" y="114"/>
                    <a:pt x="96" y="120"/>
                    <a:pt x="132" y="120"/>
                  </a:cubicBezTo>
                  <a:cubicBezTo>
                    <a:pt x="168" y="120"/>
                    <a:pt x="200" y="114"/>
                    <a:pt x="224" y="103"/>
                  </a:cubicBezTo>
                  <a:cubicBezTo>
                    <a:pt x="237" y="97"/>
                    <a:pt x="248" y="91"/>
                    <a:pt x="256" y="81"/>
                  </a:cubicBezTo>
                  <a:cubicBezTo>
                    <a:pt x="256" y="116"/>
                    <a:pt x="256" y="116"/>
                    <a:pt x="256" y="116"/>
                  </a:cubicBezTo>
                  <a:cubicBezTo>
                    <a:pt x="256" y="122"/>
                    <a:pt x="253" y="129"/>
                    <a:pt x="247" y="135"/>
                  </a:cubicBezTo>
                  <a:cubicBezTo>
                    <a:pt x="241" y="141"/>
                    <a:pt x="232" y="147"/>
                    <a:pt x="221" y="152"/>
                  </a:cubicBezTo>
                  <a:cubicBezTo>
                    <a:pt x="198" y="162"/>
                    <a:pt x="167" y="168"/>
                    <a:pt x="132" y="168"/>
                  </a:cubicBezTo>
                  <a:cubicBezTo>
                    <a:pt x="97" y="168"/>
                    <a:pt x="66" y="162"/>
                    <a:pt x="43" y="152"/>
                  </a:cubicBezTo>
                  <a:cubicBezTo>
                    <a:pt x="32" y="147"/>
                    <a:pt x="23" y="141"/>
                    <a:pt x="17" y="135"/>
                  </a:cubicBezTo>
                  <a:cubicBezTo>
                    <a:pt x="11" y="129"/>
                    <a:pt x="8" y="122"/>
                    <a:pt x="8" y="116"/>
                  </a:cubicBezTo>
                  <a:lnTo>
                    <a:pt x="8" y="81"/>
                  </a:lnTo>
                  <a:close/>
                  <a:moveTo>
                    <a:pt x="8" y="137"/>
                  </a:moveTo>
                  <a:cubicBezTo>
                    <a:pt x="17" y="147"/>
                    <a:pt x="30" y="155"/>
                    <a:pt x="40" y="159"/>
                  </a:cubicBezTo>
                  <a:cubicBezTo>
                    <a:pt x="64" y="170"/>
                    <a:pt x="96" y="176"/>
                    <a:pt x="132" y="176"/>
                  </a:cubicBezTo>
                  <a:cubicBezTo>
                    <a:pt x="168" y="176"/>
                    <a:pt x="200" y="170"/>
                    <a:pt x="224" y="159"/>
                  </a:cubicBezTo>
                  <a:cubicBezTo>
                    <a:pt x="237" y="153"/>
                    <a:pt x="248" y="147"/>
                    <a:pt x="256" y="137"/>
                  </a:cubicBezTo>
                  <a:cubicBezTo>
                    <a:pt x="256" y="172"/>
                    <a:pt x="256" y="172"/>
                    <a:pt x="256" y="172"/>
                  </a:cubicBezTo>
                  <a:cubicBezTo>
                    <a:pt x="256" y="178"/>
                    <a:pt x="253" y="185"/>
                    <a:pt x="247" y="191"/>
                  </a:cubicBezTo>
                  <a:cubicBezTo>
                    <a:pt x="241" y="197"/>
                    <a:pt x="232" y="203"/>
                    <a:pt x="221" y="208"/>
                  </a:cubicBezTo>
                  <a:cubicBezTo>
                    <a:pt x="198" y="218"/>
                    <a:pt x="167" y="224"/>
                    <a:pt x="132" y="224"/>
                  </a:cubicBezTo>
                  <a:cubicBezTo>
                    <a:pt x="97" y="224"/>
                    <a:pt x="66" y="218"/>
                    <a:pt x="43" y="208"/>
                  </a:cubicBezTo>
                  <a:cubicBezTo>
                    <a:pt x="32" y="203"/>
                    <a:pt x="23" y="197"/>
                    <a:pt x="17" y="191"/>
                  </a:cubicBezTo>
                  <a:cubicBezTo>
                    <a:pt x="11" y="185"/>
                    <a:pt x="8" y="178"/>
                    <a:pt x="8" y="172"/>
                  </a:cubicBezTo>
                  <a:lnTo>
                    <a:pt x="8" y="137"/>
                  </a:lnTo>
                  <a:close/>
                  <a:moveTo>
                    <a:pt x="8" y="193"/>
                  </a:moveTo>
                  <a:cubicBezTo>
                    <a:pt x="17" y="203"/>
                    <a:pt x="30" y="211"/>
                    <a:pt x="40" y="215"/>
                  </a:cubicBezTo>
                  <a:cubicBezTo>
                    <a:pt x="64" y="226"/>
                    <a:pt x="96" y="232"/>
                    <a:pt x="132" y="232"/>
                  </a:cubicBezTo>
                  <a:cubicBezTo>
                    <a:pt x="168" y="232"/>
                    <a:pt x="200" y="226"/>
                    <a:pt x="224" y="215"/>
                  </a:cubicBezTo>
                  <a:cubicBezTo>
                    <a:pt x="237" y="209"/>
                    <a:pt x="248" y="203"/>
                    <a:pt x="256" y="193"/>
                  </a:cubicBezTo>
                  <a:cubicBezTo>
                    <a:pt x="256" y="228"/>
                    <a:pt x="256" y="228"/>
                    <a:pt x="256" y="228"/>
                  </a:cubicBezTo>
                  <a:cubicBezTo>
                    <a:pt x="256" y="234"/>
                    <a:pt x="253" y="241"/>
                    <a:pt x="247" y="247"/>
                  </a:cubicBezTo>
                  <a:cubicBezTo>
                    <a:pt x="241" y="253"/>
                    <a:pt x="232" y="259"/>
                    <a:pt x="221" y="264"/>
                  </a:cubicBezTo>
                  <a:cubicBezTo>
                    <a:pt x="198" y="274"/>
                    <a:pt x="167" y="280"/>
                    <a:pt x="132" y="280"/>
                  </a:cubicBezTo>
                  <a:cubicBezTo>
                    <a:pt x="97" y="280"/>
                    <a:pt x="66" y="274"/>
                    <a:pt x="43" y="264"/>
                  </a:cubicBezTo>
                  <a:cubicBezTo>
                    <a:pt x="32" y="259"/>
                    <a:pt x="23" y="253"/>
                    <a:pt x="17" y="247"/>
                  </a:cubicBezTo>
                  <a:cubicBezTo>
                    <a:pt x="11" y="241"/>
                    <a:pt x="8" y="234"/>
                    <a:pt x="8" y="228"/>
                  </a:cubicBezTo>
                  <a:lnTo>
                    <a:pt x="8" y="19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91" name="Group 190"/>
          <p:cNvGrpSpPr/>
          <p:nvPr/>
        </p:nvGrpSpPr>
        <p:grpSpPr>
          <a:xfrm>
            <a:off x="7148510" y="2048081"/>
            <a:ext cx="1278822" cy="1394524"/>
            <a:chOff x="2371998" y="2977261"/>
            <a:chExt cx="1000125" cy="1090612"/>
          </a:xfrm>
        </p:grpSpPr>
        <p:sp>
          <p:nvSpPr>
            <p:cNvPr id="192" name="Rounded Rectangle 191"/>
            <p:cNvSpPr/>
            <p:nvPr/>
          </p:nvSpPr>
          <p:spPr>
            <a:xfrm>
              <a:off x="2371998" y="3007209"/>
              <a:ext cx="992301" cy="1036851"/>
            </a:xfrm>
            <a:prstGeom prst="roundRect">
              <a:avLst>
                <a:gd name="adj" fmla="val 28557"/>
              </a:avLst>
            </a:prstGeom>
            <a:solidFill>
              <a:srgbClr val="309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Freeform 5"/>
            <p:cNvSpPr>
              <a:spLocks noEditPoints="1"/>
            </p:cNvSpPr>
            <p:nvPr/>
          </p:nvSpPr>
          <p:spPr bwMode="auto">
            <a:xfrm>
              <a:off x="2371998" y="2977261"/>
              <a:ext cx="1000125" cy="1090612"/>
            </a:xfrm>
            <a:custGeom>
              <a:avLst/>
              <a:gdLst>
                <a:gd name="T0" fmla="*/ 40 w 264"/>
                <a:gd name="T1" fmla="*/ 17 h 288"/>
                <a:gd name="T2" fmla="*/ 0 w 264"/>
                <a:gd name="T3" fmla="*/ 60 h 288"/>
                <a:gd name="T4" fmla="*/ 0 w 264"/>
                <a:gd name="T5" fmla="*/ 172 h 288"/>
                <a:gd name="T6" fmla="*/ 11 w 264"/>
                <a:gd name="T7" fmla="*/ 252 h 288"/>
                <a:gd name="T8" fmla="*/ 132 w 264"/>
                <a:gd name="T9" fmla="*/ 288 h 288"/>
                <a:gd name="T10" fmla="*/ 253 w 264"/>
                <a:gd name="T11" fmla="*/ 252 h 288"/>
                <a:gd name="T12" fmla="*/ 264 w 264"/>
                <a:gd name="T13" fmla="*/ 172 h 288"/>
                <a:gd name="T14" fmla="*/ 264 w 264"/>
                <a:gd name="T15" fmla="*/ 60 h 288"/>
                <a:gd name="T16" fmla="*/ 224 w 264"/>
                <a:gd name="T17" fmla="*/ 17 h 288"/>
                <a:gd name="T18" fmla="*/ 132 w 264"/>
                <a:gd name="T19" fmla="*/ 8 h 288"/>
                <a:gd name="T20" fmla="*/ 247 w 264"/>
                <a:gd name="T21" fmla="*/ 41 h 288"/>
                <a:gd name="T22" fmla="*/ 247 w 264"/>
                <a:gd name="T23" fmla="*/ 79 h 288"/>
                <a:gd name="T24" fmla="*/ 132 w 264"/>
                <a:gd name="T25" fmla="*/ 112 h 288"/>
                <a:gd name="T26" fmla="*/ 17 w 264"/>
                <a:gd name="T27" fmla="*/ 79 h 288"/>
                <a:gd name="T28" fmla="*/ 17 w 264"/>
                <a:gd name="T29" fmla="*/ 41 h 288"/>
                <a:gd name="T30" fmla="*/ 132 w 264"/>
                <a:gd name="T31" fmla="*/ 8 h 288"/>
                <a:gd name="T32" fmla="*/ 40 w 264"/>
                <a:gd name="T33" fmla="*/ 103 h 288"/>
                <a:gd name="T34" fmla="*/ 224 w 264"/>
                <a:gd name="T35" fmla="*/ 103 h 288"/>
                <a:gd name="T36" fmla="*/ 256 w 264"/>
                <a:gd name="T37" fmla="*/ 116 h 288"/>
                <a:gd name="T38" fmla="*/ 221 w 264"/>
                <a:gd name="T39" fmla="*/ 152 h 288"/>
                <a:gd name="T40" fmla="*/ 43 w 264"/>
                <a:gd name="T41" fmla="*/ 152 h 288"/>
                <a:gd name="T42" fmla="*/ 8 w 264"/>
                <a:gd name="T43" fmla="*/ 116 h 288"/>
                <a:gd name="T44" fmla="*/ 8 w 264"/>
                <a:gd name="T45" fmla="*/ 137 h 288"/>
                <a:gd name="T46" fmla="*/ 132 w 264"/>
                <a:gd name="T47" fmla="*/ 176 h 288"/>
                <a:gd name="T48" fmla="*/ 256 w 264"/>
                <a:gd name="T49" fmla="*/ 137 h 288"/>
                <a:gd name="T50" fmla="*/ 247 w 264"/>
                <a:gd name="T51" fmla="*/ 191 h 288"/>
                <a:gd name="T52" fmla="*/ 132 w 264"/>
                <a:gd name="T53" fmla="*/ 224 h 288"/>
                <a:gd name="T54" fmla="*/ 17 w 264"/>
                <a:gd name="T55" fmla="*/ 191 h 288"/>
                <a:gd name="T56" fmla="*/ 8 w 264"/>
                <a:gd name="T57" fmla="*/ 137 h 288"/>
                <a:gd name="T58" fmla="*/ 40 w 264"/>
                <a:gd name="T59" fmla="*/ 215 h 288"/>
                <a:gd name="T60" fmla="*/ 224 w 264"/>
                <a:gd name="T61" fmla="*/ 215 h 288"/>
                <a:gd name="T62" fmla="*/ 256 w 264"/>
                <a:gd name="T63" fmla="*/ 228 h 288"/>
                <a:gd name="T64" fmla="*/ 221 w 264"/>
                <a:gd name="T65" fmla="*/ 264 h 288"/>
                <a:gd name="T66" fmla="*/ 43 w 264"/>
                <a:gd name="T67" fmla="*/ 264 h 288"/>
                <a:gd name="T68" fmla="*/ 8 w 264"/>
                <a:gd name="T69" fmla="*/ 22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88">
                  <a:moveTo>
                    <a:pt x="132" y="0"/>
                  </a:moveTo>
                  <a:cubicBezTo>
                    <a:pt x="96" y="0"/>
                    <a:pt x="64" y="6"/>
                    <a:pt x="40" y="17"/>
                  </a:cubicBezTo>
                  <a:cubicBezTo>
                    <a:pt x="28" y="22"/>
                    <a:pt x="18" y="28"/>
                    <a:pt x="11" y="35"/>
                  </a:cubicBezTo>
                  <a:cubicBezTo>
                    <a:pt x="4" y="43"/>
                    <a:pt x="0" y="51"/>
                    <a:pt x="0" y="60"/>
                  </a:cubicBezTo>
                  <a:cubicBezTo>
                    <a:pt x="0" y="116"/>
                    <a:pt x="0" y="116"/>
                    <a:pt x="0" y="116"/>
                  </a:cubicBezTo>
                  <a:cubicBezTo>
                    <a:pt x="0" y="172"/>
                    <a:pt x="0" y="172"/>
                    <a:pt x="0" y="172"/>
                  </a:cubicBezTo>
                  <a:cubicBezTo>
                    <a:pt x="0" y="228"/>
                    <a:pt x="0" y="228"/>
                    <a:pt x="0" y="228"/>
                  </a:cubicBezTo>
                  <a:cubicBezTo>
                    <a:pt x="0" y="237"/>
                    <a:pt x="4" y="245"/>
                    <a:pt x="11" y="252"/>
                  </a:cubicBezTo>
                  <a:cubicBezTo>
                    <a:pt x="18" y="260"/>
                    <a:pt x="28" y="266"/>
                    <a:pt x="40" y="271"/>
                  </a:cubicBezTo>
                  <a:cubicBezTo>
                    <a:pt x="64" y="282"/>
                    <a:pt x="96" y="288"/>
                    <a:pt x="132" y="288"/>
                  </a:cubicBezTo>
                  <a:cubicBezTo>
                    <a:pt x="168" y="288"/>
                    <a:pt x="200" y="282"/>
                    <a:pt x="224" y="271"/>
                  </a:cubicBezTo>
                  <a:cubicBezTo>
                    <a:pt x="236" y="266"/>
                    <a:pt x="246" y="260"/>
                    <a:pt x="253" y="252"/>
                  </a:cubicBezTo>
                  <a:cubicBezTo>
                    <a:pt x="260" y="245"/>
                    <a:pt x="264" y="237"/>
                    <a:pt x="264" y="228"/>
                  </a:cubicBezTo>
                  <a:cubicBezTo>
                    <a:pt x="264" y="172"/>
                    <a:pt x="264" y="172"/>
                    <a:pt x="264" y="172"/>
                  </a:cubicBezTo>
                  <a:cubicBezTo>
                    <a:pt x="264" y="116"/>
                    <a:pt x="264" y="116"/>
                    <a:pt x="264" y="116"/>
                  </a:cubicBezTo>
                  <a:cubicBezTo>
                    <a:pt x="264" y="60"/>
                    <a:pt x="264" y="60"/>
                    <a:pt x="264" y="60"/>
                  </a:cubicBezTo>
                  <a:cubicBezTo>
                    <a:pt x="264" y="51"/>
                    <a:pt x="260" y="43"/>
                    <a:pt x="253" y="35"/>
                  </a:cubicBezTo>
                  <a:cubicBezTo>
                    <a:pt x="246" y="28"/>
                    <a:pt x="236" y="22"/>
                    <a:pt x="224" y="17"/>
                  </a:cubicBezTo>
                  <a:cubicBezTo>
                    <a:pt x="200" y="6"/>
                    <a:pt x="168" y="0"/>
                    <a:pt x="132" y="0"/>
                  </a:cubicBezTo>
                  <a:close/>
                  <a:moveTo>
                    <a:pt x="132" y="8"/>
                  </a:moveTo>
                  <a:cubicBezTo>
                    <a:pt x="167" y="8"/>
                    <a:pt x="198" y="14"/>
                    <a:pt x="221" y="24"/>
                  </a:cubicBezTo>
                  <a:cubicBezTo>
                    <a:pt x="232" y="29"/>
                    <a:pt x="241" y="35"/>
                    <a:pt x="247" y="41"/>
                  </a:cubicBezTo>
                  <a:cubicBezTo>
                    <a:pt x="253" y="47"/>
                    <a:pt x="256" y="54"/>
                    <a:pt x="256" y="60"/>
                  </a:cubicBezTo>
                  <a:cubicBezTo>
                    <a:pt x="256" y="66"/>
                    <a:pt x="253" y="73"/>
                    <a:pt x="247" y="79"/>
                  </a:cubicBezTo>
                  <a:cubicBezTo>
                    <a:pt x="241" y="85"/>
                    <a:pt x="232" y="91"/>
                    <a:pt x="221" y="96"/>
                  </a:cubicBezTo>
                  <a:cubicBezTo>
                    <a:pt x="198" y="106"/>
                    <a:pt x="167" y="112"/>
                    <a:pt x="132" y="112"/>
                  </a:cubicBezTo>
                  <a:cubicBezTo>
                    <a:pt x="97" y="112"/>
                    <a:pt x="66" y="106"/>
                    <a:pt x="43" y="96"/>
                  </a:cubicBezTo>
                  <a:cubicBezTo>
                    <a:pt x="32" y="91"/>
                    <a:pt x="23" y="85"/>
                    <a:pt x="17" y="79"/>
                  </a:cubicBezTo>
                  <a:cubicBezTo>
                    <a:pt x="11" y="73"/>
                    <a:pt x="8" y="66"/>
                    <a:pt x="8" y="60"/>
                  </a:cubicBezTo>
                  <a:cubicBezTo>
                    <a:pt x="8" y="54"/>
                    <a:pt x="11" y="47"/>
                    <a:pt x="17" y="41"/>
                  </a:cubicBezTo>
                  <a:cubicBezTo>
                    <a:pt x="23" y="35"/>
                    <a:pt x="32" y="29"/>
                    <a:pt x="43" y="24"/>
                  </a:cubicBezTo>
                  <a:cubicBezTo>
                    <a:pt x="66" y="14"/>
                    <a:pt x="97" y="8"/>
                    <a:pt x="132" y="8"/>
                  </a:cubicBezTo>
                  <a:close/>
                  <a:moveTo>
                    <a:pt x="8" y="81"/>
                  </a:moveTo>
                  <a:cubicBezTo>
                    <a:pt x="17" y="91"/>
                    <a:pt x="30" y="99"/>
                    <a:pt x="40" y="103"/>
                  </a:cubicBezTo>
                  <a:cubicBezTo>
                    <a:pt x="64" y="114"/>
                    <a:pt x="96" y="120"/>
                    <a:pt x="132" y="120"/>
                  </a:cubicBezTo>
                  <a:cubicBezTo>
                    <a:pt x="168" y="120"/>
                    <a:pt x="200" y="114"/>
                    <a:pt x="224" y="103"/>
                  </a:cubicBezTo>
                  <a:cubicBezTo>
                    <a:pt x="237" y="97"/>
                    <a:pt x="248" y="91"/>
                    <a:pt x="256" y="81"/>
                  </a:cubicBezTo>
                  <a:cubicBezTo>
                    <a:pt x="256" y="116"/>
                    <a:pt x="256" y="116"/>
                    <a:pt x="256" y="116"/>
                  </a:cubicBezTo>
                  <a:cubicBezTo>
                    <a:pt x="256" y="122"/>
                    <a:pt x="253" y="129"/>
                    <a:pt x="247" y="135"/>
                  </a:cubicBezTo>
                  <a:cubicBezTo>
                    <a:pt x="241" y="141"/>
                    <a:pt x="232" y="147"/>
                    <a:pt x="221" y="152"/>
                  </a:cubicBezTo>
                  <a:cubicBezTo>
                    <a:pt x="198" y="162"/>
                    <a:pt x="167" y="168"/>
                    <a:pt x="132" y="168"/>
                  </a:cubicBezTo>
                  <a:cubicBezTo>
                    <a:pt x="97" y="168"/>
                    <a:pt x="66" y="162"/>
                    <a:pt x="43" y="152"/>
                  </a:cubicBezTo>
                  <a:cubicBezTo>
                    <a:pt x="32" y="147"/>
                    <a:pt x="23" y="141"/>
                    <a:pt x="17" y="135"/>
                  </a:cubicBezTo>
                  <a:cubicBezTo>
                    <a:pt x="11" y="129"/>
                    <a:pt x="8" y="122"/>
                    <a:pt x="8" y="116"/>
                  </a:cubicBezTo>
                  <a:lnTo>
                    <a:pt x="8" y="81"/>
                  </a:lnTo>
                  <a:close/>
                  <a:moveTo>
                    <a:pt x="8" y="137"/>
                  </a:moveTo>
                  <a:cubicBezTo>
                    <a:pt x="17" y="147"/>
                    <a:pt x="30" y="155"/>
                    <a:pt x="40" y="159"/>
                  </a:cubicBezTo>
                  <a:cubicBezTo>
                    <a:pt x="64" y="170"/>
                    <a:pt x="96" y="176"/>
                    <a:pt x="132" y="176"/>
                  </a:cubicBezTo>
                  <a:cubicBezTo>
                    <a:pt x="168" y="176"/>
                    <a:pt x="200" y="170"/>
                    <a:pt x="224" y="159"/>
                  </a:cubicBezTo>
                  <a:cubicBezTo>
                    <a:pt x="237" y="153"/>
                    <a:pt x="248" y="147"/>
                    <a:pt x="256" y="137"/>
                  </a:cubicBezTo>
                  <a:cubicBezTo>
                    <a:pt x="256" y="172"/>
                    <a:pt x="256" y="172"/>
                    <a:pt x="256" y="172"/>
                  </a:cubicBezTo>
                  <a:cubicBezTo>
                    <a:pt x="256" y="178"/>
                    <a:pt x="253" y="185"/>
                    <a:pt x="247" y="191"/>
                  </a:cubicBezTo>
                  <a:cubicBezTo>
                    <a:pt x="241" y="197"/>
                    <a:pt x="232" y="203"/>
                    <a:pt x="221" y="208"/>
                  </a:cubicBezTo>
                  <a:cubicBezTo>
                    <a:pt x="198" y="218"/>
                    <a:pt x="167" y="224"/>
                    <a:pt x="132" y="224"/>
                  </a:cubicBezTo>
                  <a:cubicBezTo>
                    <a:pt x="97" y="224"/>
                    <a:pt x="66" y="218"/>
                    <a:pt x="43" y="208"/>
                  </a:cubicBezTo>
                  <a:cubicBezTo>
                    <a:pt x="32" y="203"/>
                    <a:pt x="23" y="197"/>
                    <a:pt x="17" y="191"/>
                  </a:cubicBezTo>
                  <a:cubicBezTo>
                    <a:pt x="11" y="185"/>
                    <a:pt x="8" y="178"/>
                    <a:pt x="8" y="172"/>
                  </a:cubicBezTo>
                  <a:lnTo>
                    <a:pt x="8" y="137"/>
                  </a:lnTo>
                  <a:close/>
                  <a:moveTo>
                    <a:pt x="8" y="193"/>
                  </a:moveTo>
                  <a:cubicBezTo>
                    <a:pt x="17" y="203"/>
                    <a:pt x="30" y="211"/>
                    <a:pt x="40" y="215"/>
                  </a:cubicBezTo>
                  <a:cubicBezTo>
                    <a:pt x="64" y="226"/>
                    <a:pt x="96" y="232"/>
                    <a:pt x="132" y="232"/>
                  </a:cubicBezTo>
                  <a:cubicBezTo>
                    <a:pt x="168" y="232"/>
                    <a:pt x="200" y="226"/>
                    <a:pt x="224" y="215"/>
                  </a:cubicBezTo>
                  <a:cubicBezTo>
                    <a:pt x="237" y="209"/>
                    <a:pt x="248" y="203"/>
                    <a:pt x="256" y="193"/>
                  </a:cubicBezTo>
                  <a:cubicBezTo>
                    <a:pt x="256" y="228"/>
                    <a:pt x="256" y="228"/>
                    <a:pt x="256" y="228"/>
                  </a:cubicBezTo>
                  <a:cubicBezTo>
                    <a:pt x="256" y="234"/>
                    <a:pt x="253" y="241"/>
                    <a:pt x="247" y="247"/>
                  </a:cubicBezTo>
                  <a:cubicBezTo>
                    <a:pt x="241" y="253"/>
                    <a:pt x="232" y="259"/>
                    <a:pt x="221" y="264"/>
                  </a:cubicBezTo>
                  <a:cubicBezTo>
                    <a:pt x="198" y="274"/>
                    <a:pt x="167" y="280"/>
                    <a:pt x="132" y="280"/>
                  </a:cubicBezTo>
                  <a:cubicBezTo>
                    <a:pt x="97" y="280"/>
                    <a:pt x="66" y="274"/>
                    <a:pt x="43" y="264"/>
                  </a:cubicBezTo>
                  <a:cubicBezTo>
                    <a:pt x="32" y="259"/>
                    <a:pt x="23" y="253"/>
                    <a:pt x="17" y="247"/>
                  </a:cubicBezTo>
                  <a:cubicBezTo>
                    <a:pt x="11" y="241"/>
                    <a:pt x="8" y="234"/>
                    <a:pt x="8" y="228"/>
                  </a:cubicBezTo>
                  <a:lnTo>
                    <a:pt x="8" y="19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94" name="Title 1"/>
          <p:cNvSpPr>
            <a:spLocks noGrp="1"/>
          </p:cNvSpPr>
          <p:nvPr>
            <p:ph type="title" idx="4294967295"/>
          </p:nvPr>
        </p:nvSpPr>
        <p:spPr>
          <a:xfrm>
            <a:off x="565150" y="206375"/>
            <a:ext cx="8013700" cy="686359"/>
          </a:xfrm>
        </p:spPr>
        <p:txBody>
          <a:bodyPr/>
          <a:lstStyle/>
          <a:p>
            <a:pPr algn="ctr"/>
            <a:r>
              <a:rPr lang="en-US" dirty="0">
                <a:solidFill>
                  <a:schemeClr val="bg1"/>
                </a:solidFill>
              </a:rPr>
              <a:t>Dispositive Threshold in Practice</a:t>
            </a:r>
          </a:p>
        </p:txBody>
      </p:sp>
      <p:sp>
        <p:nvSpPr>
          <p:cNvPr id="195" name="Flowchart: Magnetic Disk 8"/>
          <p:cNvSpPr/>
          <p:nvPr/>
        </p:nvSpPr>
        <p:spPr>
          <a:xfrm>
            <a:off x="4100002" y="2354579"/>
            <a:ext cx="989044" cy="382332"/>
          </a:xfrm>
          <a:prstGeom prst="flowChartMagneticDis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Gill Sans MT" panose="020B0502020104020203" pitchFamily="34" charset="0"/>
              </a:rPr>
              <a:t>Lots more out there</a:t>
            </a:r>
          </a:p>
        </p:txBody>
      </p:sp>
      <p:sp>
        <p:nvSpPr>
          <p:cNvPr id="196" name="Flowchart: Magnetic Disk 9"/>
          <p:cNvSpPr/>
          <p:nvPr/>
        </p:nvSpPr>
        <p:spPr>
          <a:xfrm>
            <a:off x="4141326" y="1209470"/>
            <a:ext cx="900279" cy="941353"/>
          </a:xfrm>
          <a:prstGeom prst="flowChartMagneticDis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latin typeface="Gill Sans MT" panose="020B0502020104020203" pitchFamily="34" charset="0"/>
              </a:rPr>
              <a:t>Just “enough”</a:t>
            </a:r>
          </a:p>
        </p:txBody>
      </p:sp>
      <p:sp>
        <p:nvSpPr>
          <p:cNvPr id="197" name="Cloud Callout 196"/>
          <p:cNvSpPr/>
          <p:nvPr/>
        </p:nvSpPr>
        <p:spPr>
          <a:xfrm>
            <a:off x="188732" y="892734"/>
            <a:ext cx="2894262" cy="691488"/>
          </a:xfrm>
          <a:prstGeom prst="cloudCallout">
            <a:avLst>
              <a:gd name="adj1" fmla="val 33009"/>
              <a:gd name="adj2" fmla="val 74933"/>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spc="300" dirty="0">
                <a:solidFill>
                  <a:schemeClr val="bg1"/>
                </a:solidFill>
                <a:latin typeface="Gill Sans MT" panose="020B0502020104020203" pitchFamily="34" charset="0"/>
              </a:rPr>
              <a:t>IN HAND</a:t>
            </a:r>
          </a:p>
        </p:txBody>
      </p:sp>
      <p:sp>
        <p:nvSpPr>
          <p:cNvPr id="198" name="Cloud Callout 197"/>
          <p:cNvSpPr/>
          <p:nvPr/>
        </p:nvSpPr>
        <p:spPr>
          <a:xfrm>
            <a:off x="6155240" y="902012"/>
            <a:ext cx="2640506" cy="588814"/>
          </a:xfrm>
          <a:prstGeom prst="cloudCallout">
            <a:avLst>
              <a:gd name="adj1" fmla="val -9993"/>
              <a:gd name="adj2" fmla="val 116468"/>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spc="300" dirty="0" smtClean="0">
                <a:solidFill>
                  <a:schemeClr val="bg1"/>
                </a:solidFill>
                <a:latin typeface="Gill Sans MT" panose="020B0502020104020203" pitchFamily="34" charset="0"/>
              </a:rPr>
              <a:t>RE-THINK THE QUESTION</a:t>
            </a:r>
            <a:endParaRPr lang="en-US" sz="1000" spc="300" dirty="0">
              <a:solidFill>
                <a:schemeClr val="bg1"/>
              </a:solidFill>
              <a:latin typeface="Gill Sans MT" panose="020B0502020104020203" pitchFamily="34" charset="0"/>
            </a:endParaRPr>
          </a:p>
        </p:txBody>
      </p:sp>
      <p:sp>
        <p:nvSpPr>
          <p:cNvPr id="199" name="Cloud Callout 198"/>
          <p:cNvSpPr/>
          <p:nvPr/>
        </p:nvSpPr>
        <p:spPr>
          <a:xfrm>
            <a:off x="2925928" y="892734"/>
            <a:ext cx="2618624" cy="691488"/>
          </a:xfrm>
          <a:prstGeom prst="cloudCallout">
            <a:avLst>
              <a:gd name="adj1" fmla="val -14477"/>
              <a:gd name="adj2" fmla="val 87365"/>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spc="300" dirty="0" smtClean="0">
                <a:solidFill>
                  <a:schemeClr val="bg1"/>
                </a:solidFill>
                <a:latin typeface="Gill Sans MT" panose="020B0502020104020203" pitchFamily="34" charset="0"/>
              </a:rPr>
              <a:t>WORK TO DO?</a:t>
            </a:r>
            <a:endParaRPr lang="en-US" sz="1000" spc="300" dirty="0">
              <a:solidFill>
                <a:schemeClr val="bg1"/>
              </a:solidFill>
              <a:latin typeface="Gill Sans MT" panose="020B0502020104020203" pitchFamily="34" charset="0"/>
            </a:endParaRPr>
          </a:p>
        </p:txBody>
      </p:sp>
      <p:sp>
        <p:nvSpPr>
          <p:cNvPr id="200" name="Flowchart: Magnetic Disk 12"/>
          <p:cNvSpPr/>
          <p:nvPr/>
        </p:nvSpPr>
        <p:spPr>
          <a:xfrm>
            <a:off x="7321911" y="2076134"/>
            <a:ext cx="943521" cy="407732"/>
          </a:xfrm>
          <a:prstGeom prst="flowChartMagneticDis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latin typeface="Gill Sans MT" panose="020B0502020104020203" pitchFamily="34" charset="0"/>
              </a:rPr>
              <a:t>No joss</a:t>
            </a:r>
          </a:p>
        </p:txBody>
      </p:sp>
      <p:sp>
        <p:nvSpPr>
          <p:cNvPr id="201" name="Flowchart: Magnetic Disk 11"/>
          <p:cNvSpPr/>
          <p:nvPr/>
        </p:nvSpPr>
        <p:spPr>
          <a:xfrm>
            <a:off x="7397123" y="1275528"/>
            <a:ext cx="793095" cy="713525"/>
          </a:xfrm>
          <a:prstGeom prst="flowChartMagneticDis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latin typeface="Gill Sans MT" panose="020B0502020104020203" pitchFamily="34" charset="0"/>
              </a:rPr>
              <a:t>Estimate?</a:t>
            </a:r>
          </a:p>
        </p:txBody>
      </p:sp>
      <p:grpSp>
        <p:nvGrpSpPr>
          <p:cNvPr id="202" name="Group 201"/>
          <p:cNvGrpSpPr/>
          <p:nvPr/>
        </p:nvGrpSpPr>
        <p:grpSpPr>
          <a:xfrm>
            <a:off x="634284" y="1447520"/>
            <a:ext cx="1777827" cy="1938676"/>
            <a:chOff x="2371998" y="2977261"/>
            <a:chExt cx="1000125" cy="1090612"/>
          </a:xfrm>
        </p:grpSpPr>
        <p:sp>
          <p:nvSpPr>
            <p:cNvPr id="203" name="Rounded Rectangle 202"/>
            <p:cNvSpPr/>
            <p:nvPr/>
          </p:nvSpPr>
          <p:spPr>
            <a:xfrm>
              <a:off x="2371998" y="3007209"/>
              <a:ext cx="992301" cy="1036851"/>
            </a:xfrm>
            <a:prstGeom prst="roundRect">
              <a:avLst>
                <a:gd name="adj" fmla="val 28557"/>
              </a:avLst>
            </a:prstGeom>
            <a:solidFill>
              <a:srgbClr val="309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Freeform 5"/>
            <p:cNvSpPr>
              <a:spLocks noEditPoints="1"/>
            </p:cNvSpPr>
            <p:nvPr/>
          </p:nvSpPr>
          <p:spPr bwMode="auto">
            <a:xfrm>
              <a:off x="2371998" y="2977261"/>
              <a:ext cx="1000125" cy="1090612"/>
            </a:xfrm>
            <a:custGeom>
              <a:avLst/>
              <a:gdLst>
                <a:gd name="T0" fmla="*/ 40 w 264"/>
                <a:gd name="T1" fmla="*/ 17 h 288"/>
                <a:gd name="T2" fmla="*/ 0 w 264"/>
                <a:gd name="T3" fmla="*/ 60 h 288"/>
                <a:gd name="T4" fmla="*/ 0 w 264"/>
                <a:gd name="T5" fmla="*/ 172 h 288"/>
                <a:gd name="T6" fmla="*/ 11 w 264"/>
                <a:gd name="T7" fmla="*/ 252 h 288"/>
                <a:gd name="T8" fmla="*/ 132 w 264"/>
                <a:gd name="T9" fmla="*/ 288 h 288"/>
                <a:gd name="T10" fmla="*/ 253 w 264"/>
                <a:gd name="T11" fmla="*/ 252 h 288"/>
                <a:gd name="T12" fmla="*/ 264 w 264"/>
                <a:gd name="T13" fmla="*/ 172 h 288"/>
                <a:gd name="T14" fmla="*/ 264 w 264"/>
                <a:gd name="T15" fmla="*/ 60 h 288"/>
                <a:gd name="T16" fmla="*/ 224 w 264"/>
                <a:gd name="T17" fmla="*/ 17 h 288"/>
                <a:gd name="T18" fmla="*/ 132 w 264"/>
                <a:gd name="T19" fmla="*/ 8 h 288"/>
                <a:gd name="T20" fmla="*/ 247 w 264"/>
                <a:gd name="T21" fmla="*/ 41 h 288"/>
                <a:gd name="T22" fmla="*/ 247 w 264"/>
                <a:gd name="T23" fmla="*/ 79 h 288"/>
                <a:gd name="T24" fmla="*/ 132 w 264"/>
                <a:gd name="T25" fmla="*/ 112 h 288"/>
                <a:gd name="T26" fmla="*/ 17 w 264"/>
                <a:gd name="T27" fmla="*/ 79 h 288"/>
                <a:gd name="T28" fmla="*/ 17 w 264"/>
                <a:gd name="T29" fmla="*/ 41 h 288"/>
                <a:gd name="T30" fmla="*/ 132 w 264"/>
                <a:gd name="T31" fmla="*/ 8 h 288"/>
                <a:gd name="T32" fmla="*/ 40 w 264"/>
                <a:gd name="T33" fmla="*/ 103 h 288"/>
                <a:gd name="T34" fmla="*/ 224 w 264"/>
                <a:gd name="T35" fmla="*/ 103 h 288"/>
                <a:gd name="T36" fmla="*/ 256 w 264"/>
                <a:gd name="T37" fmla="*/ 116 h 288"/>
                <a:gd name="T38" fmla="*/ 221 w 264"/>
                <a:gd name="T39" fmla="*/ 152 h 288"/>
                <a:gd name="T40" fmla="*/ 43 w 264"/>
                <a:gd name="T41" fmla="*/ 152 h 288"/>
                <a:gd name="T42" fmla="*/ 8 w 264"/>
                <a:gd name="T43" fmla="*/ 116 h 288"/>
                <a:gd name="T44" fmla="*/ 8 w 264"/>
                <a:gd name="T45" fmla="*/ 137 h 288"/>
                <a:gd name="T46" fmla="*/ 132 w 264"/>
                <a:gd name="T47" fmla="*/ 176 h 288"/>
                <a:gd name="T48" fmla="*/ 256 w 264"/>
                <a:gd name="T49" fmla="*/ 137 h 288"/>
                <a:gd name="T50" fmla="*/ 247 w 264"/>
                <a:gd name="T51" fmla="*/ 191 h 288"/>
                <a:gd name="T52" fmla="*/ 132 w 264"/>
                <a:gd name="T53" fmla="*/ 224 h 288"/>
                <a:gd name="T54" fmla="*/ 17 w 264"/>
                <a:gd name="T55" fmla="*/ 191 h 288"/>
                <a:gd name="T56" fmla="*/ 8 w 264"/>
                <a:gd name="T57" fmla="*/ 137 h 288"/>
                <a:gd name="T58" fmla="*/ 40 w 264"/>
                <a:gd name="T59" fmla="*/ 215 h 288"/>
                <a:gd name="T60" fmla="*/ 224 w 264"/>
                <a:gd name="T61" fmla="*/ 215 h 288"/>
                <a:gd name="T62" fmla="*/ 256 w 264"/>
                <a:gd name="T63" fmla="*/ 228 h 288"/>
                <a:gd name="T64" fmla="*/ 221 w 264"/>
                <a:gd name="T65" fmla="*/ 264 h 288"/>
                <a:gd name="T66" fmla="*/ 43 w 264"/>
                <a:gd name="T67" fmla="*/ 264 h 288"/>
                <a:gd name="T68" fmla="*/ 8 w 264"/>
                <a:gd name="T69" fmla="*/ 22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88">
                  <a:moveTo>
                    <a:pt x="132" y="0"/>
                  </a:moveTo>
                  <a:cubicBezTo>
                    <a:pt x="96" y="0"/>
                    <a:pt x="64" y="6"/>
                    <a:pt x="40" y="17"/>
                  </a:cubicBezTo>
                  <a:cubicBezTo>
                    <a:pt x="28" y="22"/>
                    <a:pt x="18" y="28"/>
                    <a:pt x="11" y="35"/>
                  </a:cubicBezTo>
                  <a:cubicBezTo>
                    <a:pt x="4" y="43"/>
                    <a:pt x="0" y="51"/>
                    <a:pt x="0" y="60"/>
                  </a:cubicBezTo>
                  <a:cubicBezTo>
                    <a:pt x="0" y="116"/>
                    <a:pt x="0" y="116"/>
                    <a:pt x="0" y="116"/>
                  </a:cubicBezTo>
                  <a:cubicBezTo>
                    <a:pt x="0" y="172"/>
                    <a:pt x="0" y="172"/>
                    <a:pt x="0" y="172"/>
                  </a:cubicBezTo>
                  <a:cubicBezTo>
                    <a:pt x="0" y="228"/>
                    <a:pt x="0" y="228"/>
                    <a:pt x="0" y="228"/>
                  </a:cubicBezTo>
                  <a:cubicBezTo>
                    <a:pt x="0" y="237"/>
                    <a:pt x="4" y="245"/>
                    <a:pt x="11" y="252"/>
                  </a:cubicBezTo>
                  <a:cubicBezTo>
                    <a:pt x="18" y="260"/>
                    <a:pt x="28" y="266"/>
                    <a:pt x="40" y="271"/>
                  </a:cubicBezTo>
                  <a:cubicBezTo>
                    <a:pt x="64" y="282"/>
                    <a:pt x="96" y="288"/>
                    <a:pt x="132" y="288"/>
                  </a:cubicBezTo>
                  <a:cubicBezTo>
                    <a:pt x="168" y="288"/>
                    <a:pt x="200" y="282"/>
                    <a:pt x="224" y="271"/>
                  </a:cubicBezTo>
                  <a:cubicBezTo>
                    <a:pt x="236" y="266"/>
                    <a:pt x="246" y="260"/>
                    <a:pt x="253" y="252"/>
                  </a:cubicBezTo>
                  <a:cubicBezTo>
                    <a:pt x="260" y="245"/>
                    <a:pt x="264" y="237"/>
                    <a:pt x="264" y="228"/>
                  </a:cubicBezTo>
                  <a:cubicBezTo>
                    <a:pt x="264" y="172"/>
                    <a:pt x="264" y="172"/>
                    <a:pt x="264" y="172"/>
                  </a:cubicBezTo>
                  <a:cubicBezTo>
                    <a:pt x="264" y="116"/>
                    <a:pt x="264" y="116"/>
                    <a:pt x="264" y="116"/>
                  </a:cubicBezTo>
                  <a:cubicBezTo>
                    <a:pt x="264" y="60"/>
                    <a:pt x="264" y="60"/>
                    <a:pt x="264" y="60"/>
                  </a:cubicBezTo>
                  <a:cubicBezTo>
                    <a:pt x="264" y="51"/>
                    <a:pt x="260" y="43"/>
                    <a:pt x="253" y="35"/>
                  </a:cubicBezTo>
                  <a:cubicBezTo>
                    <a:pt x="246" y="28"/>
                    <a:pt x="236" y="22"/>
                    <a:pt x="224" y="17"/>
                  </a:cubicBezTo>
                  <a:cubicBezTo>
                    <a:pt x="200" y="6"/>
                    <a:pt x="168" y="0"/>
                    <a:pt x="132" y="0"/>
                  </a:cubicBezTo>
                  <a:close/>
                  <a:moveTo>
                    <a:pt x="132" y="8"/>
                  </a:moveTo>
                  <a:cubicBezTo>
                    <a:pt x="167" y="8"/>
                    <a:pt x="198" y="14"/>
                    <a:pt x="221" y="24"/>
                  </a:cubicBezTo>
                  <a:cubicBezTo>
                    <a:pt x="232" y="29"/>
                    <a:pt x="241" y="35"/>
                    <a:pt x="247" y="41"/>
                  </a:cubicBezTo>
                  <a:cubicBezTo>
                    <a:pt x="253" y="47"/>
                    <a:pt x="256" y="54"/>
                    <a:pt x="256" y="60"/>
                  </a:cubicBezTo>
                  <a:cubicBezTo>
                    <a:pt x="256" y="66"/>
                    <a:pt x="253" y="73"/>
                    <a:pt x="247" y="79"/>
                  </a:cubicBezTo>
                  <a:cubicBezTo>
                    <a:pt x="241" y="85"/>
                    <a:pt x="232" y="91"/>
                    <a:pt x="221" y="96"/>
                  </a:cubicBezTo>
                  <a:cubicBezTo>
                    <a:pt x="198" y="106"/>
                    <a:pt x="167" y="112"/>
                    <a:pt x="132" y="112"/>
                  </a:cubicBezTo>
                  <a:cubicBezTo>
                    <a:pt x="97" y="112"/>
                    <a:pt x="66" y="106"/>
                    <a:pt x="43" y="96"/>
                  </a:cubicBezTo>
                  <a:cubicBezTo>
                    <a:pt x="32" y="91"/>
                    <a:pt x="23" y="85"/>
                    <a:pt x="17" y="79"/>
                  </a:cubicBezTo>
                  <a:cubicBezTo>
                    <a:pt x="11" y="73"/>
                    <a:pt x="8" y="66"/>
                    <a:pt x="8" y="60"/>
                  </a:cubicBezTo>
                  <a:cubicBezTo>
                    <a:pt x="8" y="54"/>
                    <a:pt x="11" y="47"/>
                    <a:pt x="17" y="41"/>
                  </a:cubicBezTo>
                  <a:cubicBezTo>
                    <a:pt x="23" y="35"/>
                    <a:pt x="32" y="29"/>
                    <a:pt x="43" y="24"/>
                  </a:cubicBezTo>
                  <a:cubicBezTo>
                    <a:pt x="66" y="14"/>
                    <a:pt x="97" y="8"/>
                    <a:pt x="132" y="8"/>
                  </a:cubicBezTo>
                  <a:close/>
                  <a:moveTo>
                    <a:pt x="8" y="81"/>
                  </a:moveTo>
                  <a:cubicBezTo>
                    <a:pt x="17" y="91"/>
                    <a:pt x="30" y="99"/>
                    <a:pt x="40" y="103"/>
                  </a:cubicBezTo>
                  <a:cubicBezTo>
                    <a:pt x="64" y="114"/>
                    <a:pt x="96" y="120"/>
                    <a:pt x="132" y="120"/>
                  </a:cubicBezTo>
                  <a:cubicBezTo>
                    <a:pt x="168" y="120"/>
                    <a:pt x="200" y="114"/>
                    <a:pt x="224" y="103"/>
                  </a:cubicBezTo>
                  <a:cubicBezTo>
                    <a:pt x="237" y="97"/>
                    <a:pt x="248" y="91"/>
                    <a:pt x="256" y="81"/>
                  </a:cubicBezTo>
                  <a:cubicBezTo>
                    <a:pt x="256" y="116"/>
                    <a:pt x="256" y="116"/>
                    <a:pt x="256" y="116"/>
                  </a:cubicBezTo>
                  <a:cubicBezTo>
                    <a:pt x="256" y="122"/>
                    <a:pt x="253" y="129"/>
                    <a:pt x="247" y="135"/>
                  </a:cubicBezTo>
                  <a:cubicBezTo>
                    <a:pt x="241" y="141"/>
                    <a:pt x="232" y="147"/>
                    <a:pt x="221" y="152"/>
                  </a:cubicBezTo>
                  <a:cubicBezTo>
                    <a:pt x="198" y="162"/>
                    <a:pt x="167" y="168"/>
                    <a:pt x="132" y="168"/>
                  </a:cubicBezTo>
                  <a:cubicBezTo>
                    <a:pt x="97" y="168"/>
                    <a:pt x="66" y="162"/>
                    <a:pt x="43" y="152"/>
                  </a:cubicBezTo>
                  <a:cubicBezTo>
                    <a:pt x="32" y="147"/>
                    <a:pt x="23" y="141"/>
                    <a:pt x="17" y="135"/>
                  </a:cubicBezTo>
                  <a:cubicBezTo>
                    <a:pt x="11" y="129"/>
                    <a:pt x="8" y="122"/>
                    <a:pt x="8" y="116"/>
                  </a:cubicBezTo>
                  <a:lnTo>
                    <a:pt x="8" y="81"/>
                  </a:lnTo>
                  <a:close/>
                  <a:moveTo>
                    <a:pt x="8" y="137"/>
                  </a:moveTo>
                  <a:cubicBezTo>
                    <a:pt x="17" y="147"/>
                    <a:pt x="30" y="155"/>
                    <a:pt x="40" y="159"/>
                  </a:cubicBezTo>
                  <a:cubicBezTo>
                    <a:pt x="64" y="170"/>
                    <a:pt x="96" y="176"/>
                    <a:pt x="132" y="176"/>
                  </a:cubicBezTo>
                  <a:cubicBezTo>
                    <a:pt x="168" y="176"/>
                    <a:pt x="200" y="170"/>
                    <a:pt x="224" y="159"/>
                  </a:cubicBezTo>
                  <a:cubicBezTo>
                    <a:pt x="237" y="153"/>
                    <a:pt x="248" y="147"/>
                    <a:pt x="256" y="137"/>
                  </a:cubicBezTo>
                  <a:cubicBezTo>
                    <a:pt x="256" y="172"/>
                    <a:pt x="256" y="172"/>
                    <a:pt x="256" y="172"/>
                  </a:cubicBezTo>
                  <a:cubicBezTo>
                    <a:pt x="256" y="178"/>
                    <a:pt x="253" y="185"/>
                    <a:pt x="247" y="191"/>
                  </a:cubicBezTo>
                  <a:cubicBezTo>
                    <a:pt x="241" y="197"/>
                    <a:pt x="232" y="203"/>
                    <a:pt x="221" y="208"/>
                  </a:cubicBezTo>
                  <a:cubicBezTo>
                    <a:pt x="198" y="218"/>
                    <a:pt x="167" y="224"/>
                    <a:pt x="132" y="224"/>
                  </a:cubicBezTo>
                  <a:cubicBezTo>
                    <a:pt x="97" y="224"/>
                    <a:pt x="66" y="218"/>
                    <a:pt x="43" y="208"/>
                  </a:cubicBezTo>
                  <a:cubicBezTo>
                    <a:pt x="32" y="203"/>
                    <a:pt x="23" y="197"/>
                    <a:pt x="17" y="191"/>
                  </a:cubicBezTo>
                  <a:cubicBezTo>
                    <a:pt x="11" y="185"/>
                    <a:pt x="8" y="178"/>
                    <a:pt x="8" y="172"/>
                  </a:cubicBezTo>
                  <a:lnTo>
                    <a:pt x="8" y="137"/>
                  </a:lnTo>
                  <a:close/>
                  <a:moveTo>
                    <a:pt x="8" y="193"/>
                  </a:moveTo>
                  <a:cubicBezTo>
                    <a:pt x="17" y="203"/>
                    <a:pt x="30" y="211"/>
                    <a:pt x="40" y="215"/>
                  </a:cubicBezTo>
                  <a:cubicBezTo>
                    <a:pt x="64" y="226"/>
                    <a:pt x="96" y="232"/>
                    <a:pt x="132" y="232"/>
                  </a:cubicBezTo>
                  <a:cubicBezTo>
                    <a:pt x="168" y="232"/>
                    <a:pt x="200" y="226"/>
                    <a:pt x="224" y="215"/>
                  </a:cubicBezTo>
                  <a:cubicBezTo>
                    <a:pt x="237" y="209"/>
                    <a:pt x="248" y="203"/>
                    <a:pt x="256" y="193"/>
                  </a:cubicBezTo>
                  <a:cubicBezTo>
                    <a:pt x="256" y="228"/>
                    <a:pt x="256" y="228"/>
                    <a:pt x="256" y="228"/>
                  </a:cubicBezTo>
                  <a:cubicBezTo>
                    <a:pt x="256" y="234"/>
                    <a:pt x="253" y="241"/>
                    <a:pt x="247" y="247"/>
                  </a:cubicBezTo>
                  <a:cubicBezTo>
                    <a:pt x="241" y="253"/>
                    <a:pt x="232" y="259"/>
                    <a:pt x="221" y="264"/>
                  </a:cubicBezTo>
                  <a:cubicBezTo>
                    <a:pt x="198" y="274"/>
                    <a:pt x="167" y="280"/>
                    <a:pt x="132" y="280"/>
                  </a:cubicBezTo>
                  <a:cubicBezTo>
                    <a:pt x="97" y="280"/>
                    <a:pt x="66" y="274"/>
                    <a:pt x="43" y="264"/>
                  </a:cubicBezTo>
                  <a:cubicBezTo>
                    <a:pt x="32" y="259"/>
                    <a:pt x="23" y="253"/>
                    <a:pt x="17" y="247"/>
                  </a:cubicBezTo>
                  <a:cubicBezTo>
                    <a:pt x="11" y="241"/>
                    <a:pt x="8" y="234"/>
                    <a:pt x="8" y="228"/>
                  </a:cubicBezTo>
                  <a:lnTo>
                    <a:pt x="8" y="19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05" name="Flowchart: Magnetic Disk 5"/>
          <p:cNvSpPr/>
          <p:nvPr/>
        </p:nvSpPr>
        <p:spPr>
          <a:xfrm>
            <a:off x="643706" y="1526780"/>
            <a:ext cx="1754498" cy="608199"/>
          </a:xfrm>
          <a:prstGeom prst="flowChartMagneticDis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1100" dirty="0">
                <a:latin typeface="Gill Sans MT" panose="020B0502020104020203" pitchFamily="34" charset="0"/>
              </a:rPr>
              <a:t>Lots of data in hand</a:t>
            </a:r>
          </a:p>
        </p:txBody>
      </p:sp>
      <p:grpSp>
        <p:nvGrpSpPr>
          <p:cNvPr id="206" name="Group 205"/>
          <p:cNvGrpSpPr/>
          <p:nvPr/>
        </p:nvGrpSpPr>
        <p:grpSpPr>
          <a:xfrm>
            <a:off x="889207" y="2613954"/>
            <a:ext cx="1278822" cy="1394524"/>
            <a:chOff x="2371998" y="2977261"/>
            <a:chExt cx="1000125" cy="1090612"/>
          </a:xfrm>
        </p:grpSpPr>
        <p:sp>
          <p:nvSpPr>
            <p:cNvPr id="207" name="Rounded Rectangle 206"/>
            <p:cNvSpPr/>
            <p:nvPr/>
          </p:nvSpPr>
          <p:spPr>
            <a:xfrm>
              <a:off x="2371998" y="3007209"/>
              <a:ext cx="992301" cy="1036851"/>
            </a:xfrm>
            <a:prstGeom prst="roundRect">
              <a:avLst>
                <a:gd name="adj" fmla="val 28557"/>
              </a:avLst>
            </a:prstGeom>
            <a:solidFill>
              <a:srgbClr val="309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Freeform 5"/>
            <p:cNvSpPr>
              <a:spLocks noEditPoints="1"/>
            </p:cNvSpPr>
            <p:nvPr/>
          </p:nvSpPr>
          <p:spPr bwMode="auto">
            <a:xfrm>
              <a:off x="2371998" y="2977261"/>
              <a:ext cx="1000125" cy="1090612"/>
            </a:xfrm>
            <a:custGeom>
              <a:avLst/>
              <a:gdLst>
                <a:gd name="T0" fmla="*/ 40 w 264"/>
                <a:gd name="T1" fmla="*/ 17 h 288"/>
                <a:gd name="T2" fmla="*/ 0 w 264"/>
                <a:gd name="T3" fmla="*/ 60 h 288"/>
                <a:gd name="T4" fmla="*/ 0 w 264"/>
                <a:gd name="T5" fmla="*/ 172 h 288"/>
                <a:gd name="T6" fmla="*/ 11 w 264"/>
                <a:gd name="T7" fmla="*/ 252 h 288"/>
                <a:gd name="T8" fmla="*/ 132 w 264"/>
                <a:gd name="T9" fmla="*/ 288 h 288"/>
                <a:gd name="T10" fmla="*/ 253 w 264"/>
                <a:gd name="T11" fmla="*/ 252 h 288"/>
                <a:gd name="T12" fmla="*/ 264 w 264"/>
                <a:gd name="T13" fmla="*/ 172 h 288"/>
                <a:gd name="T14" fmla="*/ 264 w 264"/>
                <a:gd name="T15" fmla="*/ 60 h 288"/>
                <a:gd name="T16" fmla="*/ 224 w 264"/>
                <a:gd name="T17" fmla="*/ 17 h 288"/>
                <a:gd name="T18" fmla="*/ 132 w 264"/>
                <a:gd name="T19" fmla="*/ 8 h 288"/>
                <a:gd name="T20" fmla="*/ 247 w 264"/>
                <a:gd name="T21" fmla="*/ 41 h 288"/>
                <a:gd name="T22" fmla="*/ 247 w 264"/>
                <a:gd name="T23" fmla="*/ 79 h 288"/>
                <a:gd name="T24" fmla="*/ 132 w 264"/>
                <a:gd name="T25" fmla="*/ 112 h 288"/>
                <a:gd name="T26" fmla="*/ 17 w 264"/>
                <a:gd name="T27" fmla="*/ 79 h 288"/>
                <a:gd name="T28" fmla="*/ 17 w 264"/>
                <a:gd name="T29" fmla="*/ 41 h 288"/>
                <a:gd name="T30" fmla="*/ 132 w 264"/>
                <a:gd name="T31" fmla="*/ 8 h 288"/>
                <a:gd name="T32" fmla="*/ 40 w 264"/>
                <a:gd name="T33" fmla="*/ 103 h 288"/>
                <a:gd name="T34" fmla="*/ 224 w 264"/>
                <a:gd name="T35" fmla="*/ 103 h 288"/>
                <a:gd name="T36" fmla="*/ 256 w 264"/>
                <a:gd name="T37" fmla="*/ 116 h 288"/>
                <a:gd name="T38" fmla="*/ 221 w 264"/>
                <a:gd name="T39" fmla="*/ 152 h 288"/>
                <a:gd name="T40" fmla="*/ 43 w 264"/>
                <a:gd name="T41" fmla="*/ 152 h 288"/>
                <a:gd name="T42" fmla="*/ 8 w 264"/>
                <a:gd name="T43" fmla="*/ 116 h 288"/>
                <a:gd name="T44" fmla="*/ 8 w 264"/>
                <a:gd name="T45" fmla="*/ 137 h 288"/>
                <a:gd name="T46" fmla="*/ 132 w 264"/>
                <a:gd name="T47" fmla="*/ 176 h 288"/>
                <a:gd name="T48" fmla="*/ 256 w 264"/>
                <a:gd name="T49" fmla="*/ 137 h 288"/>
                <a:gd name="T50" fmla="*/ 247 w 264"/>
                <a:gd name="T51" fmla="*/ 191 h 288"/>
                <a:gd name="T52" fmla="*/ 132 w 264"/>
                <a:gd name="T53" fmla="*/ 224 h 288"/>
                <a:gd name="T54" fmla="*/ 17 w 264"/>
                <a:gd name="T55" fmla="*/ 191 h 288"/>
                <a:gd name="T56" fmla="*/ 8 w 264"/>
                <a:gd name="T57" fmla="*/ 137 h 288"/>
                <a:gd name="T58" fmla="*/ 40 w 264"/>
                <a:gd name="T59" fmla="*/ 215 h 288"/>
                <a:gd name="T60" fmla="*/ 224 w 264"/>
                <a:gd name="T61" fmla="*/ 215 h 288"/>
                <a:gd name="T62" fmla="*/ 256 w 264"/>
                <a:gd name="T63" fmla="*/ 228 h 288"/>
                <a:gd name="T64" fmla="*/ 221 w 264"/>
                <a:gd name="T65" fmla="*/ 264 h 288"/>
                <a:gd name="T66" fmla="*/ 43 w 264"/>
                <a:gd name="T67" fmla="*/ 264 h 288"/>
                <a:gd name="T68" fmla="*/ 8 w 264"/>
                <a:gd name="T69" fmla="*/ 22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88">
                  <a:moveTo>
                    <a:pt x="132" y="0"/>
                  </a:moveTo>
                  <a:cubicBezTo>
                    <a:pt x="96" y="0"/>
                    <a:pt x="64" y="6"/>
                    <a:pt x="40" y="17"/>
                  </a:cubicBezTo>
                  <a:cubicBezTo>
                    <a:pt x="28" y="22"/>
                    <a:pt x="18" y="28"/>
                    <a:pt x="11" y="35"/>
                  </a:cubicBezTo>
                  <a:cubicBezTo>
                    <a:pt x="4" y="43"/>
                    <a:pt x="0" y="51"/>
                    <a:pt x="0" y="60"/>
                  </a:cubicBezTo>
                  <a:cubicBezTo>
                    <a:pt x="0" y="116"/>
                    <a:pt x="0" y="116"/>
                    <a:pt x="0" y="116"/>
                  </a:cubicBezTo>
                  <a:cubicBezTo>
                    <a:pt x="0" y="172"/>
                    <a:pt x="0" y="172"/>
                    <a:pt x="0" y="172"/>
                  </a:cubicBezTo>
                  <a:cubicBezTo>
                    <a:pt x="0" y="228"/>
                    <a:pt x="0" y="228"/>
                    <a:pt x="0" y="228"/>
                  </a:cubicBezTo>
                  <a:cubicBezTo>
                    <a:pt x="0" y="237"/>
                    <a:pt x="4" y="245"/>
                    <a:pt x="11" y="252"/>
                  </a:cubicBezTo>
                  <a:cubicBezTo>
                    <a:pt x="18" y="260"/>
                    <a:pt x="28" y="266"/>
                    <a:pt x="40" y="271"/>
                  </a:cubicBezTo>
                  <a:cubicBezTo>
                    <a:pt x="64" y="282"/>
                    <a:pt x="96" y="288"/>
                    <a:pt x="132" y="288"/>
                  </a:cubicBezTo>
                  <a:cubicBezTo>
                    <a:pt x="168" y="288"/>
                    <a:pt x="200" y="282"/>
                    <a:pt x="224" y="271"/>
                  </a:cubicBezTo>
                  <a:cubicBezTo>
                    <a:pt x="236" y="266"/>
                    <a:pt x="246" y="260"/>
                    <a:pt x="253" y="252"/>
                  </a:cubicBezTo>
                  <a:cubicBezTo>
                    <a:pt x="260" y="245"/>
                    <a:pt x="264" y="237"/>
                    <a:pt x="264" y="228"/>
                  </a:cubicBezTo>
                  <a:cubicBezTo>
                    <a:pt x="264" y="172"/>
                    <a:pt x="264" y="172"/>
                    <a:pt x="264" y="172"/>
                  </a:cubicBezTo>
                  <a:cubicBezTo>
                    <a:pt x="264" y="116"/>
                    <a:pt x="264" y="116"/>
                    <a:pt x="264" y="116"/>
                  </a:cubicBezTo>
                  <a:cubicBezTo>
                    <a:pt x="264" y="60"/>
                    <a:pt x="264" y="60"/>
                    <a:pt x="264" y="60"/>
                  </a:cubicBezTo>
                  <a:cubicBezTo>
                    <a:pt x="264" y="51"/>
                    <a:pt x="260" y="43"/>
                    <a:pt x="253" y="35"/>
                  </a:cubicBezTo>
                  <a:cubicBezTo>
                    <a:pt x="246" y="28"/>
                    <a:pt x="236" y="22"/>
                    <a:pt x="224" y="17"/>
                  </a:cubicBezTo>
                  <a:cubicBezTo>
                    <a:pt x="200" y="6"/>
                    <a:pt x="168" y="0"/>
                    <a:pt x="132" y="0"/>
                  </a:cubicBezTo>
                  <a:close/>
                  <a:moveTo>
                    <a:pt x="132" y="8"/>
                  </a:moveTo>
                  <a:cubicBezTo>
                    <a:pt x="167" y="8"/>
                    <a:pt x="198" y="14"/>
                    <a:pt x="221" y="24"/>
                  </a:cubicBezTo>
                  <a:cubicBezTo>
                    <a:pt x="232" y="29"/>
                    <a:pt x="241" y="35"/>
                    <a:pt x="247" y="41"/>
                  </a:cubicBezTo>
                  <a:cubicBezTo>
                    <a:pt x="253" y="47"/>
                    <a:pt x="256" y="54"/>
                    <a:pt x="256" y="60"/>
                  </a:cubicBezTo>
                  <a:cubicBezTo>
                    <a:pt x="256" y="66"/>
                    <a:pt x="253" y="73"/>
                    <a:pt x="247" y="79"/>
                  </a:cubicBezTo>
                  <a:cubicBezTo>
                    <a:pt x="241" y="85"/>
                    <a:pt x="232" y="91"/>
                    <a:pt x="221" y="96"/>
                  </a:cubicBezTo>
                  <a:cubicBezTo>
                    <a:pt x="198" y="106"/>
                    <a:pt x="167" y="112"/>
                    <a:pt x="132" y="112"/>
                  </a:cubicBezTo>
                  <a:cubicBezTo>
                    <a:pt x="97" y="112"/>
                    <a:pt x="66" y="106"/>
                    <a:pt x="43" y="96"/>
                  </a:cubicBezTo>
                  <a:cubicBezTo>
                    <a:pt x="32" y="91"/>
                    <a:pt x="23" y="85"/>
                    <a:pt x="17" y="79"/>
                  </a:cubicBezTo>
                  <a:cubicBezTo>
                    <a:pt x="11" y="73"/>
                    <a:pt x="8" y="66"/>
                    <a:pt x="8" y="60"/>
                  </a:cubicBezTo>
                  <a:cubicBezTo>
                    <a:pt x="8" y="54"/>
                    <a:pt x="11" y="47"/>
                    <a:pt x="17" y="41"/>
                  </a:cubicBezTo>
                  <a:cubicBezTo>
                    <a:pt x="23" y="35"/>
                    <a:pt x="32" y="29"/>
                    <a:pt x="43" y="24"/>
                  </a:cubicBezTo>
                  <a:cubicBezTo>
                    <a:pt x="66" y="14"/>
                    <a:pt x="97" y="8"/>
                    <a:pt x="132" y="8"/>
                  </a:cubicBezTo>
                  <a:close/>
                  <a:moveTo>
                    <a:pt x="8" y="81"/>
                  </a:moveTo>
                  <a:cubicBezTo>
                    <a:pt x="17" y="91"/>
                    <a:pt x="30" y="99"/>
                    <a:pt x="40" y="103"/>
                  </a:cubicBezTo>
                  <a:cubicBezTo>
                    <a:pt x="64" y="114"/>
                    <a:pt x="96" y="120"/>
                    <a:pt x="132" y="120"/>
                  </a:cubicBezTo>
                  <a:cubicBezTo>
                    <a:pt x="168" y="120"/>
                    <a:pt x="200" y="114"/>
                    <a:pt x="224" y="103"/>
                  </a:cubicBezTo>
                  <a:cubicBezTo>
                    <a:pt x="237" y="97"/>
                    <a:pt x="248" y="91"/>
                    <a:pt x="256" y="81"/>
                  </a:cubicBezTo>
                  <a:cubicBezTo>
                    <a:pt x="256" y="116"/>
                    <a:pt x="256" y="116"/>
                    <a:pt x="256" y="116"/>
                  </a:cubicBezTo>
                  <a:cubicBezTo>
                    <a:pt x="256" y="122"/>
                    <a:pt x="253" y="129"/>
                    <a:pt x="247" y="135"/>
                  </a:cubicBezTo>
                  <a:cubicBezTo>
                    <a:pt x="241" y="141"/>
                    <a:pt x="232" y="147"/>
                    <a:pt x="221" y="152"/>
                  </a:cubicBezTo>
                  <a:cubicBezTo>
                    <a:pt x="198" y="162"/>
                    <a:pt x="167" y="168"/>
                    <a:pt x="132" y="168"/>
                  </a:cubicBezTo>
                  <a:cubicBezTo>
                    <a:pt x="97" y="168"/>
                    <a:pt x="66" y="162"/>
                    <a:pt x="43" y="152"/>
                  </a:cubicBezTo>
                  <a:cubicBezTo>
                    <a:pt x="32" y="147"/>
                    <a:pt x="23" y="141"/>
                    <a:pt x="17" y="135"/>
                  </a:cubicBezTo>
                  <a:cubicBezTo>
                    <a:pt x="11" y="129"/>
                    <a:pt x="8" y="122"/>
                    <a:pt x="8" y="116"/>
                  </a:cubicBezTo>
                  <a:lnTo>
                    <a:pt x="8" y="81"/>
                  </a:lnTo>
                  <a:close/>
                  <a:moveTo>
                    <a:pt x="8" y="137"/>
                  </a:moveTo>
                  <a:cubicBezTo>
                    <a:pt x="17" y="147"/>
                    <a:pt x="30" y="155"/>
                    <a:pt x="40" y="159"/>
                  </a:cubicBezTo>
                  <a:cubicBezTo>
                    <a:pt x="64" y="170"/>
                    <a:pt x="96" y="176"/>
                    <a:pt x="132" y="176"/>
                  </a:cubicBezTo>
                  <a:cubicBezTo>
                    <a:pt x="168" y="176"/>
                    <a:pt x="200" y="170"/>
                    <a:pt x="224" y="159"/>
                  </a:cubicBezTo>
                  <a:cubicBezTo>
                    <a:pt x="237" y="153"/>
                    <a:pt x="248" y="147"/>
                    <a:pt x="256" y="137"/>
                  </a:cubicBezTo>
                  <a:cubicBezTo>
                    <a:pt x="256" y="172"/>
                    <a:pt x="256" y="172"/>
                    <a:pt x="256" y="172"/>
                  </a:cubicBezTo>
                  <a:cubicBezTo>
                    <a:pt x="256" y="178"/>
                    <a:pt x="253" y="185"/>
                    <a:pt x="247" y="191"/>
                  </a:cubicBezTo>
                  <a:cubicBezTo>
                    <a:pt x="241" y="197"/>
                    <a:pt x="232" y="203"/>
                    <a:pt x="221" y="208"/>
                  </a:cubicBezTo>
                  <a:cubicBezTo>
                    <a:pt x="198" y="218"/>
                    <a:pt x="167" y="224"/>
                    <a:pt x="132" y="224"/>
                  </a:cubicBezTo>
                  <a:cubicBezTo>
                    <a:pt x="97" y="224"/>
                    <a:pt x="66" y="218"/>
                    <a:pt x="43" y="208"/>
                  </a:cubicBezTo>
                  <a:cubicBezTo>
                    <a:pt x="32" y="203"/>
                    <a:pt x="23" y="197"/>
                    <a:pt x="17" y="191"/>
                  </a:cubicBezTo>
                  <a:cubicBezTo>
                    <a:pt x="11" y="185"/>
                    <a:pt x="8" y="178"/>
                    <a:pt x="8" y="172"/>
                  </a:cubicBezTo>
                  <a:lnTo>
                    <a:pt x="8" y="137"/>
                  </a:lnTo>
                  <a:close/>
                  <a:moveTo>
                    <a:pt x="8" y="193"/>
                  </a:moveTo>
                  <a:cubicBezTo>
                    <a:pt x="17" y="203"/>
                    <a:pt x="30" y="211"/>
                    <a:pt x="40" y="215"/>
                  </a:cubicBezTo>
                  <a:cubicBezTo>
                    <a:pt x="64" y="226"/>
                    <a:pt x="96" y="232"/>
                    <a:pt x="132" y="232"/>
                  </a:cubicBezTo>
                  <a:cubicBezTo>
                    <a:pt x="168" y="232"/>
                    <a:pt x="200" y="226"/>
                    <a:pt x="224" y="215"/>
                  </a:cubicBezTo>
                  <a:cubicBezTo>
                    <a:pt x="237" y="209"/>
                    <a:pt x="248" y="203"/>
                    <a:pt x="256" y="193"/>
                  </a:cubicBezTo>
                  <a:cubicBezTo>
                    <a:pt x="256" y="228"/>
                    <a:pt x="256" y="228"/>
                    <a:pt x="256" y="228"/>
                  </a:cubicBezTo>
                  <a:cubicBezTo>
                    <a:pt x="256" y="234"/>
                    <a:pt x="253" y="241"/>
                    <a:pt x="247" y="247"/>
                  </a:cubicBezTo>
                  <a:cubicBezTo>
                    <a:pt x="241" y="253"/>
                    <a:pt x="232" y="259"/>
                    <a:pt x="221" y="264"/>
                  </a:cubicBezTo>
                  <a:cubicBezTo>
                    <a:pt x="198" y="274"/>
                    <a:pt x="167" y="280"/>
                    <a:pt x="132" y="280"/>
                  </a:cubicBezTo>
                  <a:cubicBezTo>
                    <a:pt x="97" y="280"/>
                    <a:pt x="66" y="274"/>
                    <a:pt x="43" y="264"/>
                  </a:cubicBezTo>
                  <a:cubicBezTo>
                    <a:pt x="32" y="259"/>
                    <a:pt x="23" y="253"/>
                    <a:pt x="17" y="247"/>
                  </a:cubicBezTo>
                  <a:cubicBezTo>
                    <a:pt x="11" y="241"/>
                    <a:pt x="8" y="234"/>
                    <a:pt x="8" y="228"/>
                  </a:cubicBezTo>
                  <a:lnTo>
                    <a:pt x="8" y="19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9" name="Group 208"/>
          <p:cNvGrpSpPr/>
          <p:nvPr/>
        </p:nvGrpSpPr>
        <p:grpSpPr>
          <a:xfrm>
            <a:off x="1099328" y="3556009"/>
            <a:ext cx="832209" cy="907504"/>
            <a:chOff x="2371998" y="2977261"/>
            <a:chExt cx="1000125" cy="1090612"/>
          </a:xfrm>
        </p:grpSpPr>
        <p:sp>
          <p:nvSpPr>
            <p:cNvPr id="210" name="Rounded Rectangle 209"/>
            <p:cNvSpPr/>
            <p:nvPr/>
          </p:nvSpPr>
          <p:spPr>
            <a:xfrm>
              <a:off x="2371998" y="3007209"/>
              <a:ext cx="992301" cy="1036851"/>
            </a:xfrm>
            <a:prstGeom prst="roundRect">
              <a:avLst>
                <a:gd name="adj" fmla="val 28557"/>
              </a:avLst>
            </a:prstGeom>
            <a:solidFill>
              <a:srgbClr val="309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Freeform 5"/>
            <p:cNvSpPr>
              <a:spLocks noEditPoints="1"/>
            </p:cNvSpPr>
            <p:nvPr/>
          </p:nvSpPr>
          <p:spPr bwMode="auto">
            <a:xfrm>
              <a:off x="2371998" y="2977261"/>
              <a:ext cx="1000125" cy="1090612"/>
            </a:xfrm>
            <a:custGeom>
              <a:avLst/>
              <a:gdLst>
                <a:gd name="T0" fmla="*/ 40 w 264"/>
                <a:gd name="T1" fmla="*/ 17 h 288"/>
                <a:gd name="T2" fmla="*/ 0 w 264"/>
                <a:gd name="T3" fmla="*/ 60 h 288"/>
                <a:gd name="T4" fmla="*/ 0 w 264"/>
                <a:gd name="T5" fmla="*/ 172 h 288"/>
                <a:gd name="T6" fmla="*/ 11 w 264"/>
                <a:gd name="T7" fmla="*/ 252 h 288"/>
                <a:gd name="T8" fmla="*/ 132 w 264"/>
                <a:gd name="T9" fmla="*/ 288 h 288"/>
                <a:gd name="T10" fmla="*/ 253 w 264"/>
                <a:gd name="T11" fmla="*/ 252 h 288"/>
                <a:gd name="T12" fmla="*/ 264 w 264"/>
                <a:gd name="T13" fmla="*/ 172 h 288"/>
                <a:gd name="T14" fmla="*/ 264 w 264"/>
                <a:gd name="T15" fmla="*/ 60 h 288"/>
                <a:gd name="T16" fmla="*/ 224 w 264"/>
                <a:gd name="T17" fmla="*/ 17 h 288"/>
                <a:gd name="T18" fmla="*/ 132 w 264"/>
                <a:gd name="T19" fmla="*/ 8 h 288"/>
                <a:gd name="T20" fmla="*/ 247 w 264"/>
                <a:gd name="T21" fmla="*/ 41 h 288"/>
                <a:gd name="T22" fmla="*/ 247 w 264"/>
                <a:gd name="T23" fmla="*/ 79 h 288"/>
                <a:gd name="T24" fmla="*/ 132 w 264"/>
                <a:gd name="T25" fmla="*/ 112 h 288"/>
                <a:gd name="T26" fmla="*/ 17 w 264"/>
                <a:gd name="T27" fmla="*/ 79 h 288"/>
                <a:gd name="T28" fmla="*/ 17 w 264"/>
                <a:gd name="T29" fmla="*/ 41 h 288"/>
                <a:gd name="T30" fmla="*/ 132 w 264"/>
                <a:gd name="T31" fmla="*/ 8 h 288"/>
                <a:gd name="T32" fmla="*/ 40 w 264"/>
                <a:gd name="T33" fmla="*/ 103 h 288"/>
                <a:gd name="T34" fmla="*/ 224 w 264"/>
                <a:gd name="T35" fmla="*/ 103 h 288"/>
                <a:gd name="T36" fmla="*/ 256 w 264"/>
                <a:gd name="T37" fmla="*/ 116 h 288"/>
                <a:gd name="T38" fmla="*/ 221 w 264"/>
                <a:gd name="T39" fmla="*/ 152 h 288"/>
                <a:gd name="T40" fmla="*/ 43 w 264"/>
                <a:gd name="T41" fmla="*/ 152 h 288"/>
                <a:gd name="T42" fmla="*/ 8 w 264"/>
                <a:gd name="T43" fmla="*/ 116 h 288"/>
                <a:gd name="T44" fmla="*/ 8 w 264"/>
                <a:gd name="T45" fmla="*/ 137 h 288"/>
                <a:gd name="T46" fmla="*/ 132 w 264"/>
                <a:gd name="T47" fmla="*/ 176 h 288"/>
                <a:gd name="T48" fmla="*/ 256 w 264"/>
                <a:gd name="T49" fmla="*/ 137 h 288"/>
                <a:gd name="T50" fmla="*/ 247 w 264"/>
                <a:gd name="T51" fmla="*/ 191 h 288"/>
                <a:gd name="T52" fmla="*/ 132 w 264"/>
                <a:gd name="T53" fmla="*/ 224 h 288"/>
                <a:gd name="T54" fmla="*/ 17 w 264"/>
                <a:gd name="T55" fmla="*/ 191 h 288"/>
                <a:gd name="T56" fmla="*/ 8 w 264"/>
                <a:gd name="T57" fmla="*/ 137 h 288"/>
                <a:gd name="T58" fmla="*/ 40 w 264"/>
                <a:gd name="T59" fmla="*/ 215 h 288"/>
                <a:gd name="T60" fmla="*/ 224 w 264"/>
                <a:gd name="T61" fmla="*/ 215 h 288"/>
                <a:gd name="T62" fmla="*/ 256 w 264"/>
                <a:gd name="T63" fmla="*/ 228 h 288"/>
                <a:gd name="T64" fmla="*/ 221 w 264"/>
                <a:gd name="T65" fmla="*/ 264 h 288"/>
                <a:gd name="T66" fmla="*/ 43 w 264"/>
                <a:gd name="T67" fmla="*/ 264 h 288"/>
                <a:gd name="T68" fmla="*/ 8 w 264"/>
                <a:gd name="T69" fmla="*/ 22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88">
                  <a:moveTo>
                    <a:pt x="132" y="0"/>
                  </a:moveTo>
                  <a:cubicBezTo>
                    <a:pt x="96" y="0"/>
                    <a:pt x="64" y="6"/>
                    <a:pt x="40" y="17"/>
                  </a:cubicBezTo>
                  <a:cubicBezTo>
                    <a:pt x="28" y="22"/>
                    <a:pt x="18" y="28"/>
                    <a:pt x="11" y="35"/>
                  </a:cubicBezTo>
                  <a:cubicBezTo>
                    <a:pt x="4" y="43"/>
                    <a:pt x="0" y="51"/>
                    <a:pt x="0" y="60"/>
                  </a:cubicBezTo>
                  <a:cubicBezTo>
                    <a:pt x="0" y="116"/>
                    <a:pt x="0" y="116"/>
                    <a:pt x="0" y="116"/>
                  </a:cubicBezTo>
                  <a:cubicBezTo>
                    <a:pt x="0" y="172"/>
                    <a:pt x="0" y="172"/>
                    <a:pt x="0" y="172"/>
                  </a:cubicBezTo>
                  <a:cubicBezTo>
                    <a:pt x="0" y="228"/>
                    <a:pt x="0" y="228"/>
                    <a:pt x="0" y="228"/>
                  </a:cubicBezTo>
                  <a:cubicBezTo>
                    <a:pt x="0" y="237"/>
                    <a:pt x="4" y="245"/>
                    <a:pt x="11" y="252"/>
                  </a:cubicBezTo>
                  <a:cubicBezTo>
                    <a:pt x="18" y="260"/>
                    <a:pt x="28" y="266"/>
                    <a:pt x="40" y="271"/>
                  </a:cubicBezTo>
                  <a:cubicBezTo>
                    <a:pt x="64" y="282"/>
                    <a:pt x="96" y="288"/>
                    <a:pt x="132" y="288"/>
                  </a:cubicBezTo>
                  <a:cubicBezTo>
                    <a:pt x="168" y="288"/>
                    <a:pt x="200" y="282"/>
                    <a:pt x="224" y="271"/>
                  </a:cubicBezTo>
                  <a:cubicBezTo>
                    <a:pt x="236" y="266"/>
                    <a:pt x="246" y="260"/>
                    <a:pt x="253" y="252"/>
                  </a:cubicBezTo>
                  <a:cubicBezTo>
                    <a:pt x="260" y="245"/>
                    <a:pt x="264" y="237"/>
                    <a:pt x="264" y="228"/>
                  </a:cubicBezTo>
                  <a:cubicBezTo>
                    <a:pt x="264" y="172"/>
                    <a:pt x="264" y="172"/>
                    <a:pt x="264" y="172"/>
                  </a:cubicBezTo>
                  <a:cubicBezTo>
                    <a:pt x="264" y="116"/>
                    <a:pt x="264" y="116"/>
                    <a:pt x="264" y="116"/>
                  </a:cubicBezTo>
                  <a:cubicBezTo>
                    <a:pt x="264" y="60"/>
                    <a:pt x="264" y="60"/>
                    <a:pt x="264" y="60"/>
                  </a:cubicBezTo>
                  <a:cubicBezTo>
                    <a:pt x="264" y="51"/>
                    <a:pt x="260" y="43"/>
                    <a:pt x="253" y="35"/>
                  </a:cubicBezTo>
                  <a:cubicBezTo>
                    <a:pt x="246" y="28"/>
                    <a:pt x="236" y="22"/>
                    <a:pt x="224" y="17"/>
                  </a:cubicBezTo>
                  <a:cubicBezTo>
                    <a:pt x="200" y="6"/>
                    <a:pt x="168" y="0"/>
                    <a:pt x="132" y="0"/>
                  </a:cubicBezTo>
                  <a:close/>
                  <a:moveTo>
                    <a:pt x="132" y="8"/>
                  </a:moveTo>
                  <a:cubicBezTo>
                    <a:pt x="167" y="8"/>
                    <a:pt x="198" y="14"/>
                    <a:pt x="221" y="24"/>
                  </a:cubicBezTo>
                  <a:cubicBezTo>
                    <a:pt x="232" y="29"/>
                    <a:pt x="241" y="35"/>
                    <a:pt x="247" y="41"/>
                  </a:cubicBezTo>
                  <a:cubicBezTo>
                    <a:pt x="253" y="47"/>
                    <a:pt x="256" y="54"/>
                    <a:pt x="256" y="60"/>
                  </a:cubicBezTo>
                  <a:cubicBezTo>
                    <a:pt x="256" y="66"/>
                    <a:pt x="253" y="73"/>
                    <a:pt x="247" y="79"/>
                  </a:cubicBezTo>
                  <a:cubicBezTo>
                    <a:pt x="241" y="85"/>
                    <a:pt x="232" y="91"/>
                    <a:pt x="221" y="96"/>
                  </a:cubicBezTo>
                  <a:cubicBezTo>
                    <a:pt x="198" y="106"/>
                    <a:pt x="167" y="112"/>
                    <a:pt x="132" y="112"/>
                  </a:cubicBezTo>
                  <a:cubicBezTo>
                    <a:pt x="97" y="112"/>
                    <a:pt x="66" y="106"/>
                    <a:pt x="43" y="96"/>
                  </a:cubicBezTo>
                  <a:cubicBezTo>
                    <a:pt x="32" y="91"/>
                    <a:pt x="23" y="85"/>
                    <a:pt x="17" y="79"/>
                  </a:cubicBezTo>
                  <a:cubicBezTo>
                    <a:pt x="11" y="73"/>
                    <a:pt x="8" y="66"/>
                    <a:pt x="8" y="60"/>
                  </a:cubicBezTo>
                  <a:cubicBezTo>
                    <a:pt x="8" y="54"/>
                    <a:pt x="11" y="47"/>
                    <a:pt x="17" y="41"/>
                  </a:cubicBezTo>
                  <a:cubicBezTo>
                    <a:pt x="23" y="35"/>
                    <a:pt x="32" y="29"/>
                    <a:pt x="43" y="24"/>
                  </a:cubicBezTo>
                  <a:cubicBezTo>
                    <a:pt x="66" y="14"/>
                    <a:pt x="97" y="8"/>
                    <a:pt x="132" y="8"/>
                  </a:cubicBezTo>
                  <a:close/>
                  <a:moveTo>
                    <a:pt x="8" y="81"/>
                  </a:moveTo>
                  <a:cubicBezTo>
                    <a:pt x="17" y="91"/>
                    <a:pt x="30" y="99"/>
                    <a:pt x="40" y="103"/>
                  </a:cubicBezTo>
                  <a:cubicBezTo>
                    <a:pt x="64" y="114"/>
                    <a:pt x="96" y="120"/>
                    <a:pt x="132" y="120"/>
                  </a:cubicBezTo>
                  <a:cubicBezTo>
                    <a:pt x="168" y="120"/>
                    <a:pt x="200" y="114"/>
                    <a:pt x="224" y="103"/>
                  </a:cubicBezTo>
                  <a:cubicBezTo>
                    <a:pt x="237" y="97"/>
                    <a:pt x="248" y="91"/>
                    <a:pt x="256" y="81"/>
                  </a:cubicBezTo>
                  <a:cubicBezTo>
                    <a:pt x="256" y="116"/>
                    <a:pt x="256" y="116"/>
                    <a:pt x="256" y="116"/>
                  </a:cubicBezTo>
                  <a:cubicBezTo>
                    <a:pt x="256" y="122"/>
                    <a:pt x="253" y="129"/>
                    <a:pt x="247" y="135"/>
                  </a:cubicBezTo>
                  <a:cubicBezTo>
                    <a:pt x="241" y="141"/>
                    <a:pt x="232" y="147"/>
                    <a:pt x="221" y="152"/>
                  </a:cubicBezTo>
                  <a:cubicBezTo>
                    <a:pt x="198" y="162"/>
                    <a:pt x="167" y="168"/>
                    <a:pt x="132" y="168"/>
                  </a:cubicBezTo>
                  <a:cubicBezTo>
                    <a:pt x="97" y="168"/>
                    <a:pt x="66" y="162"/>
                    <a:pt x="43" y="152"/>
                  </a:cubicBezTo>
                  <a:cubicBezTo>
                    <a:pt x="32" y="147"/>
                    <a:pt x="23" y="141"/>
                    <a:pt x="17" y="135"/>
                  </a:cubicBezTo>
                  <a:cubicBezTo>
                    <a:pt x="11" y="129"/>
                    <a:pt x="8" y="122"/>
                    <a:pt x="8" y="116"/>
                  </a:cubicBezTo>
                  <a:lnTo>
                    <a:pt x="8" y="81"/>
                  </a:lnTo>
                  <a:close/>
                  <a:moveTo>
                    <a:pt x="8" y="137"/>
                  </a:moveTo>
                  <a:cubicBezTo>
                    <a:pt x="17" y="147"/>
                    <a:pt x="30" y="155"/>
                    <a:pt x="40" y="159"/>
                  </a:cubicBezTo>
                  <a:cubicBezTo>
                    <a:pt x="64" y="170"/>
                    <a:pt x="96" y="176"/>
                    <a:pt x="132" y="176"/>
                  </a:cubicBezTo>
                  <a:cubicBezTo>
                    <a:pt x="168" y="176"/>
                    <a:pt x="200" y="170"/>
                    <a:pt x="224" y="159"/>
                  </a:cubicBezTo>
                  <a:cubicBezTo>
                    <a:pt x="237" y="153"/>
                    <a:pt x="248" y="147"/>
                    <a:pt x="256" y="137"/>
                  </a:cubicBezTo>
                  <a:cubicBezTo>
                    <a:pt x="256" y="172"/>
                    <a:pt x="256" y="172"/>
                    <a:pt x="256" y="172"/>
                  </a:cubicBezTo>
                  <a:cubicBezTo>
                    <a:pt x="256" y="178"/>
                    <a:pt x="253" y="185"/>
                    <a:pt x="247" y="191"/>
                  </a:cubicBezTo>
                  <a:cubicBezTo>
                    <a:pt x="241" y="197"/>
                    <a:pt x="232" y="203"/>
                    <a:pt x="221" y="208"/>
                  </a:cubicBezTo>
                  <a:cubicBezTo>
                    <a:pt x="198" y="218"/>
                    <a:pt x="167" y="224"/>
                    <a:pt x="132" y="224"/>
                  </a:cubicBezTo>
                  <a:cubicBezTo>
                    <a:pt x="97" y="224"/>
                    <a:pt x="66" y="218"/>
                    <a:pt x="43" y="208"/>
                  </a:cubicBezTo>
                  <a:cubicBezTo>
                    <a:pt x="32" y="203"/>
                    <a:pt x="23" y="197"/>
                    <a:pt x="17" y="191"/>
                  </a:cubicBezTo>
                  <a:cubicBezTo>
                    <a:pt x="11" y="185"/>
                    <a:pt x="8" y="178"/>
                    <a:pt x="8" y="172"/>
                  </a:cubicBezTo>
                  <a:lnTo>
                    <a:pt x="8" y="137"/>
                  </a:lnTo>
                  <a:close/>
                  <a:moveTo>
                    <a:pt x="8" y="193"/>
                  </a:moveTo>
                  <a:cubicBezTo>
                    <a:pt x="17" y="203"/>
                    <a:pt x="30" y="211"/>
                    <a:pt x="40" y="215"/>
                  </a:cubicBezTo>
                  <a:cubicBezTo>
                    <a:pt x="64" y="226"/>
                    <a:pt x="96" y="232"/>
                    <a:pt x="132" y="232"/>
                  </a:cubicBezTo>
                  <a:cubicBezTo>
                    <a:pt x="168" y="232"/>
                    <a:pt x="200" y="226"/>
                    <a:pt x="224" y="215"/>
                  </a:cubicBezTo>
                  <a:cubicBezTo>
                    <a:pt x="237" y="209"/>
                    <a:pt x="248" y="203"/>
                    <a:pt x="256" y="193"/>
                  </a:cubicBezTo>
                  <a:cubicBezTo>
                    <a:pt x="256" y="228"/>
                    <a:pt x="256" y="228"/>
                    <a:pt x="256" y="228"/>
                  </a:cubicBezTo>
                  <a:cubicBezTo>
                    <a:pt x="256" y="234"/>
                    <a:pt x="253" y="241"/>
                    <a:pt x="247" y="247"/>
                  </a:cubicBezTo>
                  <a:cubicBezTo>
                    <a:pt x="241" y="253"/>
                    <a:pt x="232" y="259"/>
                    <a:pt x="221" y="264"/>
                  </a:cubicBezTo>
                  <a:cubicBezTo>
                    <a:pt x="198" y="274"/>
                    <a:pt x="167" y="280"/>
                    <a:pt x="132" y="280"/>
                  </a:cubicBezTo>
                  <a:cubicBezTo>
                    <a:pt x="97" y="280"/>
                    <a:pt x="66" y="274"/>
                    <a:pt x="43" y="264"/>
                  </a:cubicBezTo>
                  <a:cubicBezTo>
                    <a:pt x="32" y="259"/>
                    <a:pt x="23" y="253"/>
                    <a:pt x="17" y="247"/>
                  </a:cubicBezTo>
                  <a:cubicBezTo>
                    <a:pt x="11" y="241"/>
                    <a:pt x="8" y="234"/>
                    <a:pt x="8" y="228"/>
                  </a:cubicBezTo>
                  <a:lnTo>
                    <a:pt x="8" y="19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12" name="Rectangle 211"/>
          <p:cNvSpPr/>
          <p:nvPr/>
        </p:nvSpPr>
        <p:spPr>
          <a:xfrm>
            <a:off x="1293425" y="2787077"/>
            <a:ext cx="497251" cy="261610"/>
          </a:xfrm>
          <a:prstGeom prst="rect">
            <a:avLst/>
          </a:prstGeom>
        </p:spPr>
        <p:txBody>
          <a:bodyPr wrap="none">
            <a:spAutoFit/>
          </a:bodyPr>
          <a:lstStyle/>
          <a:p>
            <a:pPr algn="ctr"/>
            <a:r>
              <a:rPr lang="en-US" sz="1100" dirty="0">
                <a:solidFill>
                  <a:schemeClr val="bg1"/>
                </a:solidFill>
                <a:latin typeface="Gill Sans MT" panose="020B0502020104020203" pitchFamily="34" charset="0"/>
              </a:rPr>
              <a:t>More</a:t>
            </a:r>
          </a:p>
        </p:txBody>
      </p:sp>
      <p:sp>
        <p:nvSpPr>
          <p:cNvPr id="213" name="Rectangle 212"/>
          <p:cNvSpPr/>
          <p:nvPr/>
        </p:nvSpPr>
        <p:spPr>
          <a:xfrm>
            <a:off x="1239703" y="3590181"/>
            <a:ext cx="562502" cy="323165"/>
          </a:xfrm>
          <a:prstGeom prst="rect">
            <a:avLst/>
          </a:prstGeom>
        </p:spPr>
        <p:txBody>
          <a:bodyPr wrap="square">
            <a:spAutoFit/>
          </a:bodyPr>
          <a:lstStyle/>
          <a:p>
            <a:pPr algn="ctr">
              <a:lnSpc>
                <a:spcPts val="900"/>
              </a:lnSpc>
            </a:pPr>
            <a:r>
              <a:rPr lang="en-US" sz="1100" dirty="0">
                <a:solidFill>
                  <a:schemeClr val="bg1"/>
                </a:solidFill>
                <a:latin typeface="Gill Sans MT" panose="020B0502020104020203" pitchFamily="34" charset="0"/>
              </a:rPr>
              <a:t>Even more </a:t>
            </a:r>
          </a:p>
        </p:txBody>
      </p:sp>
      <p:grpSp>
        <p:nvGrpSpPr>
          <p:cNvPr id="214" name="Group 213"/>
          <p:cNvGrpSpPr/>
          <p:nvPr/>
        </p:nvGrpSpPr>
        <p:grpSpPr>
          <a:xfrm>
            <a:off x="6934834" y="2749650"/>
            <a:ext cx="1777827" cy="1938676"/>
            <a:chOff x="2371998" y="2977261"/>
            <a:chExt cx="1000125" cy="1090612"/>
          </a:xfrm>
        </p:grpSpPr>
        <p:sp>
          <p:nvSpPr>
            <p:cNvPr id="215" name="Rounded Rectangle 214"/>
            <p:cNvSpPr/>
            <p:nvPr/>
          </p:nvSpPr>
          <p:spPr>
            <a:xfrm>
              <a:off x="2371998" y="3007209"/>
              <a:ext cx="992301" cy="1036851"/>
            </a:xfrm>
            <a:prstGeom prst="roundRect">
              <a:avLst>
                <a:gd name="adj" fmla="val 28557"/>
              </a:avLst>
            </a:prstGeom>
            <a:solidFill>
              <a:srgbClr val="309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Freeform 5"/>
            <p:cNvSpPr>
              <a:spLocks noEditPoints="1"/>
            </p:cNvSpPr>
            <p:nvPr/>
          </p:nvSpPr>
          <p:spPr bwMode="auto">
            <a:xfrm>
              <a:off x="2371998" y="2977261"/>
              <a:ext cx="1000125" cy="1090612"/>
            </a:xfrm>
            <a:custGeom>
              <a:avLst/>
              <a:gdLst>
                <a:gd name="T0" fmla="*/ 40 w 264"/>
                <a:gd name="T1" fmla="*/ 17 h 288"/>
                <a:gd name="T2" fmla="*/ 0 w 264"/>
                <a:gd name="T3" fmla="*/ 60 h 288"/>
                <a:gd name="T4" fmla="*/ 0 w 264"/>
                <a:gd name="T5" fmla="*/ 172 h 288"/>
                <a:gd name="T6" fmla="*/ 11 w 264"/>
                <a:gd name="T7" fmla="*/ 252 h 288"/>
                <a:gd name="T8" fmla="*/ 132 w 264"/>
                <a:gd name="T9" fmla="*/ 288 h 288"/>
                <a:gd name="T10" fmla="*/ 253 w 264"/>
                <a:gd name="T11" fmla="*/ 252 h 288"/>
                <a:gd name="T12" fmla="*/ 264 w 264"/>
                <a:gd name="T13" fmla="*/ 172 h 288"/>
                <a:gd name="T14" fmla="*/ 264 w 264"/>
                <a:gd name="T15" fmla="*/ 60 h 288"/>
                <a:gd name="T16" fmla="*/ 224 w 264"/>
                <a:gd name="T17" fmla="*/ 17 h 288"/>
                <a:gd name="T18" fmla="*/ 132 w 264"/>
                <a:gd name="T19" fmla="*/ 8 h 288"/>
                <a:gd name="T20" fmla="*/ 247 w 264"/>
                <a:gd name="T21" fmla="*/ 41 h 288"/>
                <a:gd name="T22" fmla="*/ 247 w 264"/>
                <a:gd name="T23" fmla="*/ 79 h 288"/>
                <a:gd name="T24" fmla="*/ 132 w 264"/>
                <a:gd name="T25" fmla="*/ 112 h 288"/>
                <a:gd name="T26" fmla="*/ 17 w 264"/>
                <a:gd name="T27" fmla="*/ 79 h 288"/>
                <a:gd name="T28" fmla="*/ 17 w 264"/>
                <a:gd name="T29" fmla="*/ 41 h 288"/>
                <a:gd name="T30" fmla="*/ 132 w 264"/>
                <a:gd name="T31" fmla="*/ 8 h 288"/>
                <a:gd name="T32" fmla="*/ 40 w 264"/>
                <a:gd name="T33" fmla="*/ 103 h 288"/>
                <a:gd name="T34" fmla="*/ 224 w 264"/>
                <a:gd name="T35" fmla="*/ 103 h 288"/>
                <a:gd name="T36" fmla="*/ 256 w 264"/>
                <a:gd name="T37" fmla="*/ 116 h 288"/>
                <a:gd name="T38" fmla="*/ 221 w 264"/>
                <a:gd name="T39" fmla="*/ 152 h 288"/>
                <a:gd name="T40" fmla="*/ 43 w 264"/>
                <a:gd name="T41" fmla="*/ 152 h 288"/>
                <a:gd name="T42" fmla="*/ 8 w 264"/>
                <a:gd name="T43" fmla="*/ 116 h 288"/>
                <a:gd name="T44" fmla="*/ 8 w 264"/>
                <a:gd name="T45" fmla="*/ 137 h 288"/>
                <a:gd name="T46" fmla="*/ 132 w 264"/>
                <a:gd name="T47" fmla="*/ 176 h 288"/>
                <a:gd name="T48" fmla="*/ 256 w 264"/>
                <a:gd name="T49" fmla="*/ 137 h 288"/>
                <a:gd name="T50" fmla="*/ 247 w 264"/>
                <a:gd name="T51" fmla="*/ 191 h 288"/>
                <a:gd name="T52" fmla="*/ 132 w 264"/>
                <a:gd name="T53" fmla="*/ 224 h 288"/>
                <a:gd name="T54" fmla="*/ 17 w 264"/>
                <a:gd name="T55" fmla="*/ 191 h 288"/>
                <a:gd name="T56" fmla="*/ 8 w 264"/>
                <a:gd name="T57" fmla="*/ 137 h 288"/>
                <a:gd name="T58" fmla="*/ 40 w 264"/>
                <a:gd name="T59" fmla="*/ 215 h 288"/>
                <a:gd name="T60" fmla="*/ 224 w 264"/>
                <a:gd name="T61" fmla="*/ 215 h 288"/>
                <a:gd name="T62" fmla="*/ 256 w 264"/>
                <a:gd name="T63" fmla="*/ 228 h 288"/>
                <a:gd name="T64" fmla="*/ 221 w 264"/>
                <a:gd name="T65" fmla="*/ 264 h 288"/>
                <a:gd name="T66" fmla="*/ 43 w 264"/>
                <a:gd name="T67" fmla="*/ 264 h 288"/>
                <a:gd name="T68" fmla="*/ 8 w 264"/>
                <a:gd name="T69" fmla="*/ 22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88">
                  <a:moveTo>
                    <a:pt x="132" y="0"/>
                  </a:moveTo>
                  <a:cubicBezTo>
                    <a:pt x="96" y="0"/>
                    <a:pt x="64" y="6"/>
                    <a:pt x="40" y="17"/>
                  </a:cubicBezTo>
                  <a:cubicBezTo>
                    <a:pt x="28" y="22"/>
                    <a:pt x="18" y="28"/>
                    <a:pt x="11" y="35"/>
                  </a:cubicBezTo>
                  <a:cubicBezTo>
                    <a:pt x="4" y="43"/>
                    <a:pt x="0" y="51"/>
                    <a:pt x="0" y="60"/>
                  </a:cubicBezTo>
                  <a:cubicBezTo>
                    <a:pt x="0" y="116"/>
                    <a:pt x="0" y="116"/>
                    <a:pt x="0" y="116"/>
                  </a:cubicBezTo>
                  <a:cubicBezTo>
                    <a:pt x="0" y="172"/>
                    <a:pt x="0" y="172"/>
                    <a:pt x="0" y="172"/>
                  </a:cubicBezTo>
                  <a:cubicBezTo>
                    <a:pt x="0" y="228"/>
                    <a:pt x="0" y="228"/>
                    <a:pt x="0" y="228"/>
                  </a:cubicBezTo>
                  <a:cubicBezTo>
                    <a:pt x="0" y="237"/>
                    <a:pt x="4" y="245"/>
                    <a:pt x="11" y="252"/>
                  </a:cubicBezTo>
                  <a:cubicBezTo>
                    <a:pt x="18" y="260"/>
                    <a:pt x="28" y="266"/>
                    <a:pt x="40" y="271"/>
                  </a:cubicBezTo>
                  <a:cubicBezTo>
                    <a:pt x="64" y="282"/>
                    <a:pt x="96" y="288"/>
                    <a:pt x="132" y="288"/>
                  </a:cubicBezTo>
                  <a:cubicBezTo>
                    <a:pt x="168" y="288"/>
                    <a:pt x="200" y="282"/>
                    <a:pt x="224" y="271"/>
                  </a:cubicBezTo>
                  <a:cubicBezTo>
                    <a:pt x="236" y="266"/>
                    <a:pt x="246" y="260"/>
                    <a:pt x="253" y="252"/>
                  </a:cubicBezTo>
                  <a:cubicBezTo>
                    <a:pt x="260" y="245"/>
                    <a:pt x="264" y="237"/>
                    <a:pt x="264" y="228"/>
                  </a:cubicBezTo>
                  <a:cubicBezTo>
                    <a:pt x="264" y="172"/>
                    <a:pt x="264" y="172"/>
                    <a:pt x="264" y="172"/>
                  </a:cubicBezTo>
                  <a:cubicBezTo>
                    <a:pt x="264" y="116"/>
                    <a:pt x="264" y="116"/>
                    <a:pt x="264" y="116"/>
                  </a:cubicBezTo>
                  <a:cubicBezTo>
                    <a:pt x="264" y="60"/>
                    <a:pt x="264" y="60"/>
                    <a:pt x="264" y="60"/>
                  </a:cubicBezTo>
                  <a:cubicBezTo>
                    <a:pt x="264" y="51"/>
                    <a:pt x="260" y="43"/>
                    <a:pt x="253" y="35"/>
                  </a:cubicBezTo>
                  <a:cubicBezTo>
                    <a:pt x="246" y="28"/>
                    <a:pt x="236" y="22"/>
                    <a:pt x="224" y="17"/>
                  </a:cubicBezTo>
                  <a:cubicBezTo>
                    <a:pt x="200" y="6"/>
                    <a:pt x="168" y="0"/>
                    <a:pt x="132" y="0"/>
                  </a:cubicBezTo>
                  <a:close/>
                  <a:moveTo>
                    <a:pt x="132" y="8"/>
                  </a:moveTo>
                  <a:cubicBezTo>
                    <a:pt x="167" y="8"/>
                    <a:pt x="198" y="14"/>
                    <a:pt x="221" y="24"/>
                  </a:cubicBezTo>
                  <a:cubicBezTo>
                    <a:pt x="232" y="29"/>
                    <a:pt x="241" y="35"/>
                    <a:pt x="247" y="41"/>
                  </a:cubicBezTo>
                  <a:cubicBezTo>
                    <a:pt x="253" y="47"/>
                    <a:pt x="256" y="54"/>
                    <a:pt x="256" y="60"/>
                  </a:cubicBezTo>
                  <a:cubicBezTo>
                    <a:pt x="256" y="66"/>
                    <a:pt x="253" y="73"/>
                    <a:pt x="247" y="79"/>
                  </a:cubicBezTo>
                  <a:cubicBezTo>
                    <a:pt x="241" y="85"/>
                    <a:pt x="232" y="91"/>
                    <a:pt x="221" y="96"/>
                  </a:cubicBezTo>
                  <a:cubicBezTo>
                    <a:pt x="198" y="106"/>
                    <a:pt x="167" y="112"/>
                    <a:pt x="132" y="112"/>
                  </a:cubicBezTo>
                  <a:cubicBezTo>
                    <a:pt x="97" y="112"/>
                    <a:pt x="66" y="106"/>
                    <a:pt x="43" y="96"/>
                  </a:cubicBezTo>
                  <a:cubicBezTo>
                    <a:pt x="32" y="91"/>
                    <a:pt x="23" y="85"/>
                    <a:pt x="17" y="79"/>
                  </a:cubicBezTo>
                  <a:cubicBezTo>
                    <a:pt x="11" y="73"/>
                    <a:pt x="8" y="66"/>
                    <a:pt x="8" y="60"/>
                  </a:cubicBezTo>
                  <a:cubicBezTo>
                    <a:pt x="8" y="54"/>
                    <a:pt x="11" y="47"/>
                    <a:pt x="17" y="41"/>
                  </a:cubicBezTo>
                  <a:cubicBezTo>
                    <a:pt x="23" y="35"/>
                    <a:pt x="32" y="29"/>
                    <a:pt x="43" y="24"/>
                  </a:cubicBezTo>
                  <a:cubicBezTo>
                    <a:pt x="66" y="14"/>
                    <a:pt x="97" y="8"/>
                    <a:pt x="132" y="8"/>
                  </a:cubicBezTo>
                  <a:close/>
                  <a:moveTo>
                    <a:pt x="8" y="81"/>
                  </a:moveTo>
                  <a:cubicBezTo>
                    <a:pt x="17" y="91"/>
                    <a:pt x="30" y="99"/>
                    <a:pt x="40" y="103"/>
                  </a:cubicBezTo>
                  <a:cubicBezTo>
                    <a:pt x="64" y="114"/>
                    <a:pt x="96" y="120"/>
                    <a:pt x="132" y="120"/>
                  </a:cubicBezTo>
                  <a:cubicBezTo>
                    <a:pt x="168" y="120"/>
                    <a:pt x="200" y="114"/>
                    <a:pt x="224" y="103"/>
                  </a:cubicBezTo>
                  <a:cubicBezTo>
                    <a:pt x="237" y="97"/>
                    <a:pt x="248" y="91"/>
                    <a:pt x="256" y="81"/>
                  </a:cubicBezTo>
                  <a:cubicBezTo>
                    <a:pt x="256" y="116"/>
                    <a:pt x="256" y="116"/>
                    <a:pt x="256" y="116"/>
                  </a:cubicBezTo>
                  <a:cubicBezTo>
                    <a:pt x="256" y="122"/>
                    <a:pt x="253" y="129"/>
                    <a:pt x="247" y="135"/>
                  </a:cubicBezTo>
                  <a:cubicBezTo>
                    <a:pt x="241" y="141"/>
                    <a:pt x="232" y="147"/>
                    <a:pt x="221" y="152"/>
                  </a:cubicBezTo>
                  <a:cubicBezTo>
                    <a:pt x="198" y="162"/>
                    <a:pt x="167" y="168"/>
                    <a:pt x="132" y="168"/>
                  </a:cubicBezTo>
                  <a:cubicBezTo>
                    <a:pt x="97" y="168"/>
                    <a:pt x="66" y="162"/>
                    <a:pt x="43" y="152"/>
                  </a:cubicBezTo>
                  <a:cubicBezTo>
                    <a:pt x="32" y="147"/>
                    <a:pt x="23" y="141"/>
                    <a:pt x="17" y="135"/>
                  </a:cubicBezTo>
                  <a:cubicBezTo>
                    <a:pt x="11" y="129"/>
                    <a:pt x="8" y="122"/>
                    <a:pt x="8" y="116"/>
                  </a:cubicBezTo>
                  <a:lnTo>
                    <a:pt x="8" y="81"/>
                  </a:lnTo>
                  <a:close/>
                  <a:moveTo>
                    <a:pt x="8" y="137"/>
                  </a:moveTo>
                  <a:cubicBezTo>
                    <a:pt x="17" y="147"/>
                    <a:pt x="30" y="155"/>
                    <a:pt x="40" y="159"/>
                  </a:cubicBezTo>
                  <a:cubicBezTo>
                    <a:pt x="64" y="170"/>
                    <a:pt x="96" y="176"/>
                    <a:pt x="132" y="176"/>
                  </a:cubicBezTo>
                  <a:cubicBezTo>
                    <a:pt x="168" y="176"/>
                    <a:pt x="200" y="170"/>
                    <a:pt x="224" y="159"/>
                  </a:cubicBezTo>
                  <a:cubicBezTo>
                    <a:pt x="237" y="153"/>
                    <a:pt x="248" y="147"/>
                    <a:pt x="256" y="137"/>
                  </a:cubicBezTo>
                  <a:cubicBezTo>
                    <a:pt x="256" y="172"/>
                    <a:pt x="256" y="172"/>
                    <a:pt x="256" y="172"/>
                  </a:cubicBezTo>
                  <a:cubicBezTo>
                    <a:pt x="256" y="178"/>
                    <a:pt x="253" y="185"/>
                    <a:pt x="247" y="191"/>
                  </a:cubicBezTo>
                  <a:cubicBezTo>
                    <a:pt x="241" y="197"/>
                    <a:pt x="232" y="203"/>
                    <a:pt x="221" y="208"/>
                  </a:cubicBezTo>
                  <a:cubicBezTo>
                    <a:pt x="198" y="218"/>
                    <a:pt x="167" y="224"/>
                    <a:pt x="132" y="224"/>
                  </a:cubicBezTo>
                  <a:cubicBezTo>
                    <a:pt x="97" y="224"/>
                    <a:pt x="66" y="218"/>
                    <a:pt x="43" y="208"/>
                  </a:cubicBezTo>
                  <a:cubicBezTo>
                    <a:pt x="32" y="203"/>
                    <a:pt x="23" y="197"/>
                    <a:pt x="17" y="191"/>
                  </a:cubicBezTo>
                  <a:cubicBezTo>
                    <a:pt x="11" y="185"/>
                    <a:pt x="8" y="178"/>
                    <a:pt x="8" y="172"/>
                  </a:cubicBezTo>
                  <a:lnTo>
                    <a:pt x="8" y="137"/>
                  </a:lnTo>
                  <a:close/>
                  <a:moveTo>
                    <a:pt x="8" y="193"/>
                  </a:moveTo>
                  <a:cubicBezTo>
                    <a:pt x="17" y="203"/>
                    <a:pt x="30" y="211"/>
                    <a:pt x="40" y="215"/>
                  </a:cubicBezTo>
                  <a:cubicBezTo>
                    <a:pt x="64" y="226"/>
                    <a:pt x="96" y="232"/>
                    <a:pt x="132" y="232"/>
                  </a:cubicBezTo>
                  <a:cubicBezTo>
                    <a:pt x="168" y="232"/>
                    <a:pt x="200" y="226"/>
                    <a:pt x="224" y="215"/>
                  </a:cubicBezTo>
                  <a:cubicBezTo>
                    <a:pt x="237" y="209"/>
                    <a:pt x="248" y="203"/>
                    <a:pt x="256" y="193"/>
                  </a:cubicBezTo>
                  <a:cubicBezTo>
                    <a:pt x="256" y="228"/>
                    <a:pt x="256" y="228"/>
                    <a:pt x="256" y="228"/>
                  </a:cubicBezTo>
                  <a:cubicBezTo>
                    <a:pt x="256" y="234"/>
                    <a:pt x="253" y="241"/>
                    <a:pt x="247" y="247"/>
                  </a:cubicBezTo>
                  <a:cubicBezTo>
                    <a:pt x="241" y="253"/>
                    <a:pt x="232" y="259"/>
                    <a:pt x="221" y="264"/>
                  </a:cubicBezTo>
                  <a:cubicBezTo>
                    <a:pt x="198" y="274"/>
                    <a:pt x="167" y="280"/>
                    <a:pt x="132" y="280"/>
                  </a:cubicBezTo>
                  <a:cubicBezTo>
                    <a:pt x="97" y="280"/>
                    <a:pt x="66" y="274"/>
                    <a:pt x="43" y="264"/>
                  </a:cubicBezTo>
                  <a:cubicBezTo>
                    <a:pt x="32" y="259"/>
                    <a:pt x="23" y="253"/>
                    <a:pt x="17" y="247"/>
                  </a:cubicBezTo>
                  <a:cubicBezTo>
                    <a:pt x="11" y="241"/>
                    <a:pt x="8" y="234"/>
                    <a:pt x="8" y="228"/>
                  </a:cubicBezTo>
                  <a:lnTo>
                    <a:pt x="8" y="19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17" name="Flowchart: Magnetic Disk 13"/>
          <p:cNvSpPr/>
          <p:nvPr/>
        </p:nvSpPr>
        <p:spPr>
          <a:xfrm>
            <a:off x="7290651" y="2201608"/>
            <a:ext cx="1055993" cy="1612557"/>
          </a:xfrm>
          <a:prstGeom prst="flowChartMagneticDis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Gill Sans MT" panose="020B0502020104020203" pitchFamily="34" charset="0"/>
              </a:rPr>
              <a:t>Don’t even think about it!</a:t>
            </a:r>
          </a:p>
        </p:txBody>
      </p:sp>
      <p:grpSp>
        <p:nvGrpSpPr>
          <p:cNvPr id="218" name="Group 217"/>
          <p:cNvGrpSpPr/>
          <p:nvPr/>
        </p:nvGrpSpPr>
        <p:grpSpPr>
          <a:xfrm>
            <a:off x="4155895" y="3556009"/>
            <a:ext cx="832209" cy="907504"/>
            <a:chOff x="2371998" y="2977261"/>
            <a:chExt cx="1000125" cy="1090612"/>
          </a:xfrm>
        </p:grpSpPr>
        <p:sp>
          <p:nvSpPr>
            <p:cNvPr id="219" name="Rounded Rectangle 218"/>
            <p:cNvSpPr/>
            <p:nvPr/>
          </p:nvSpPr>
          <p:spPr>
            <a:xfrm>
              <a:off x="2371998" y="3007209"/>
              <a:ext cx="992301" cy="1036851"/>
            </a:xfrm>
            <a:prstGeom prst="roundRect">
              <a:avLst>
                <a:gd name="adj" fmla="val 28557"/>
              </a:avLst>
            </a:prstGeom>
            <a:solidFill>
              <a:srgbClr val="309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Freeform 5"/>
            <p:cNvSpPr>
              <a:spLocks noEditPoints="1"/>
            </p:cNvSpPr>
            <p:nvPr/>
          </p:nvSpPr>
          <p:spPr bwMode="auto">
            <a:xfrm>
              <a:off x="2371998" y="2977261"/>
              <a:ext cx="1000125" cy="1090612"/>
            </a:xfrm>
            <a:custGeom>
              <a:avLst/>
              <a:gdLst>
                <a:gd name="T0" fmla="*/ 40 w 264"/>
                <a:gd name="T1" fmla="*/ 17 h 288"/>
                <a:gd name="T2" fmla="*/ 0 w 264"/>
                <a:gd name="T3" fmla="*/ 60 h 288"/>
                <a:gd name="T4" fmla="*/ 0 w 264"/>
                <a:gd name="T5" fmla="*/ 172 h 288"/>
                <a:gd name="T6" fmla="*/ 11 w 264"/>
                <a:gd name="T7" fmla="*/ 252 h 288"/>
                <a:gd name="T8" fmla="*/ 132 w 264"/>
                <a:gd name="T9" fmla="*/ 288 h 288"/>
                <a:gd name="T10" fmla="*/ 253 w 264"/>
                <a:gd name="T11" fmla="*/ 252 h 288"/>
                <a:gd name="T12" fmla="*/ 264 w 264"/>
                <a:gd name="T13" fmla="*/ 172 h 288"/>
                <a:gd name="T14" fmla="*/ 264 w 264"/>
                <a:gd name="T15" fmla="*/ 60 h 288"/>
                <a:gd name="T16" fmla="*/ 224 w 264"/>
                <a:gd name="T17" fmla="*/ 17 h 288"/>
                <a:gd name="T18" fmla="*/ 132 w 264"/>
                <a:gd name="T19" fmla="*/ 8 h 288"/>
                <a:gd name="T20" fmla="*/ 247 w 264"/>
                <a:gd name="T21" fmla="*/ 41 h 288"/>
                <a:gd name="T22" fmla="*/ 247 w 264"/>
                <a:gd name="T23" fmla="*/ 79 h 288"/>
                <a:gd name="T24" fmla="*/ 132 w 264"/>
                <a:gd name="T25" fmla="*/ 112 h 288"/>
                <a:gd name="T26" fmla="*/ 17 w 264"/>
                <a:gd name="T27" fmla="*/ 79 h 288"/>
                <a:gd name="T28" fmla="*/ 17 w 264"/>
                <a:gd name="T29" fmla="*/ 41 h 288"/>
                <a:gd name="T30" fmla="*/ 132 w 264"/>
                <a:gd name="T31" fmla="*/ 8 h 288"/>
                <a:gd name="T32" fmla="*/ 40 w 264"/>
                <a:gd name="T33" fmla="*/ 103 h 288"/>
                <a:gd name="T34" fmla="*/ 224 w 264"/>
                <a:gd name="T35" fmla="*/ 103 h 288"/>
                <a:gd name="T36" fmla="*/ 256 w 264"/>
                <a:gd name="T37" fmla="*/ 116 h 288"/>
                <a:gd name="T38" fmla="*/ 221 w 264"/>
                <a:gd name="T39" fmla="*/ 152 h 288"/>
                <a:gd name="T40" fmla="*/ 43 w 264"/>
                <a:gd name="T41" fmla="*/ 152 h 288"/>
                <a:gd name="T42" fmla="*/ 8 w 264"/>
                <a:gd name="T43" fmla="*/ 116 h 288"/>
                <a:gd name="T44" fmla="*/ 8 w 264"/>
                <a:gd name="T45" fmla="*/ 137 h 288"/>
                <a:gd name="T46" fmla="*/ 132 w 264"/>
                <a:gd name="T47" fmla="*/ 176 h 288"/>
                <a:gd name="T48" fmla="*/ 256 w 264"/>
                <a:gd name="T49" fmla="*/ 137 h 288"/>
                <a:gd name="T50" fmla="*/ 247 w 264"/>
                <a:gd name="T51" fmla="*/ 191 h 288"/>
                <a:gd name="T52" fmla="*/ 132 w 264"/>
                <a:gd name="T53" fmla="*/ 224 h 288"/>
                <a:gd name="T54" fmla="*/ 17 w 264"/>
                <a:gd name="T55" fmla="*/ 191 h 288"/>
                <a:gd name="T56" fmla="*/ 8 w 264"/>
                <a:gd name="T57" fmla="*/ 137 h 288"/>
                <a:gd name="T58" fmla="*/ 40 w 264"/>
                <a:gd name="T59" fmla="*/ 215 h 288"/>
                <a:gd name="T60" fmla="*/ 224 w 264"/>
                <a:gd name="T61" fmla="*/ 215 h 288"/>
                <a:gd name="T62" fmla="*/ 256 w 264"/>
                <a:gd name="T63" fmla="*/ 228 h 288"/>
                <a:gd name="T64" fmla="*/ 221 w 264"/>
                <a:gd name="T65" fmla="*/ 264 h 288"/>
                <a:gd name="T66" fmla="*/ 43 w 264"/>
                <a:gd name="T67" fmla="*/ 264 h 288"/>
                <a:gd name="T68" fmla="*/ 8 w 264"/>
                <a:gd name="T69" fmla="*/ 22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88">
                  <a:moveTo>
                    <a:pt x="132" y="0"/>
                  </a:moveTo>
                  <a:cubicBezTo>
                    <a:pt x="96" y="0"/>
                    <a:pt x="64" y="6"/>
                    <a:pt x="40" y="17"/>
                  </a:cubicBezTo>
                  <a:cubicBezTo>
                    <a:pt x="28" y="22"/>
                    <a:pt x="18" y="28"/>
                    <a:pt x="11" y="35"/>
                  </a:cubicBezTo>
                  <a:cubicBezTo>
                    <a:pt x="4" y="43"/>
                    <a:pt x="0" y="51"/>
                    <a:pt x="0" y="60"/>
                  </a:cubicBezTo>
                  <a:cubicBezTo>
                    <a:pt x="0" y="116"/>
                    <a:pt x="0" y="116"/>
                    <a:pt x="0" y="116"/>
                  </a:cubicBezTo>
                  <a:cubicBezTo>
                    <a:pt x="0" y="172"/>
                    <a:pt x="0" y="172"/>
                    <a:pt x="0" y="172"/>
                  </a:cubicBezTo>
                  <a:cubicBezTo>
                    <a:pt x="0" y="228"/>
                    <a:pt x="0" y="228"/>
                    <a:pt x="0" y="228"/>
                  </a:cubicBezTo>
                  <a:cubicBezTo>
                    <a:pt x="0" y="237"/>
                    <a:pt x="4" y="245"/>
                    <a:pt x="11" y="252"/>
                  </a:cubicBezTo>
                  <a:cubicBezTo>
                    <a:pt x="18" y="260"/>
                    <a:pt x="28" y="266"/>
                    <a:pt x="40" y="271"/>
                  </a:cubicBezTo>
                  <a:cubicBezTo>
                    <a:pt x="64" y="282"/>
                    <a:pt x="96" y="288"/>
                    <a:pt x="132" y="288"/>
                  </a:cubicBezTo>
                  <a:cubicBezTo>
                    <a:pt x="168" y="288"/>
                    <a:pt x="200" y="282"/>
                    <a:pt x="224" y="271"/>
                  </a:cubicBezTo>
                  <a:cubicBezTo>
                    <a:pt x="236" y="266"/>
                    <a:pt x="246" y="260"/>
                    <a:pt x="253" y="252"/>
                  </a:cubicBezTo>
                  <a:cubicBezTo>
                    <a:pt x="260" y="245"/>
                    <a:pt x="264" y="237"/>
                    <a:pt x="264" y="228"/>
                  </a:cubicBezTo>
                  <a:cubicBezTo>
                    <a:pt x="264" y="172"/>
                    <a:pt x="264" y="172"/>
                    <a:pt x="264" y="172"/>
                  </a:cubicBezTo>
                  <a:cubicBezTo>
                    <a:pt x="264" y="116"/>
                    <a:pt x="264" y="116"/>
                    <a:pt x="264" y="116"/>
                  </a:cubicBezTo>
                  <a:cubicBezTo>
                    <a:pt x="264" y="60"/>
                    <a:pt x="264" y="60"/>
                    <a:pt x="264" y="60"/>
                  </a:cubicBezTo>
                  <a:cubicBezTo>
                    <a:pt x="264" y="51"/>
                    <a:pt x="260" y="43"/>
                    <a:pt x="253" y="35"/>
                  </a:cubicBezTo>
                  <a:cubicBezTo>
                    <a:pt x="246" y="28"/>
                    <a:pt x="236" y="22"/>
                    <a:pt x="224" y="17"/>
                  </a:cubicBezTo>
                  <a:cubicBezTo>
                    <a:pt x="200" y="6"/>
                    <a:pt x="168" y="0"/>
                    <a:pt x="132" y="0"/>
                  </a:cubicBezTo>
                  <a:close/>
                  <a:moveTo>
                    <a:pt x="132" y="8"/>
                  </a:moveTo>
                  <a:cubicBezTo>
                    <a:pt x="167" y="8"/>
                    <a:pt x="198" y="14"/>
                    <a:pt x="221" y="24"/>
                  </a:cubicBezTo>
                  <a:cubicBezTo>
                    <a:pt x="232" y="29"/>
                    <a:pt x="241" y="35"/>
                    <a:pt x="247" y="41"/>
                  </a:cubicBezTo>
                  <a:cubicBezTo>
                    <a:pt x="253" y="47"/>
                    <a:pt x="256" y="54"/>
                    <a:pt x="256" y="60"/>
                  </a:cubicBezTo>
                  <a:cubicBezTo>
                    <a:pt x="256" y="66"/>
                    <a:pt x="253" y="73"/>
                    <a:pt x="247" y="79"/>
                  </a:cubicBezTo>
                  <a:cubicBezTo>
                    <a:pt x="241" y="85"/>
                    <a:pt x="232" y="91"/>
                    <a:pt x="221" y="96"/>
                  </a:cubicBezTo>
                  <a:cubicBezTo>
                    <a:pt x="198" y="106"/>
                    <a:pt x="167" y="112"/>
                    <a:pt x="132" y="112"/>
                  </a:cubicBezTo>
                  <a:cubicBezTo>
                    <a:pt x="97" y="112"/>
                    <a:pt x="66" y="106"/>
                    <a:pt x="43" y="96"/>
                  </a:cubicBezTo>
                  <a:cubicBezTo>
                    <a:pt x="32" y="91"/>
                    <a:pt x="23" y="85"/>
                    <a:pt x="17" y="79"/>
                  </a:cubicBezTo>
                  <a:cubicBezTo>
                    <a:pt x="11" y="73"/>
                    <a:pt x="8" y="66"/>
                    <a:pt x="8" y="60"/>
                  </a:cubicBezTo>
                  <a:cubicBezTo>
                    <a:pt x="8" y="54"/>
                    <a:pt x="11" y="47"/>
                    <a:pt x="17" y="41"/>
                  </a:cubicBezTo>
                  <a:cubicBezTo>
                    <a:pt x="23" y="35"/>
                    <a:pt x="32" y="29"/>
                    <a:pt x="43" y="24"/>
                  </a:cubicBezTo>
                  <a:cubicBezTo>
                    <a:pt x="66" y="14"/>
                    <a:pt x="97" y="8"/>
                    <a:pt x="132" y="8"/>
                  </a:cubicBezTo>
                  <a:close/>
                  <a:moveTo>
                    <a:pt x="8" y="81"/>
                  </a:moveTo>
                  <a:cubicBezTo>
                    <a:pt x="17" y="91"/>
                    <a:pt x="30" y="99"/>
                    <a:pt x="40" y="103"/>
                  </a:cubicBezTo>
                  <a:cubicBezTo>
                    <a:pt x="64" y="114"/>
                    <a:pt x="96" y="120"/>
                    <a:pt x="132" y="120"/>
                  </a:cubicBezTo>
                  <a:cubicBezTo>
                    <a:pt x="168" y="120"/>
                    <a:pt x="200" y="114"/>
                    <a:pt x="224" y="103"/>
                  </a:cubicBezTo>
                  <a:cubicBezTo>
                    <a:pt x="237" y="97"/>
                    <a:pt x="248" y="91"/>
                    <a:pt x="256" y="81"/>
                  </a:cubicBezTo>
                  <a:cubicBezTo>
                    <a:pt x="256" y="116"/>
                    <a:pt x="256" y="116"/>
                    <a:pt x="256" y="116"/>
                  </a:cubicBezTo>
                  <a:cubicBezTo>
                    <a:pt x="256" y="122"/>
                    <a:pt x="253" y="129"/>
                    <a:pt x="247" y="135"/>
                  </a:cubicBezTo>
                  <a:cubicBezTo>
                    <a:pt x="241" y="141"/>
                    <a:pt x="232" y="147"/>
                    <a:pt x="221" y="152"/>
                  </a:cubicBezTo>
                  <a:cubicBezTo>
                    <a:pt x="198" y="162"/>
                    <a:pt x="167" y="168"/>
                    <a:pt x="132" y="168"/>
                  </a:cubicBezTo>
                  <a:cubicBezTo>
                    <a:pt x="97" y="168"/>
                    <a:pt x="66" y="162"/>
                    <a:pt x="43" y="152"/>
                  </a:cubicBezTo>
                  <a:cubicBezTo>
                    <a:pt x="32" y="147"/>
                    <a:pt x="23" y="141"/>
                    <a:pt x="17" y="135"/>
                  </a:cubicBezTo>
                  <a:cubicBezTo>
                    <a:pt x="11" y="129"/>
                    <a:pt x="8" y="122"/>
                    <a:pt x="8" y="116"/>
                  </a:cubicBezTo>
                  <a:lnTo>
                    <a:pt x="8" y="81"/>
                  </a:lnTo>
                  <a:close/>
                  <a:moveTo>
                    <a:pt x="8" y="137"/>
                  </a:moveTo>
                  <a:cubicBezTo>
                    <a:pt x="17" y="147"/>
                    <a:pt x="30" y="155"/>
                    <a:pt x="40" y="159"/>
                  </a:cubicBezTo>
                  <a:cubicBezTo>
                    <a:pt x="64" y="170"/>
                    <a:pt x="96" y="176"/>
                    <a:pt x="132" y="176"/>
                  </a:cubicBezTo>
                  <a:cubicBezTo>
                    <a:pt x="168" y="176"/>
                    <a:pt x="200" y="170"/>
                    <a:pt x="224" y="159"/>
                  </a:cubicBezTo>
                  <a:cubicBezTo>
                    <a:pt x="237" y="153"/>
                    <a:pt x="248" y="147"/>
                    <a:pt x="256" y="137"/>
                  </a:cubicBezTo>
                  <a:cubicBezTo>
                    <a:pt x="256" y="172"/>
                    <a:pt x="256" y="172"/>
                    <a:pt x="256" y="172"/>
                  </a:cubicBezTo>
                  <a:cubicBezTo>
                    <a:pt x="256" y="178"/>
                    <a:pt x="253" y="185"/>
                    <a:pt x="247" y="191"/>
                  </a:cubicBezTo>
                  <a:cubicBezTo>
                    <a:pt x="241" y="197"/>
                    <a:pt x="232" y="203"/>
                    <a:pt x="221" y="208"/>
                  </a:cubicBezTo>
                  <a:cubicBezTo>
                    <a:pt x="198" y="218"/>
                    <a:pt x="167" y="224"/>
                    <a:pt x="132" y="224"/>
                  </a:cubicBezTo>
                  <a:cubicBezTo>
                    <a:pt x="97" y="224"/>
                    <a:pt x="66" y="218"/>
                    <a:pt x="43" y="208"/>
                  </a:cubicBezTo>
                  <a:cubicBezTo>
                    <a:pt x="32" y="203"/>
                    <a:pt x="23" y="197"/>
                    <a:pt x="17" y="191"/>
                  </a:cubicBezTo>
                  <a:cubicBezTo>
                    <a:pt x="11" y="185"/>
                    <a:pt x="8" y="178"/>
                    <a:pt x="8" y="172"/>
                  </a:cubicBezTo>
                  <a:lnTo>
                    <a:pt x="8" y="137"/>
                  </a:lnTo>
                  <a:close/>
                  <a:moveTo>
                    <a:pt x="8" y="193"/>
                  </a:moveTo>
                  <a:cubicBezTo>
                    <a:pt x="17" y="203"/>
                    <a:pt x="30" y="211"/>
                    <a:pt x="40" y="215"/>
                  </a:cubicBezTo>
                  <a:cubicBezTo>
                    <a:pt x="64" y="226"/>
                    <a:pt x="96" y="232"/>
                    <a:pt x="132" y="232"/>
                  </a:cubicBezTo>
                  <a:cubicBezTo>
                    <a:pt x="168" y="232"/>
                    <a:pt x="200" y="226"/>
                    <a:pt x="224" y="215"/>
                  </a:cubicBezTo>
                  <a:cubicBezTo>
                    <a:pt x="237" y="209"/>
                    <a:pt x="248" y="203"/>
                    <a:pt x="256" y="193"/>
                  </a:cubicBezTo>
                  <a:cubicBezTo>
                    <a:pt x="256" y="228"/>
                    <a:pt x="256" y="228"/>
                    <a:pt x="256" y="228"/>
                  </a:cubicBezTo>
                  <a:cubicBezTo>
                    <a:pt x="256" y="234"/>
                    <a:pt x="253" y="241"/>
                    <a:pt x="247" y="247"/>
                  </a:cubicBezTo>
                  <a:cubicBezTo>
                    <a:pt x="241" y="253"/>
                    <a:pt x="232" y="259"/>
                    <a:pt x="221" y="264"/>
                  </a:cubicBezTo>
                  <a:cubicBezTo>
                    <a:pt x="198" y="274"/>
                    <a:pt x="167" y="280"/>
                    <a:pt x="132" y="280"/>
                  </a:cubicBezTo>
                  <a:cubicBezTo>
                    <a:pt x="97" y="280"/>
                    <a:pt x="66" y="274"/>
                    <a:pt x="43" y="264"/>
                  </a:cubicBezTo>
                  <a:cubicBezTo>
                    <a:pt x="32" y="259"/>
                    <a:pt x="23" y="253"/>
                    <a:pt x="17" y="247"/>
                  </a:cubicBezTo>
                  <a:cubicBezTo>
                    <a:pt x="11" y="241"/>
                    <a:pt x="8" y="234"/>
                    <a:pt x="8" y="228"/>
                  </a:cubicBezTo>
                  <a:lnTo>
                    <a:pt x="8" y="19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21" name="Rectangle 220"/>
          <p:cNvSpPr/>
          <p:nvPr/>
        </p:nvSpPr>
        <p:spPr>
          <a:xfrm>
            <a:off x="4306941" y="3590181"/>
            <a:ext cx="562502" cy="323165"/>
          </a:xfrm>
          <a:prstGeom prst="rect">
            <a:avLst/>
          </a:prstGeom>
        </p:spPr>
        <p:txBody>
          <a:bodyPr wrap="square">
            <a:spAutoFit/>
          </a:bodyPr>
          <a:lstStyle/>
          <a:p>
            <a:pPr algn="ctr">
              <a:lnSpc>
                <a:spcPts val="900"/>
              </a:lnSpc>
            </a:pPr>
            <a:r>
              <a:rPr lang="en-US" sz="1100" dirty="0">
                <a:solidFill>
                  <a:schemeClr val="bg1"/>
                </a:solidFill>
                <a:latin typeface="Gill Sans MT" panose="020B0502020104020203" pitchFamily="34" charset="0"/>
              </a:rPr>
              <a:t>Even more </a:t>
            </a:r>
          </a:p>
        </p:txBody>
      </p:sp>
    </p:spTree>
    <p:extLst>
      <p:ext uri="{BB962C8B-B14F-4D97-AF65-F5344CB8AC3E}">
        <p14:creationId xmlns:p14="http://schemas.microsoft.com/office/powerpoint/2010/main" val="60881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p:bldP spid="196" grpId="0"/>
      <p:bldP spid="198" grpId="0"/>
      <p:bldP spid="199" grpId="0"/>
      <p:bldP spid="200" grpId="0"/>
      <p:bldP spid="201" grpId="0"/>
      <p:bldP spid="217" grpId="0"/>
      <p:bldP spid="2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959" y="1121228"/>
            <a:ext cx="3262926" cy="3202017"/>
          </a:xfrm>
          <a:prstGeom prst="rect">
            <a:avLst/>
          </a:prstGeom>
        </p:spPr>
      </p:pic>
      <p:sp>
        <p:nvSpPr>
          <p:cNvPr id="3" name="Title 1"/>
          <p:cNvSpPr txBox="1">
            <a:spLocks/>
          </p:cNvSpPr>
          <p:nvPr/>
        </p:nvSpPr>
        <p:spPr>
          <a:xfrm>
            <a:off x="565150" y="206375"/>
            <a:ext cx="8013700" cy="686359"/>
          </a:xfrm>
          <a:prstGeom prst="rect">
            <a:avLst/>
          </a:prstGeom>
        </p:spPr>
        <p:txBody>
          <a:bodyPr vert="horz" lIns="91440" tIns="45720" rIns="91440" bIns="45720" rtlCol="0" anchor="b">
            <a:noAutofit/>
          </a:bodyPr>
          <a:lstStyle>
            <a:lvl1pPr marL="0" marR="0" indent="0" algn="l" defTabSz="457200" rtl="0" eaLnBrk="1" fontAlgn="auto" latinLnBrk="0" hangingPunct="1">
              <a:lnSpc>
                <a:spcPct val="100000"/>
              </a:lnSpc>
              <a:spcBef>
                <a:spcPts val="0"/>
              </a:spcBef>
              <a:spcAft>
                <a:spcPts val="0"/>
              </a:spcAft>
              <a:buClrTx/>
              <a:buSzTx/>
              <a:buFontTx/>
              <a:buNone/>
              <a:tabLst/>
              <a:defRPr sz="2800" kern="1200">
                <a:solidFill>
                  <a:srgbClr val="3095B4"/>
                </a:solidFill>
                <a:latin typeface="Gill Sans MT"/>
                <a:ea typeface="+mj-ea"/>
                <a:cs typeface="Gill Sans MT"/>
              </a:defRPr>
            </a:lvl1pPr>
          </a:lstStyle>
          <a:p>
            <a:pPr algn="ctr"/>
            <a:r>
              <a:rPr lang="en-US" dirty="0" smtClean="0">
                <a:solidFill>
                  <a:schemeClr val="tx2"/>
                </a:solidFill>
              </a:rPr>
              <a:t>The burning platform…</a:t>
            </a:r>
            <a:endParaRPr lang="en-US" dirty="0">
              <a:solidFill>
                <a:schemeClr val="tx2"/>
              </a:solidFill>
            </a:endParaRPr>
          </a:p>
        </p:txBody>
      </p:sp>
    </p:spTree>
    <p:extLst>
      <p:ext uri="{BB962C8B-B14F-4D97-AF65-F5344CB8AC3E}">
        <p14:creationId xmlns:p14="http://schemas.microsoft.com/office/powerpoint/2010/main" val="3449015423"/>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New Branding Slid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6350" cmpd="sng">
          <a:solidFill>
            <a:srgbClr val="00517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37719</TotalTime>
  <Words>1728</Words>
  <Application>Microsoft Office PowerPoint</Application>
  <PresentationFormat>On-screen Show (16:9)</PresentationFormat>
  <Paragraphs>272</Paragraphs>
  <Slides>25</Slides>
  <Notes>12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MS PGothic</vt:lpstr>
      <vt:lpstr>MS PGothic</vt:lpstr>
      <vt:lpstr>Arial</vt:lpstr>
      <vt:lpstr>Cabin</vt:lpstr>
      <vt:lpstr>Calibri</vt:lpstr>
      <vt:lpstr>Gill Sans MT</vt:lpstr>
      <vt:lpstr>Helvetica Light</vt:lpstr>
      <vt:lpstr>Helvetica Neue</vt:lpstr>
      <vt:lpstr>Lucida Grande</vt:lpstr>
      <vt:lpstr>Times New Roman</vt:lpstr>
      <vt:lpstr>Wingdings</vt:lpstr>
      <vt:lpstr>New Branding Slide Master</vt:lpstr>
      <vt:lpstr>PowerPoint Presentation</vt:lpstr>
      <vt:lpstr>PowerPoint Presentation</vt:lpstr>
      <vt:lpstr>PowerPoint Presentation</vt:lpstr>
      <vt:lpstr>A lifetime journey in data…</vt:lpstr>
      <vt:lpstr>Uncovering truth and meaning – what does it mean?</vt:lpstr>
      <vt:lpstr>PowerPoint Presentation</vt:lpstr>
      <vt:lpstr>Dispositive Threshold</vt:lpstr>
      <vt:lpstr>Dispositive Threshold in Practice</vt:lpstr>
      <vt:lpstr>PowerPoint Presentation</vt:lpstr>
      <vt:lpstr>PowerPoint Presentation</vt:lpstr>
      <vt:lpstr>PowerPoint Presentation</vt:lpstr>
      <vt:lpstr>PowerPoint Presentation</vt:lpstr>
      <vt:lpstr>Data is often manipulated, either for intended good or for malfeasance</vt:lpstr>
      <vt:lpstr>The legislative landscape is constantly evolving</vt:lpstr>
      <vt:lpstr>PowerPoint Presentation</vt:lpstr>
      <vt:lpstr>PowerPoint Presentation</vt:lpstr>
      <vt:lpstr>PowerPoint Presentation</vt:lpstr>
      <vt:lpstr>PowerPoint Presentation</vt:lpstr>
      <vt:lpstr>PowerPoint Presentation</vt:lpstr>
      <vt:lpstr>To avoid getting distracted by “all things social”, the science involves continuous evolution and focus on specific use cases that drive value</vt:lpstr>
      <vt:lpstr> Visualizing extremely complex, changing relationships addresses questions never before feasible </vt:lpstr>
      <vt:lpstr>PowerPoint Presentation</vt:lpstr>
      <vt:lpstr>Totally New Questions and Challenges</vt:lpstr>
      <vt:lpstr>PowerPoint Presentation</vt:lpstr>
      <vt:lpstr>Abstract</vt:lpstr>
    </vt:vector>
  </TitlesOfParts>
  <Company>DNB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Heltzer Debbie</dc:creator>
  <cp:lastModifiedBy>Scriffignano, Anthony</cp:lastModifiedBy>
  <cp:revision>651</cp:revision>
  <cp:lastPrinted>2016-05-24T03:43:14Z</cp:lastPrinted>
  <dcterms:created xsi:type="dcterms:W3CDTF">2015-02-25T21:01:04Z</dcterms:created>
  <dcterms:modified xsi:type="dcterms:W3CDTF">2016-09-22T15:29:42Z</dcterms:modified>
</cp:coreProperties>
</file>