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xlsx" ContentType="application/vnd.openxmlformats-officedocument.spreadsheetml.sheet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1"/>
    <p:sldMasterId id="2147483708" r:id="rId2"/>
    <p:sldMasterId id="2147483715" r:id="rId3"/>
    <p:sldMasterId id="2147483727" r:id="rId4"/>
    <p:sldMasterId id="2147483748" r:id="rId5"/>
    <p:sldMasterId id="2147483756" r:id="rId6"/>
  </p:sldMasterIdLst>
  <p:notesMasterIdLst>
    <p:notesMasterId r:id="rId71"/>
  </p:notesMasterIdLst>
  <p:handoutMasterIdLst>
    <p:handoutMasterId r:id="rId72"/>
  </p:handoutMasterIdLst>
  <p:sldIdLst>
    <p:sldId id="584" r:id="rId7"/>
    <p:sldId id="877" r:id="rId8"/>
    <p:sldId id="868" r:id="rId9"/>
    <p:sldId id="869" r:id="rId10"/>
    <p:sldId id="870" r:id="rId11"/>
    <p:sldId id="871" r:id="rId12"/>
    <p:sldId id="872" r:id="rId13"/>
    <p:sldId id="873" r:id="rId14"/>
    <p:sldId id="586" r:id="rId15"/>
    <p:sldId id="855" r:id="rId16"/>
    <p:sldId id="631" r:id="rId17"/>
    <p:sldId id="632" r:id="rId18"/>
    <p:sldId id="633" r:id="rId19"/>
    <p:sldId id="587" r:id="rId20"/>
    <p:sldId id="562" r:id="rId21"/>
    <p:sldId id="386" r:id="rId22"/>
    <p:sldId id="387" r:id="rId23"/>
    <p:sldId id="388" r:id="rId24"/>
    <p:sldId id="389" r:id="rId25"/>
    <p:sldId id="589" r:id="rId26"/>
    <p:sldId id="621" r:id="rId27"/>
    <p:sldId id="590" r:id="rId28"/>
    <p:sldId id="865" r:id="rId29"/>
    <p:sldId id="785" r:id="rId30"/>
    <p:sldId id="786" r:id="rId31"/>
    <p:sldId id="787" r:id="rId32"/>
    <p:sldId id="661" r:id="rId33"/>
    <p:sldId id="662" r:id="rId34"/>
    <p:sldId id="603" r:id="rId35"/>
    <p:sldId id="610" r:id="rId36"/>
    <p:sldId id="867" r:id="rId37"/>
    <p:sldId id="672" r:id="rId38"/>
    <p:sldId id="795" r:id="rId39"/>
    <p:sldId id="842" r:id="rId40"/>
    <p:sldId id="843" r:id="rId41"/>
    <p:sldId id="800" r:id="rId42"/>
    <p:sldId id="851" r:id="rId43"/>
    <p:sldId id="852" r:id="rId44"/>
    <p:sldId id="805" r:id="rId45"/>
    <p:sldId id="813" r:id="rId46"/>
    <p:sldId id="815" r:id="rId47"/>
    <p:sldId id="816" r:id="rId48"/>
    <p:sldId id="810" r:id="rId49"/>
    <p:sldId id="874" r:id="rId50"/>
    <p:sldId id="875" r:id="rId51"/>
    <p:sldId id="876" r:id="rId52"/>
    <p:sldId id="696" r:id="rId53"/>
    <p:sldId id="697" r:id="rId54"/>
    <p:sldId id="713" r:id="rId55"/>
    <p:sldId id="703" r:id="rId56"/>
    <p:sldId id="759" r:id="rId57"/>
    <p:sldId id="760" r:id="rId58"/>
    <p:sldId id="706" r:id="rId59"/>
    <p:sldId id="710" r:id="rId60"/>
    <p:sldId id="711" r:id="rId61"/>
    <p:sldId id="765" r:id="rId62"/>
    <p:sldId id="863" r:id="rId63"/>
    <p:sldId id="774" r:id="rId64"/>
    <p:sldId id="775" r:id="rId65"/>
    <p:sldId id="777" r:id="rId66"/>
    <p:sldId id="860" r:id="rId67"/>
    <p:sldId id="864" r:id="rId68"/>
    <p:sldId id="858" r:id="rId69"/>
    <p:sldId id="859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hn Brownstein" initials="JSB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7E174C"/>
    <a:srgbClr val="FB6A31"/>
    <a:srgbClr val="4EA4B5"/>
    <a:srgbClr val="F9BA0F"/>
    <a:srgbClr val="6AA7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149" autoAdjust="0"/>
    <p:restoredTop sz="86653" autoAdjust="0"/>
  </p:normalViewPr>
  <p:slideViewPr>
    <p:cSldViewPr snapToGrid="0" snapToObjects="1">
      <p:cViewPr>
        <p:scale>
          <a:sx n="75" d="100"/>
          <a:sy n="75" d="100"/>
        </p:scale>
        <p:origin x="-107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slide" Target="slides/slide61.xml"/><Relationship Id="rId68" Type="http://schemas.openxmlformats.org/officeDocument/2006/relationships/slide" Target="slides/slide62.xml"/><Relationship Id="rId69" Type="http://schemas.openxmlformats.org/officeDocument/2006/relationships/slide" Target="slides/slide6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70" Type="http://schemas.openxmlformats.org/officeDocument/2006/relationships/slide" Target="slides/slide64.xml"/><Relationship Id="rId71" Type="http://schemas.openxmlformats.org/officeDocument/2006/relationships/notesMaster" Target="notesMasters/notesMaster1.xml"/><Relationship Id="rId72" Type="http://schemas.openxmlformats.org/officeDocument/2006/relationships/handoutMaster" Target="handoutMasters/handoutMaster1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73" Type="http://schemas.openxmlformats.org/officeDocument/2006/relationships/printerSettings" Target="printerSettings/printerSettings1.bin"/><Relationship Id="rId74" Type="http://schemas.openxmlformats.org/officeDocument/2006/relationships/commentAuthors" Target="commentAuthors.xml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Pauline%20Paterson\Vaccine%20Trust\Analyses\Diagnostic%20tool\By%20country%20or%20region\Reports%20by%20country%20by%20VPD%2001Nov10-31Oct1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umiC:Work:Presentations:CHIP_Core_Mtg:gv_data_fig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'&gt;300'!$B$1</c:f>
              <c:strCache>
                <c:ptCount val="1"/>
                <c:pt idx="0">
                  <c:v>Polio</c:v>
                </c:pt>
              </c:strCache>
            </c:strRef>
          </c:tx>
          <c:invertIfNegative val="0"/>
          <c:dLbls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'&gt;300'!$B$2:$B$10</c:f>
              <c:numCache>
                <c:formatCode>General</c:formatCode>
                <c:ptCount val="9"/>
                <c:pt idx="0">
                  <c:v>63.0</c:v>
                </c:pt>
                <c:pt idx="1">
                  <c:v>261.0</c:v>
                </c:pt>
                <c:pt idx="2">
                  <c:v>34.0</c:v>
                </c:pt>
                <c:pt idx="3">
                  <c:v>54.0</c:v>
                </c:pt>
                <c:pt idx="4">
                  <c:v>39.0</c:v>
                </c:pt>
                <c:pt idx="5">
                  <c:v>297.0</c:v>
                </c:pt>
                <c:pt idx="6">
                  <c:v>20.0</c:v>
                </c:pt>
                <c:pt idx="7">
                  <c:v>42.0</c:v>
                </c:pt>
                <c:pt idx="8">
                  <c:v>183.0</c:v>
                </c:pt>
              </c:numCache>
            </c:numRef>
          </c:val>
        </c:ser>
        <c:ser>
          <c:idx val="1"/>
          <c:order val="1"/>
          <c:tx>
            <c:strRef>
              <c:f>'&gt;300'!$C$1</c:f>
              <c:strCache>
                <c:ptCount val="1"/>
                <c:pt idx="0">
                  <c:v>Pneumococcal</c:v>
                </c:pt>
              </c:strCache>
            </c:strRef>
          </c:tx>
          <c:invertIfNegative val="0"/>
          <c:dLbls>
            <c:dLbl>
              <c:idx val="5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'&gt;300'!$C$2:$C$10</c:f>
              <c:numCache>
                <c:formatCode>General</c:formatCode>
                <c:ptCount val="9"/>
                <c:pt idx="0">
                  <c:v>110.0</c:v>
                </c:pt>
                <c:pt idx="1">
                  <c:v>33.0</c:v>
                </c:pt>
                <c:pt idx="2">
                  <c:v>78.0</c:v>
                </c:pt>
                <c:pt idx="3">
                  <c:v>47.0</c:v>
                </c:pt>
                <c:pt idx="4">
                  <c:v>217.0</c:v>
                </c:pt>
                <c:pt idx="5">
                  <c:v>8.0</c:v>
                </c:pt>
                <c:pt idx="6">
                  <c:v>41.0</c:v>
                </c:pt>
                <c:pt idx="7">
                  <c:v>21.0</c:v>
                </c:pt>
                <c:pt idx="8">
                  <c:v>12.0</c:v>
                </c:pt>
              </c:numCache>
            </c:numRef>
          </c:val>
        </c:ser>
        <c:ser>
          <c:idx val="2"/>
          <c:order val="2"/>
          <c:tx>
            <c:strRef>
              <c:f>'&gt;300'!$D$1</c:f>
              <c:strCache>
                <c:ptCount val="1"/>
                <c:pt idx="0">
                  <c:v>Measles</c:v>
                </c:pt>
              </c:strCache>
            </c:strRef>
          </c:tx>
          <c:invertIfNegative val="0"/>
          <c:dLbls>
            <c:dLbl>
              <c:idx val="5"/>
              <c:layout/>
              <c:dLblPos val="ctr"/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6"/>
              <c:delete val="1"/>
            </c:dLbl>
            <c:dLbl>
              <c:idx val="7"/>
              <c:delete val="1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'&gt;300'!$D$2:$D$10</c:f>
              <c:numCache>
                <c:formatCode>General</c:formatCode>
                <c:ptCount val="9"/>
                <c:pt idx="0">
                  <c:v>192.0</c:v>
                </c:pt>
                <c:pt idx="1">
                  <c:v>108.0</c:v>
                </c:pt>
                <c:pt idx="2">
                  <c:v>61.0</c:v>
                </c:pt>
                <c:pt idx="3">
                  <c:v>47.0</c:v>
                </c:pt>
                <c:pt idx="4">
                  <c:v>64.0</c:v>
                </c:pt>
                <c:pt idx="5">
                  <c:v>23.0</c:v>
                </c:pt>
                <c:pt idx="6">
                  <c:v>15.0</c:v>
                </c:pt>
                <c:pt idx="7">
                  <c:v>16.0</c:v>
                </c:pt>
                <c:pt idx="8">
                  <c:v>29.0</c:v>
                </c:pt>
              </c:numCache>
            </c:numRef>
          </c:val>
        </c:ser>
        <c:ser>
          <c:idx val="3"/>
          <c:order val="3"/>
          <c:tx>
            <c:strRef>
              <c:f>'&gt;300'!$E$1</c:f>
              <c:strCache>
                <c:ptCount val="1"/>
                <c:pt idx="0">
                  <c:v>Influenza</c:v>
                </c:pt>
              </c:strCache>
            </c:strRef>
          </c:tx>
          <c:invertIfNegative val="0"/>
          <c:dLbls>
            <c:dLbl>
              <c:idx val="4"/>
              <c:delete val="1"/>
            </c:dLbl>
            <c:dLbl>
              <c:idx val="5"/>
              <c:delete val="1"/>
            </c:dLbl>
            <c:dLbl>
              <c:idx val="8"/>
              <c:delete val="1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'&gt;300'!$E$2:$E$10</c:f>
              <c:numCache>
                <c:formatCode>General</c:formatCode>
                <c:ptCount val="9"/>
                <c:pt idx="0">
                  <c:v>111.0</c:v>
                </c:pt>
                <c:pt idx="1">
                  <c:v>29.0</c:v>
                </c:pt>
                <c:pt idx="2">
                  <c:v>67.0</c:v>
                </c:pt>
                <c:pt idx="3">
                  <c:v>111.0</c:v>
                </c:pt>
                <c:pt idx="4">
                  <c:v>4.0</c:v>
                </c:pt>
                <c:pt idx="5">
                  <c:v>4.0</c:v>
                </c:pt>
                <c:pt idx="6">
                  <c:v>31.0</c:v>
                </c:pt>
                <c:pt idx="7">
                  <c:v>28.0</c:v>
                </c:pt>
                <c:pt idx="8">
                  <c:v>1.0</c:v>
                </c:pt>
              </c:numCache>
            </c:numRef>
          </c:val>
        </c:ser>
        <c:ser>
          <c:idx val="4"/>
          <c:order val="4"/>
          <c:tx>
            <c:strRef>
              <c:f>'&gt;300'!$F$1</c:f>
              <c:strCache>
                <c:ptCount val="1"/>
                <c:pt idx="0">
                  <c:v>Meningitis</c:v>
                </c:pt>
              </c:strCache>
            </c:strRef>
          </c:tx>
          <c:invertIfNegative val="0"/>
          <c:dLbls>
            <c:dLbl>
              <c:idx val="3"/>
              <c:delete val="1"/>
            </c:dLbl>
            <c:dLbl>
              <c:idx val="5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'&gt;300'!$F$2:$F$10</c:f>
              <c:numCache>
                <c:formatCode>General</c:formatCode>
                <c:ptCount val="9"/>
                <c:pt idx="0">
                  <c:v>77.0</c:v>
                </c:pt>
                <c:pt idx="1">
                  <c:v>28.0</c:v>
                </c:pt>
                <c:pt idx="2">
                  <c:v>37.0</c:v>
                </c:pt>
                <c:pt idx="3">
                  <c:v>18.0</c:v>
                </c:pt>
                <c:pt idx="4">
                  <c:v>61.0</c:v>
                </c:pt>
                <c:pt idx="5">
                  <c:v>9.0</c:v>
                </c:pt>
                <c:pt idx="6">
                  <c:v>47.0</c:v>
                </c:pt>
                <c:pt idx="7">
                  <c:v>15.0</c:v>
                </c:pt>
                <c:pt idx="8">
                  <c:v>17.0</c:v>
                </c:pt>
              </c:numCache>
            </c:numRef>
          </c:val>
        </c:ser>
        <c:ser>
          <c:idx val="5"/>
          <c:order val="5"/>
          <c:tx>
            <c:strRef>
              <c:f>'&gt;300'!$G$1</c:f>
              <c:strCache>
                <c:ptCount val="1"/>
                <c:pt idx="0">
                  <c:v>HPV</c:v>
                </c:pt>
              </c:strCache>
            </c:strRef>
          </c:tx>
          <c:invertIfNegative val="0"/>
          <c:dLbls>
            <c:dLbl>
              <c:idx val="4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'&gt;300'!$G$2:$G$10</c:f>
              <c:numCache>
                <c:formatCode>General</c:formatCode>
                <c:ptCount val="9"/>
                <c:pt idx="0">
                  <c:v>77.0</c:v>
                </c:pt>
                <c:pt idx="1">
                  <c:v>43.0</c:v>
                </c:pt>
                <c:pt idx="2">
                  <c:v>41.0</c:v>
                </c:pt>
                <c:pt idx="3">
                  <c:v>79.0</c:v>
                </c:pt>
                <c:pt idx="4">
                  <c:v>3.0</c:v>
                </c:pt>
                <c:pt idx="6">
                  <c:v>19.0</c:v>
                </c:pt>
                <c:pt idx="7">
                  <c:v>11.0</c:v>
                </c:pt>
                <c:pt idx="8">
                  <c:v>4.0</c:v>
                </c:pt>
              </c:numCache>
            </c:numRef>
          </c:val>
        </c:ser>
        <c:ser>
          <c:idx val="6"/>
          <c:order val="6"/>
          <c:tx>
            <c:strRef>
              <c:f>'&gt;300'!$H$1</c:f>
              <c:strCache>
                <c:ptCount val="1"/>
                <c:pt idx="0">
                  <c:v>Rotavirus</c:v>
                </c:pt>
              </c:strCache>
            </c:strRef>
          </c:tx>
          <c:invertIfNegative val="0"/>
          <c:dLbls>
            <c:dLbl>
              <c:idx val="3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'&gt;300'!$H$2:$H$10</c:f>
              <c:numCache>
                <c:formatCode>General</c:formatCode>
                <c:ptCount val="9"/>
                <c:pt idx="0">
                  <c:v>52.0</c:v>
                </c:pt>
                <c:pt idx="1">
                  <c:v>41.0</c:v>
                </c:pt>
                <c:pt idx="2">
                  <c:v>43.0</c:v>
                </c:pt>
                <c:pt idx="3">
                  <c:v>8.0</c:v>
                </c:pt>
                <c:pt idx="4">
                  <c:v>63.0</c:v>
                </c:pt>
                <c:pt idx="5">
                  <c:v>4.0</c:v>
                </c:pt>
                <c:pt idx="6">
                  <c:v>9.0</c:v>
                </c:pt>
                <c:pt idx="7">
                  <c:v>6.0</c:v>
                </c:pt>
                <c:pt idx="8">
                  <c:v>6.0</c:v>
                </c:pt>
              </c:numCache>
            </c:numRef>
          </c:val>
        </c:ser>
        <c:ser>
          <c:idx val="7"/>
          <c:order val="7"/>
          <c:tx>
            <c:strRef>
              <c:f>'&gt;300'!$I$1</c:f>
              <c:strCache>
                <c:ptCount val="1"/>
                <c:pt idx="0">
                  <c:v>Cancer</c:v>
                </c:pt>
              </c:strCache>
            </c:strRef>
          </c:tx>
          <c:invertIfNegative val="0"/>
          <c:dLbls>
            <c:dLbl>
              <c:idx val="4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'&gt;300'!$I$2:$I$10</c:f>
              <c:numCache>
                <c:formatCode>General</c:formatCode>
                <c:ptCount val="9"/>
                <c:pt idx="0">
                  <c:v>93.0</c:v>
                </c:pt>
                <c:pt idx="1">
                  <c:v>34.0</c:v>
                </c:pt>
                <c:pt idx="2">
                  <c:v>26.0</c:v>
                </c:pt>
                <c:pt idx="3">
                  <c:v>46.0</c:v>
                </c:pt>
                <c:pt idx="4">
                  <c:v>4.0</c:v>
                </c:pt>
                <c:pt idx="6">
                  <c:v>11.0</c:v>
                </c:pt>
                <c:pt idx="7">
                  <c:v>7.0</c:v>
                </c:pt>
              </c:numCache>
            </c:numRef>
          </c:val>
        </c:ser>
        <c:ser>
          <c:idx val="8"/>
          <c:order val="8"/>
          <c:tx>
            <c:strRef>
              <c:f>'&gt;300'!$J$1</c:f>
              <c:strCache>
                <c:ptCount val="1"/>
                <c:pt idx="0">
                  <c:v>Hepatitis B</c:v>
                </c:pt>
              </c:strCache>
            </c:strRef>
          </c:tx>
          <c:invertIfNegative val="0"/>
          <c:dLbls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'&gt;300'!$J$2:$J$10</c:f>
              <c:numCache>
                <c:formatCode>General</c:formatCode>
                <c:ptCount val="9"/>
                <c:pt idx="0">
                  <c:v>27.0</c:v>
                </c:pt>
                <c:pt idx="1">
                  <c:v>52.0</c:v>
                </c:pt>
                <c:pt idx="2">
                  <c:v>18.0</c:v>
                </c:pt>
                <c:pt idx="3">
                  <c:v>3.0</c:v>
                </c:pt>
                <c:pt idx="4">
                  <c:v>15.0</c:v>
                </c:pt>
                <c:pt idx="5">
                  <c:v>38.0</c:v>
                </c:pt>
                <c:pt idx="6">
                  <c:v>6.0</c:v>
                </c:pt>
                <c:pt idx="7">
                  <c:v>16.0</c:v>
                </c:pt>
                <c:pt idx="8">
                  <c:v>8.0</c:v>
                </c:pt>
              </c:numCache>
            </c:numRef>
          </c:val>
        </c:ser>
        <c:ser>
          <c:idx val="9"/>
          <c:order val="9"/>
          <c:tx>
            <c:strRef>
              <c:f>'&gt;300'!$K$1</c:f>
              <c:strCache>
                <c:ptCount val="1"/>
                <c:pt idx="0">
                  <c:v>H1N1</c:v>
                </c:pt>
              </c:strCache>
            </c:strRef>
          </c:tx>
          <c:invertIfNegative val="0"/>
          <c:dLbls>
            <c:dLbl>
              <c:idx val="1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'&gt;300'!$K$2:$K$10</c:f>
              <c:numCache>
                <c:formatCode>General</c:formatCode>
                <c:ptCount val="9"/>
                <c:pt idx="0">
                  <c:v>60.0</c:v>
                </c:pt>
                <c:pt idx="1">
                  <c:v>12.0</c:v>
                </c:pt>
                <c:pt idx="2">
                  <c:v>32.0</c:v>
                </c:pt>
                <c:pt idx="3">
                  <c:v>38.0</c:v>
                </c:pt>
                <c:pt idx="5">
                  <c:v>3.0</c:v>
                </c:pt>
                <c:pt idx="6">
                  <c:v>11.0</c:v>
                </c:pt>
                <c:pt idx="7">
                  <c:v>20.0</c:v>
                </c:pt>
              </c:numCache>
            </c:numRef>
          </c:val>
        </c:ser>
        <c:ser>
          <c:idx val="10"/>
          <c:order val="10"/>
          <c:tx>
            <c:strRef>
              <c:f>'&gt;300'!$L$1</c:f>
              <c:strCache>
                <c:ptCount val="1"/>
                <c:pt idx="0">
                  <c:v>Rubella</c:v>
                </c:pt>
              </c:strCache>
            </c:strRef>
          </c:tx>
          <c:invertIfNegative val="0"/>
          <c:dLbls>
            <c:dLbl>
              <c:idx val="1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'&gt;300'!$L$2:$L$10</c:f>
              <c:numCache>
                <c:formatCode>General</c:formatCode>
                <c:ptCount val="9"/>
                <c:pt idx="0">
                  <c:v>74.0</c:v>
                </c:pt>
                <c:pt idx="1">
                  <c:v>19.0</c:v>
                </c:pt>
                <c:pt idx="2">
                  <c:v>27.0</c:v>
                </c:pt>
                <c:pt idx="3">
                  <c:v>20.0</c:v>
                </c:pt>
                <c:pt idx="4">
                  <c:v>4.0</c:v>
                </c:pt>
                <c:pt idx="5">
                  <c:v>2.0</c:v>
                </c:pt>
                <c:pt idx="6">
                  <c:v>9.0</c:v>
                </c:pt>
                <c:pt idx="7">
                  <c:v>11.0</c:v>
                </c:pt>
                <c:pt idx="8">
                  <c:v>4.0</c:v>
                </c:pt>
              </c:numCache>
            </c:numRef>
          </c:val>
        </c:ser>
        <c:ser>
          <c:idx val="11"/>
          <c:order val="11"/>
          <c:tx>
            <c:strRef>
              <c:f>'&gt;300'!$M$1</c:f>
              <c:strCache>
                <c:ptCount val="1"/>
                <c:pt idx="0">
                  <c:v>Mumps</c:v>
                </c:pt>
              </c:strCache>
            </c:strRef>
          </c:tx>
          <c:invertIfNegative val="0"/>
          <c:dLbls>
            <c:dLbl>
              <c:idx val="1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'&gt;300'!$M$2:$M$10</c:f>
              <c:numCache>
                <c:formatCode>General</c:formatCode>
                <c:ptCount val="9"/>
                <c:pt idx="0">
                  <c:v>76.0</c:v>
                </c:pt>
                <c:pt idx="1">
                  <c:v>11.0</c:v>
                </c:pt>
                <c:pt idx="2">
                  <c:v>36.0</c:v>
                </c:pt>
                <c:pt idx="3">
                  <c:v>20.0</c:v>
                </c:pt>
                <c:pt idx="4">
                  <c:v>4.0</c:v>
                </c:pt>
                <c:pt idx="5">
                  <c:v>3.0</c:v>
                </c:pt>
                <c:pt idx="6">
                  <c:v>6.0</c:v>
                </c:pt>
                <c:pt idx="7">
                  <c:v>11.0</c:v>
                </c:pt>
                <c:pt idx="8">
                  <c:v>2.0</c:v>
                </c:pt>
              </c:numCache>
            </c:numRef>
          </c:val>
        </c:ser>
        <c:ser>
          <c:idx val="12"/>
          <c:order val="12"/>
          <c:tx>
            <c:strRef>
              <c:f>'&gt;300'!$N$1</c:f>
              <c:strCache>
                <c:ptCount val="1"/>
                <c:pt idx="0">
                  <c:v>Malaria</c:v>
                </c:pt>
              </c:strCache>
            </c:strRef>
          </c:tx>
          <c:invertIfNegative val="0"/>
          <c:dLbls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'&gt;300'!$N$2:$N$10</c:f>
              <c:numCache>
                <c:formatCode>General</c:formatCode>
                <c:ptCount val="9"/>
                <c:pt idx="0">
                  <c:v>35.0</c:v>
                </c:pt>
                <c:pt idx="1">
                  <c:v>15.0</c:v>
                </c:pt>
                <c:pt idx="2">
                  <c:v>19.0</c:v>
                </c:pt>
                <c:pt idx="3">
                  <c:v>13.0</c:v>
                </c:pt>
                <c:pt idx="4">
                  <c:v>60.0</c:v>
                </c:pt>
                <c:pt idx="5">
                  <c:v>8.0</c:v>
                </c:pt>
                <c:pt idx="6">
                  <c:v>2.0</c:v>
                </c:pt>
                <c:pt idx="7">
                  <c:v>4.0</c:v>
                </c:pt>
                <c:pt idx="8">
                  <c:v>7.0</c:v>
                </c:pt>
              </c:numCache>
            </c:numRef>
          </c:val>
        </c:ser>
        <c:ser>
          <c:idx val="13"/>
          <c:order val="13"/>
          <c:tx>
            <c:strRef>
              <c:f>'&gt;300'!$O$1</c:f>
              <c:strCache>
                <c:ptCount val="1"/>
                <c:pt idx="0">
                  <c:v>Pertussis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'&gt;300'!$O$2:$O$10</c:f>
              <c:numCache>
                <c:formatCode>General</c:formatCode>
                <c:ptCount val="9"/>
                <c:pt idx="0">
                  <c:v>27.0</c:v>
                </c:pt>
                <c:pt idx="1">
                  <c:v>34.0</c:v>
                </c:pt>
                <c:pt idx="2">
                  <c:v>25.0</c:v>
                </c:pt>
                <c:pt idx="3">
                  <c:v>29.0</c:v>
                </c:pt>
                <c:pt idx="4">
                  <c:v>15.0</c:v>
                </c:pt>
                <c:pt idx="5">
                  <c:v>2.0</c:v>
                </c:pt>
                <c:pt idx="6">
                  <c:v>11.0</c:v>
                </c:pt>
                <c:pt idx="7">
                  <c:v>4.0</c:v>
                </c:pt>
                <c:pt idx="8">
                  <c:v>4.0</c:v>
                </c:pt>
              </c:numCache>
            </c:numRef>
          </c:val>
        </c:ser>
        <c:ser>
          <c:idx val="14"/>
          <c:order val="14"/>
          <c:tx>
            <c:strRef>
              <c:f>'&gt;300'!$P$1</c:f>
              <c:strCache>
                <c:ptCount val="1"/>
                <c:pt idx="0">
                  <c:v>HIV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'&gt;300'!$P$2:$P$10</c:f>
              <c:numCache>
                <c:formatCode>General</c:formatCode>
                <c:ptCount val="9"/>
                <c:pt idx="0">
                  <c:v>31.0</c:v>
                </c:pt>
                <c:pt idx="1">
                  <c:v>26.0</c:v>
                </c:pt>
                <c:pt idx="2">
                  <c:v>19.0</c:v>
                </c:pt>
                <c:pt idx="3">
                  <c:v>11.0</c:v>
                </c:pt>
                <c:pt idx="4">
                  <c:v>37.0</c:v>
                </c:pt>
                <c:pt idx="5">
                  <c:v>3.0</c:v>
                </c:pt>
                <c:pt idx="6">
                  <c:v>3.0</c:v>
                </c:pt>
                <c:pt idx="7">
                  <c:v>10.0</c:v>
                </c:pt>
                <c:pt idx="8">
                  <c:v>10.0</c:v>
                </c:pt>
              </c:numCache>
            </c:numRef>
          </c:val>
        </c:ser>
        <c:ser>
          <c:idx val="15"/>
          <c:order val="15"/>
          <c:tx>
            <c:strRef>
              <c:f>'&gt;300'!$Q$1</c:f>
              <c:strCache>
                <c:ptCount val="1"/>
                <c:pt idx="0">
                  <c:v>Hib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'&gt;300'!$Q$2:$Q$10</c:f>
              <c:numCache>
                <c:formatCode>General</c:formatCode>
                <c:ptCount val="9"/>
                <c:pt idx="0">
                  <c:v>20.0</c:v>
                </c:pt>
                <c:pt idx="1">
                  <c:v>24.0</c:v>
                </c:pt>
                <c:pt idx="2">
                  <c:v>12.0</c:v>
                </c:pt>
                <c:pt idx="3">
                  <c:v>11.0</c:v>
                </c:pt>
                <c:pt idx="4">
                  <c:v>11.0</c:v>
                </c:pt>
                <c:pt idx="6">
                  <c:v>59.0</c:v>
                </c:pt>
                <c:pt idx="7">
                  <c:v>10.0</c:v>
                </c:pt>
                <c:pt idx="8">
                  <c:v>2.0</c:v>
                </c:pt>
              </c:numCache>
            </c:numRef>
          </c:val>
        </c:ser>
        <c:ser>
          <c:idx val="16"/>
          <c:order val="16"/>
          <c:tx>
            <c:strRef>
              <c:f>'&gt;300'!$R$1</c:f>
              <c:strCache>
                <c:ptCount val="1"/>
                <c:pt idx="0">
                  <c:v>Tetanus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'&gt;300'!$R$2:$R$10</c:f>
              <c:numCache>
                <c:formatCode>General</c:formatCode>
                <c:ptCount val="9"/>
                <c:pt idx="0">
                  <c:v>31.0</c:v>
                </c:pt>
                <c:pt idx="1">
                  <c:v>42.0</c:v>
                </c:pt>
                <c:pt idx="2">
                  <c:v>23.0</c:v>
                </c:pt>
                <c:pt idx="3">
                  <c:v>8.0</c:v>
                </c:pt>
                <c:pt idx="4">
                  <c:v>13.0</c:v>
                </c:pt>
                <c:pt idx="5">
                  <c:v>4.0</c:v>
                </c:pt>
                <c:pt idx="6">
                  <c:v>17.0</c:v>
                </c:pt>
                <c:pt idx="7">
                  <c:v>5.0</c:v>
                </c:pt>
                <c:pt idx="8">
                  <c:v>6.0</c:v>
                </c:pt>
              </c:numCache>
            </c:numRef>
          </c:val>
        </c:ser>
        <c:ser>
          <c:idx val="17"/>
          <c:order val="17"/>
          <c:tx>
            <c:strRef>
              <c:f>'&gt;300'!$S$1</c:f>
              <c:strCache>
                <c:ptCount val="1"/>
                <c:pt idx="0">
                  <c:v>Diphtheria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'&gt;300'!$S$2:$S$10</c:f>
              <c:numCache>
                <c:formatCode>General</c:formatCode>
                <c:ptCount val="9"/>
                <c:pt idx="0">
                  <c:v>24.0</c:v>
                </c:pt>
                <c:pt idx="1">
                  <c:v>38.0</c:v>
                </c:pt>
                <c:pt idx="2">
                  <c:v>19.0</c:v>
                </c:pt>
                <c:pt idx="3">
                  <c:v>8.0</c:v>
                </c:pt>
                <c:pt idx="4">
                  <c:v>14.0</c:v>
                </c:pt>
                <c:pt idx="6">
                  <c:v>19.0</c:v>
                </c:pt>
                <c:pt idx="7">
                  <c:v>6.0</c:v>
                </c:pt>
                <c:pt idx="8">
                  <c:v>4.0</c:v>
                </c:pt>
              </c:numCache>
            </c:numRef>
          </c:val>
        </c:ser>
        <c:ser>
          <c:idx val="18"/>
          <c:order val="18"/>
          <c:tx>
            <c:strRef>
              <c:f>'&gt;300'!$T$1</c:f>
              <c:strCache>
                <c:ptCount val="1"/>
                <c:pt idx="0">
                  <c:v>Tuberculosis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'&gt;300'!$T$2:$T$10</c:f>
              <c:numCache>
                <c:formatCode>General</c:formatCode>
                <c:ptCount val="9"/>
                <c:pt idx="0">
                  <c:v>21.0</c:v>
                </c:pt>
                <c:pt idx="1">
                  <c:v>28.0</c:v>
                </c:pt>
                <c:pt idx="2">
                  <c:v>11.0</c:v>
                </c:pt>
                <c:pt idx="3">
                  <c:v>2.0</c:v>
                </c:pt>
                <c:pt idx="4">
                  <c:v>8.0</c:v>
                </c:pt>
                <c:pt idx="5">
                  <c:v>4.0</c:v>
                </c:pt>
                <c:pt idx="6">
                  <c:v>7.0</c:v>
                </c:pt>
                <c:pt idx="7">
                  <c:v>12.0</c:v>
                </c:pt>
                <c:pt idx="8">
                  <c:v>3.0</c:v>
                </c:pt>
              </c:numCache>
            </c:numRef>
          </c:val>
        </c:ser>
        <c:ser>
          <c:idx val="19"/>
          <c:order val="19"/>
          <c:tx>
            <c:strRef>
              <c:f>'&gt;300'!$U$1</c:f>
              <c:strCache>
                <c:ptCount val="1"/>
                <c:pt idx="0">
                  <c:v>Smallpox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'&gt;300'!$U$2:$U$10</c:f>
              <c:numCache>
                <c:formatCode>General</c:formatCode>
                <c:ptCount val="9"/>
                <c:pt idx="0">
                  <c:v>18.0</c:v>
                </c:pt>
                <c:pt idx="1">
                  <c:v>15.0</c:v>
                </c:pt>
                <c:pt idx="2">
                  <c:v>6.0</c:v>
                </c:pt>
                <c:pt idx="3">
                  <c:v>8.0</c:v>
                </c:pt>
                <c:pt idx="4">
                  <c:v>2.0</c:v>
                </c:pt>
                <c:pt idx="5">
                  <c:v>9.0</c:v>
                </c:pt>
                <c:pt idx="6">
                  <c:v>3.0</c:v>
                </c:pt>
                <c:pt idx="7">
                  <c:v>6.0</c:v>
                </c:pt>
                <c:pt idx="8">
                  <c:v>11.0</c:v>
                </c:pt>
              </c:numCache>
            </c:numRef>
          </c:val>
        </c:ser>
        <c:ser>
          <c:idx val="20"/>
          <c:order val="20"/>
          <c:tx>
            <c:strRef>
              <c:f>'&gt;300'!$V$1</c:f>
              <c:strCache>
                <c:ptCount val="1"/>
                <c:pt idx="0">
                  <c:v>Varicella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'&gt;300'!$V$2:$V$10</c:f>
              <c:numCache>
                <c:formatCode>General</c:formatCode>
                <c:ptCount val="9"/>
                <c:pt idx="0">
                  <c:v>11.0</c:v>
                </c:pt>
                <c:pt idx="1">
                  <c:v>7.0</c:v>
                </c:pt>
                <c:pt idx="2">
                  <c:v>21.0</c:v>
                </c:pt>
                <c:pt idx="3">
                  <c:v>7.0</c:v>
                </c:pt>
                <c:pt idx="6">
                  <c:v>1.0</c:v>
                </c:pt>
                <c:pt idx="7">
                  <c:v>7.0</c:v>
                </c:pt>
              </c:numCache>
            </c:numRef>
          </c:val>
        </c:ser>
        <c:ser>
          <c:idx val="21"/>
          <c:order val="21"/>
          <c:tx>
            <c:strRef>
              <c:f>'&gt;300'!$W$1</c:f>
              <c:strCache>
                <c:ptCount val="1"/>
                <c:pt idx="0">
                  <c:v>H5N1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'&gt;300'!$W$2:$W$10</c:f>
              <c:numCache>
                <c:formatCode>General</c:formatCode>
                <c:ptCount val="9"/>
                <c:pt idx="0">
                  <c:v>7.0</c:v>
                </c:pt>
                <c:pt idx="1">
                  <c:v>5.0</c:v>
                </c:pt>
                <c:pt idx="2">
                  <c:v>12.0</c:v>
                </c:pt>
                <c:pt idx="3">
                  <c:v>10.0</c:v>
                </c:pt>
                <c:pt idx="6">
                  <c:v>6.0</c:v>
                </c:pt>
                <c:pt idx="7">
                  <c:v>12.0</c:v>
                </c:pt>
              </c:numCache>
            </c:numRef>
          </c:val>
        </c:ser>
        <c:ser>
          <c:idx val="22"/>
          <c:order val="22"/>
          <c:tx>
            <c:strRef>
              <c:f>'&gt;300'!$X$1</c:f>
              <c:strCache>
                <c:ptCount val="1"/>
                <c:pt idx="0">
                  <c:v>Japanese Encephalitis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'&gt;300'!$X$2:$X$10</c:f>
              <c:numCache>
                <c:formatCode>General</c:formatCode>
                <c:ptCount val="9"/>
                <c:pt idx="0">
                  <c:v>7.0</c:v>
                </c:pt>
                <c:pt idx="1">
                  <c:v>21.0</c:v>
                </c:pt>
                <c:pt idx="2">
                  <c:v>5.0</c:v>
                </c:pt>
                <c:pt idx="3">
                  <c:v>7.0</c:v>
                </c:pt>
                <c:pt idx="6">
                  <c:v>1.0</c:v>
                </c:pt>
                <c:pt idx="7">
                  <c:v>7.0</c:v>
                </c:pt>
              </c:numCache>
            </c:numRef>
          </c:val>
        </c:ser>
        <c:ser>
          <c:idx val="23"/>
          <c:order val="23"/>
          <c:tx>
            <c:strRef>
              <c:f>'&gt;300'!$Y$1</c:f>
              <c:strCache>
                <c:ptCount val="1"/>
                <c:pt idx="0">
                  <c:v>Meningococcal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'&gt;300'!$Y$2:$Y$10</c:f>
              <c:numCache>
                <c:formatCode>General</c:formatCode>
                <c:ptCount val="9"/>
                <c:pt idx="0">
                  <c:v>21.0</c:v>
                </c:pt>
                <c:pt idx="1">
                  <c:v>3.0</c:v>
                </c:pt>
                <c:pt idx="2">
                  <c:v>13.0</c:v>
                </c:pt>
                <c:pt idx="3">
                  <c:v>4.0</c:v>
                </c:pt>
                <c:pt idx="4">
                  <c:v>2.0</c:v>
                </c:pt>
                <c:pt idx="7">
                  <c:v>1.0</c:v>
                </c:pt>
                <c:pt idx="8">
                  <c:v>3.0</c:v>
                </c:pt>
              </c:numCache>
            </c:numRef>
          </c:val>
        </c:ser>
        <c:ser>
          <c:idx val="24"/>
          <c:order val="24"/>
          <c:tx>
            <c:strRef>
              <c:f>'&gt;300'!$Z$1</c:f>
              <c:strCache>
                <c:ptCount val="1"/>
                <c:pt idx="0">
                  <c:v>Rabies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'&gt;300'!$Z$2:$Z$10</c:f>
              <c:numCache>
                <c:formatCode>General</c:formatCode>
                <c:ptCount val="9"/>
                <c:pt idx="0">
                  <c:v>5.0</c:v>
                </c:pt>
                <c:pt idx="1">
                  <c:v>14.0</c:v>
                </c:pt>
                <c:pt idx="2">
                  <c:v>5.0</c:v>
                </c:pt>
                <c:pt idx="3">
                  <c:v>6.0</c:v>
                </c:pt>
                <c:pt idx="6">
                  <c:v>1.0</c:v>
                </c:pt>
                <c:pt idx="7">
                  <c:v>15.0</c:v>
                </c:pt>
              </c:numCache>
            </c:numRef>
          </c:val>
        </c:ser>
        <c:ser>
          <c:idx val="25"/>
          <c:order val="25"/>
          <c:tx>
            <c:strRef>
              <c:f>'&gt;300'!$AA$1</c:f>
              <c:strCache>
                <c:ptCount val="1"/>
                <c:pt idx="0">
                  <c:v>Hepatitis A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'&gt;300'!$AA$2:$AA$10</c:f>
              <c:numCache>
                <c:formatCode>General</c:formatCode>
                <c:ptCount val="9"/>
                <c:pt idx="0">
                  <c:v>12.0</c:v>
                </c:pt>
                <c:pt idx="1">
                  <c:v>6.0</c:v>
                </c:pt>
                <c:pt idx="2">
                  <c:v>5.0</c:v>
                </c:pt>
                <c:pt idx="3">
                  <c:v>4.0</c:v>
                </c:pt>
                <c:pt idx="5">
                  <c:v>1.0</c:v>
                </c:pt>
                <c:pt idx="6">
                  <c:v>2.0</c:v>
                </c:pt>
                <c:pt idx="7">
                  <c:v>14.0</c:v>
                </c:pt>
              </c:numCache>
            </c:numRef>
          </c:val>
        </c:ser>
        <c:ser>
          <c:idx val="26"/>
          <c:order val="26"/>
          <c:tx>
            <c:strRef>
              <c:f>'&gt;300'!$AB$1</c:f>
              <c:strCache>
                <c:ptCount val="1"/>
                <c:pt idx="0">
                  <c:v>Asthma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'&gt;300'!$AB$2:$AB$10</c:f>
              <c:numCache>
                <c:formatCode>General</c:formatCode>
                <c:ptCount val="9"/>
                <c:pt idx="0">
                  <c:v>12.0</c:v>
                </c:pt>
                <c:pt idx="1">
                  <c:v>3.0</c:v>
                </c:pt>
                <c:pt idx="2">
                  <c:v>2.0</c:v>
                </c:pt>
                <c:pt idx="3">
                  <c:v>16.0</c:v>
                </c:pt>
                <c:pt idx="4">
                  <c:v>4.0</c:v>
                </c:pt>
                <c:pt idx="6">
                  <c:v>1.0</c:v>
                </c:pt>
                <c:pt idx="7">
                  <c:v>1.0</c:v>
                </c:pt>
              </c:numCache>
            </c:numRef>
          </c:val>
        </c:ser>
        <c:ser>
          <c:idx val="27"/>
          <c:order val="27"/>
          <c:tx>
            <c:strRef>
              <c:f>'&gt;300'!$AC$1</c:f>
              <c:strCache>
                <c:ptCount val="1"/>
                <c:pt idx="0">
                  <c:v>Allergy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'&gt;300'!$AC$2:$AC$10</c:f>
              <c:numCache>
                <c:formatCode>General</c:formatCode>
                <c:ptCount val="9"/>
                <c:pt idx="0">
                  <c:v>4.0</c:v>
                </c:pt>
                <c:pt idx="1">
                  <c:v>4.0</c:v>
                </c:pt>
                <c:pt idx="2">
                  <c:v>12.0</c:v>
                </c:pt>
                <c:pt idx="3">
                  <c:v>11.0</c:v>
                </c:pt>
                <c:pt idx="6">
                  <c:v>1.0</c:v>
                </c:pt>
                <c:pt idx="7">
                  <c:v>1.0</c:v>
                </c:pt>
                <c:pt idx="8">
                  <c:v>1.0</c:v>
                </c:pt>
              </c:numCache>
            </c:numRef>
          </c:val>
        </c:ser>
        <c:ser>
          <c:idx val="28"/>
          <c:order val="28"/>
          <c:tx>
            <c:strRef>
              <c:f>'&gt;300'!$AD$1</c:f>
              <c:strCache>
                <c:ptCount val="1"/>
                <c:pt idx="0">
                  <c:v>Diabetes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'&gt;300'!$AD$2:$AD$10</c:f>
              <c:numCache>
                <c:formatCode>General</c:formatCode>
                <c:ptCount val="9"/>
                <c:pt idx="0">
                  <c:v>12.0</c:v>
                </c:pt>
                <c:pt idx="1">
                  <c:v>1.0</c:v>
                </c:pt>
                <c:pt idx="2">
                  <c:v>5.0</c:v>
                </c:pt>
                <c:pt idx="3">
                  <c:v>13.0</c:v>
                </c:pt>
                <c:pt idx="6">
                  <c:v>1.0</c:v>
                </c:pt>
              </c:numCache>
            </c:numRef>
          </c:val>
        </c:ser>
        <c:ser>
          <c:idx val="29"/>
          <c:order val="29"/>
          <c:tx>
            <c:strRef>
              <c:f>'&gt;300'!$AE$1</c:f>
              <c:strCache>
                <c:ptCount val="1"/>
                <c:pt idx="0">
                  <c:v>Cholera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'&gt;300'!$AE$2:$AE$10</c:f>
              <c:numCache>
                <c:formatCode>General</c:formatCode>
                <c:ptCount val="9"/>
                <c:pt idx="0">
                  <c:v>8.0</c:v>
                </c:pt>
                <c:pt idx="1">
                  <c:v>10.0</c:v>
                </c:pt>
                <c:pt idx="2">
                  <c:v>1.0</c:v>
                </c:pt>
                <c:pt idx="4">
                  <c:v>5.0</c:v>
                </c:pt>
                <c:pt idx="5">
                  <c:v>5.0</c:v>
                </c:pt>
              </c:numCache>
            </c:numRef>
          </c:val>
        </c:ser>
        <c:ser>
          <c:idx val="30"/>
          <c:order val="30"/>
          <c:tx>
            <c:strRef>
              <c:f>'&gt;300'!$AF$1</c:f>
              <c:strCache>
                <c:ptCount val="1"/>
                <c:pt idx="0">
                  <c:v>Stress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'&gt;300'!$AF$2:$AF$10</c:f>
              <c:numCache>
                <c:formatCode>General</c:formatCode>
                <c:ptCount val="9"/>
                <c:pt idx="0">
                  <c:v>13.0</c:v>
                </c:pt>
                <c:pt idx="3">
                  <c:v>5.0</c:v>
                </c:pt>
                <c:pt idx="4">
                  <c:v>2.0</c:v>
                </c:pt>
                <c:pt idx="5">
                  <c:v>1.0</c:v>
                </c:pt>
                <c:pt idx="6">
                  <c:v>1.0</c:v>
                </c:pt>
                <c:pt idx="7">
                  <c:v>1.0</c:v>
                </c:pt>
              </c:numCache>
            </c:numRef>
          </c:val>
        </c:ser>
        <c:ser>
          <c:idx val="31"/>
          <c:order val="31"/>
          <c:tx>
            <c:strRef>
              <c:f>'&gt;300'!$AG$1</c:f>
              <c:strCache>
                <c:ptCount val="1"/>
                <c:pt idx="0">
                  <c:v>Yellow Fever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'&gt;300'!$AG$2:$AG$10</c:f>
              <c:numCache>
                <c:formatCode>General</c:formatCode>
                <c:ptCount val="9"/>
                <c:pt idx="0">
                  <c:v>6.0</c:v>
                </c:pt>
                <c:pt idx="1">
                  <c:v>3.0</c:v>
                </c:pt>
                <c:pt idx="2">
                  <c:v>1.0</c:v>
                </c:pt>
                <c:pt idx="3">
                  <c:v>2.0</c:v>
                </c:pt>
                <c:pt idx="4">
                  <c:v>4.0</c:v>
                </c:pt>
                <c:pt idx="5">
                  <c:v>2.0</c:v>
                </c:pt>
                <c:pt idx="6">
                  <c:v>2.0</c:v>
                </c:pt>
                <c:pt idx="7">
                  <c:v>3.0</c:v>
                </c:pt>
              </c:numCache>
            </c:numRef>
          </c:val>
        </c:ser>
        <c:ser>
          <c:idx val="32"/>
          <c:order val="32"/>
          <c:tx>
            <c:strRef>
              <c:f>'&gt;300'!$AH$1</c:f>
              <c:strCache>
                <c:ptCount val="1"/>
                <c:pt idx="0">
                  <c:v>Enterovirus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'&gt;300'!$AH$2:$AH$10</c:f>
              <c:numCache>
                <c:formatCode>General</c:formatCode>
                <c:ptCount val="9"/>
                <c:pt idx="0">
                  <c:v>4.0</c:v>
                </c:pt>
                <c:pt idx="2">
                  <c:v>4.0</c:v>
                </c:pt>
                <c:pt idx="3">
                  <c:v>5.0</c:v>
                </c:pt>
                <c:pt idx="7">
                  <c:v>7.0</c:v>
                </c:pt>
              </c:numCache>
            </c:numRef>
          </c:val>
        </c:ser>
        <c:ser>
          <c:idx val="33"/>
          <c:order val="33"/>
          <c:tx>
            <c:strRef>
              <c:f>'&gt;300'!$AI$1</c:f>
              <c:strCache>
                <c:ptCount val="1"/>
                <c:pt idx="0">
                  <c:v>Typhoid Fever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'&gt;300'!$AI$2:$AI$10</c:f>
              <c:numCache>
                <c:formatCode>General</c:formatCode>
                <c:ptCount val="9"/>
                <c:pt idx="0">
                  <c:v>2.0</c:v>
                </c:pt>
                <c:pt idx="1">
                  <c:v>4.0</c:v>
                </c:pt>
                <c:pt idx="2">
                  <c:v>2.0</c:v>
                </c:pt>
                <c:pt idx="3">
                  <c:v>1.0</c:v>
                </c:pt>
                <c:pt idx="4">
                  <c:v>2.0</c:v>
                </c:pt>
                <c:pt idx="5">
                  <c:v>3.0</c:v>
                </c:pt>
                <c:pt idx="6">
                  <c:v>2.0</c:v>
                </c:pt>
                <c:pt idx="7">
                  <c:v>2.0</c:v>
                </c:pt>
                <c:pt idx="8">
                  <c:v>1.0</c:v>
                </c:pt>
              </c:numCache>
            </c:numRef>
          </c:val>
        </c:ser>
        <c:ser>
          <c:idx val="34"/>
          <c:order val="34"/>
          <c:tx>
            <c:strRef>
              <c:f>'&gt;300'!$AJ$1</c:f>
              <c:strCache>
                <c:ptCount val="1"/>
                <c:pt idx="0">
                  <c:v>Dengue Fever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'&gt;300'!$AJ$2:$AJ$10</c:f>
              <c:numCache>
                <c:formatCode>General</c:formatCode>
                <c:ptCount val="9"/>
                <c:pt idx="0">
                  <c:v>2.0</c:v>
                </c:pt>
                <c:pt idx="1">
                  <c:v>7.0</c:v>
                </c:pt>
                <c:pt idx="5">
                  <c:v>7.0</c:v>
                </c:pt>
              </c:numCache>
            </c:numRef>
          </c:val>
        </c:ser>
        <c:ser>
          <c:idx val="35"/>
          <c:order val="35"/>
          <c:tx>
            <c:strRef>
              <c:f>'&gt;300'!$AK$1</c:f>
              <c:strCache>
                <c:ptCount val="1"/>
                <c:pt idx="0">
                  <c:v>Hepatitis C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'&gt;300'!$AK$2:$AK$10</c:f>
              <c:numCache>
                <c:formatCode>General</c:formatCode>
                <c:ptCount val="9"/>
                <c:pt idx="2">
                  <c:v>2.0</c:v>
                </c:pt>
                <c:pt idx="3">
                  <c:v>6.0</c:v>
                </c:pt>
                <c:pt idx="5">
                  <c:v>3.0</c:v>
                </c:pt>
              </c:numCache>
            </c:numRef>
          </c:val>
        </c:ser>
        <c:ser>
          <c:idx val="36"/>
          <c:order val="36"/>
          <c:tx>
            <c:strRef>
              <c:f>'&gt;300'!$AL$1</c:f>
              <c:strCache>
                <c:ptCount val="1"/>
                <c:pt idx="0">
                  <c:v>Alzheimer{apost}s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'&gt;300'!$AL$2:$AL$10</c:f>
              <c:numCache>
                <c:formatCode>General</c:formatCode>
                <c:ptCount val="9"/>
                <c:pt idx="0">
                  <c:v>3.0</c:v>
                </c:pt>
                <c:pt idx="2">
                  <c:v>2.0</c:v>
                </c:pt>
                <c:pt idx="3">
                  <c:v>3.0</c:v>
                </c:pt>
                <c:pt idx="6">
                  <c:v>1.0</c:v>
                </c:pt>
                <c:pt idx="7">
                  <c:v>1.0</c:v>
                </c:pt>
              </c:numCache>
            </c:numRef>
          </c:val>
        </c:ser>
        <c:ser>
          <c:idx val="37"/>
          <c:order val="37"/>
          <c:tx>
            <c:strRef>
              <c:f>'&gt;300'!$AM$1</c:f>
              <c:strCache>
                <c:ptCount val="1"/>
                <c:pt idx="0">
                  <c:v>Herpes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'&gt;300'!$AM$2:$AM$10</c:f>
              <c:numCache>
                <c:formatCode>General</c:formatCode>
                <c:ptCount val="9"/>
                <c:pt idx="0">
                  <c:v>2.0</c:v>
                </c:pt>
                <c:pt idx="1">
                  <c:v>2.0</c:v>
                </c:pt>
                <c:pt idx="2">
                  <c:v>1.0</c:v>
                </c:pt>
                <c:pt idx="3">
                  <c:v>5.0</c:v>
                </c:pt>
              </c:numCache>
            </c:numRef>
          </c:val>
        </c:ser>
        <c:ser>
          <c:idx val="38"/>
          <c:order val="38"/>
          <c:tx>
            <c:strRef>
              <c:f>'&gt;300'!$AN$1</c:f>
              <c:strCache>
                <c:ptCount val="1"/>
                <c:pt idx="0">
                  <c:v>Ross River virus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'&gt;300'!$AN$2:$AN$10</c:f>
              <c:numCache>
                <c:formatCode>General</c:formatCode>
                <c:ptCount val="9"/>
                <c:pt idx="3">
                  <c:v>10.0</c:v>
                </c:pt>
              </c:numCache>
            </c:numRef>
          </c:val>
        </c:ser>
        <c:ser>
          <c:idx val="39"/>
          <c:order val="39"/>
          <c:tx>
            <c:strRef>
              <c:f>'&gt;300'!$AO$1</c:f>
              <c:strCache>
                <c:ptCount val="1"/>
                <c:pt idx="0">
                  <c:v>Anthrax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'&gt;300'!$AO$2:$AO$10</c:f>
              <c:numCache>
                <c:formatCode>General</c:formatCode>
                <c:ptCount val="9"/>
                <c:pt idx="0">
                  <c:v>3.0</c:v>
                </c:pt>
                <c:pt idx="1">
                  <c:v>1.0</c:v>
                </c:pt>
                <c:pt idx="2">
                  <c:v>2.0</c:v>
                </c:pt>
                <c:pt idx="5">
                  <c:v>2.0</c:v>
                </c:pt>
                <c:pt idx="6">
                  <c:v>1.0</c:v>
                </c:pt>
              </c:numCache>
            </c:numRef>
          </c:val>
        </c:ser>
        <c:ser>
          <c:idx val="40"/>
          <c:order val="40"/>
          <c:tx>
            <c:strRef>
              <c:f>'&gt;300'!$AP$1</c:f>
              <c:strCache>
                <c:ptCount val="1"/>
                <c:pt idx="0">
                  <c:v>Cytomegalovirus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'&gt;300'!$AP$2:$AP$10</c:f>
              <c:numCache>
                <c:formatCode>General</c:formatCode>
                <c:ptCount val="9"/>
                <c:pt idx="0">
                  <c:v>4.0</c:v>
                </c:pt>
                <c:pt idx="1">
                  <c:v>1.0</c:v>
                </c:pt>
                <c:pt idx="6">
                  <c:v>4.0</c:v>
                </c:pt>
              </c:numCache>
            </c:numRef>
          </c:val>
        </c:ser>
        <c:ser>
          <c:idx val="41"/>
          <c:order val="41"/>
          <c:tx>
            <c:strRef>
              <c:f>'&gt;300'!$AQ$1</c:f>
              <c:strCache>
                <c:ptCount val="1"/>
                <c:pt idx="0">
                  <c:v>Helicobacter pylori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'&gt;300'!$AQ$2:$AQ$10</c:f>
              <c:numCache>
                <c:formatCode>General</c:formatCode>
                <c:ptCount val="9"/>
                <c:pt idx="2">
                  <c:v>3.0</c:v>
                </c:pt>
                <c:pt idx="3">
                  <c:v>4.0</c:v>
                </c:pt>
                <c:pt idx="7">
                  <c:v>1.0</c:v>
                </c:pt>
              </c:numCache>
            </c:numRef>
          </c:val>
        </c:ser>
        <c:ser>
          <c:idx val="42"/>
          <c:order val="42"/>
          <c:tx>
            <c:strRef>
              <c:f>'&gt;300'!$AR$1</c:f>
              <c:strCache>
                <c:ptCount val="1"/>
                <c:pt idx="0">
                  <c:v>Arthritis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'&gt;300'!$AR$2:$AR$10</c:f>
              <c:numCache>
                <c:formatCode>General</c:formatCode>
                <c:ptCount val="9"/>
                <c:pt idx="0">
                  <c:v>3.0</c:v>
                </c:pt>
                <c:pt idx="2">
                  <c:v>1.0</c:v>
                </c:pt>
                <c:pt idx="3">
                  <c:v>2.0</c:v>
                </c:pt>
                <c:pt idx="7">
                  <c:v>1.0</c:v>
                </c:pt>
              </c:numCache>
            </c:numRef>
          </c:val>
        </c:ser>
        <c:ser>
          <c:idx val="43"/>
          <c:order val="43"/>
          <c:tx>
            <c:strRef>
              <c:f>'&gt;300'!$AS$1</c:f>
              <c:strCache>
                <c:ptCount val="1"/>
                <c:pt idx="0">
                  <c:v>Celiac Disease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'&gt;300'!$AS$2:$AS$10</c:f>
              <c:numCache>
                <c:formatCode>General</c:formatCode>
                <c:ptCount val="9"/>
                <c:pt idx="3">
                  <c:v>7.0</c:v>
                </c:pt>
              </c:numCache>
            </c:numRef>
          </c:val>
        </c:ser>
        <c:ser>
          <c:idx val="44"/>
          <c:order val="44"/>
          <c:tx>
            <c:strRef>
              <c:f>'&gt;300'!$AT$1</c:f>
              <c:strCache>
                <c:ptCount val="1"/>
                <c:pt idx="0">
                  <c:v>HFMD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'&gt;300'!$AT$2:$AT$10</c:f>
              <c:numCache>
                <c:formatCode>General</c:formatCode>
                <c:ptCount val="9"/>
                <c:pt idx="3">
                  <c:v>2.0</c:v>
                </c:pt>
                <c:pt idx="7">
                  <c:v>5.0</c:v>
                </c:pt>
              </c:numCache>
            </c:numRef>
          </c:val>
        </c:ser>
        <c:ser>
          <c:idx val="45"/>
          <c:order val="45"/>
          <c:tx>
            <c:strRef>
              <c:f>'&gt;300'!$AU$1</c:f>
              <c:strCache>
                <c:ptCount val="1"/>
                <c:pt idx="0">
                  <c:v>Autoimmune Disease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'&gt;300'!$AU$2:$AU$10</c:f>
              <c:numCache>
                <c:formatCode>General</c:formatCode>
                <c:ptCount val="9"/>
                <c:pt idx="0">
                  <c:v>1.0</c:v>
                </c:pt>
                <c:pt idx="2">
                  <c:v>1.0</c:v>
                </c:pt>
                <c:pt idx="3">
                  <c:v>3.0</c:v>
                </c:pt>
                <c:pt idx="7">
                  <c:v>1.0</c:v>
                </c:pt>
              </c:numCache>
            </c:numRef>
          </c:val>
        </c:ser>
        <c:ser>
          <c:idx val="46"/>
          <c:order val="46"/>
          <c:tx>
            <c:strRef>
              <c:f>'&gt;300'!$AV$1</c:f>
              <c:strCache>
                <c:ptCount val="1"/>
                <c:pt idx="0">
                  <c:v>Ebola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'&gt;300'!$AV$2:$AV$10</c:f>
              <c:numCache>
                <c:formatCode>General</c:formatCode>
                <c:ptCount val="9"/>
                <c:pt idx="0">
                  <c:v>1.0</c:v>
                </c:pt>
                <c:pt idx="2">
                  <c:v>4.0</c:v>
                </c:pt>
                <c:pt idx="5">
                  <c:v>1.0</c:v>
                </c:pt>
              </c:numCache>
            </c:numRef>
          </c:val>
        </c:ser>
        <c:ser>
          <c:idx val="47"/>
          <c:order val="47"/>
          <c:tx>
            <c:strRef>
              <c:f>'&gt;300'!$AW$1</c:f>
              <c:strCache>
                <c:ptCount val="1"/>
                <c:pt idx="0">
                  <c:v>Leprosy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'&gt;300'!$AW$2:$AW$10</c:f>
              <c:numCache>
                <c:formatCode>General</c:formatCode>
                <c:ptCount val="9"/>
                <c:pt idx="0">
                  <c:v>2.0</c:v>
                </c:pt>
                <c:pt idx="1">
                  <c:v>1.0</c:v>
                </c:pt>
                <c:pt idx="2">
                  <c:v>1.0</c:v>
                </c:pt>
                <c:pt idx="4">
                  <c:v>1.0</c:v>
                </c:pt>
                <c:pt idx="7">
                  <c:v>1.0</c:v>
                </c:pt>
              </c:numCache>
            </c:numRef>
          </c:val>
        </c:ser>
        <c:ser>
          <c:idx val="48"/>
          <c:order val="48"/>
          <c:tx>
            <c:strRef>
              <c:f>'&gt;300'!$AX$1</c:f>
              <c:strCache>
                <c:ptCount val="1"/>
                <c:pt idx="0">
                  <c:v>SARS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'&gt;300'!$AX$2:$AX$10</c:f>
              <c:numCache>
                <c:formatCode>General</c:formatCode>
                <c:ptCount val="9"/>
                <c:pt idx="1">
                  <c:v>2.0</c:v>
                </c:pt>
                <c:pt idx="2">
                  <c:v>1.0</c:v>
                </c:pt>
                <c:pt idx="6">
                  <c:v>1.0</c:v>
                </c:pt>
                <c:pt idx="7">
                  <c:v>2.0</c:v>
                </c:pt>
              </c:numCache>
            </c:numRef>
          </c:val>
        </c:ser>
        <c:ser>
          <c:idx val="49"/>
          <c:order val="49"/>
          <c:tx>
            <c:strRef>
              <c:f>'&gt;300'!$AY$1</c:f>
              <c:strCache>
                <c:ptCount val="1"/>
                <c:pt idx="0">
                  <c:v>Birth Control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'&gt;300'!$AY$2:$AY$10</c:f>
              <c:numCache>
                <c:formatCode>General</c:formatCode>
                <c:ptCount val="9"/>
                <c:pt idx="0">
                  <c:v>1.0</c:v>
                </c:pt>
                <c:pt idx="1">
                  <c:v>2.0</c:v>
                </c:pt>
                <c:pt idx="7">
                  <c:v>2.0</c:v>
                </c:pt>
              </c:numCache>
            </c:numRef>
          </c:val>
        </c:ser>
        <c:ser>
          <c:idx val="50"/>
          <c:order val="50"/>
          <c:tx>
            <c:strRef>
              <c:f>'&gt;300'!$AZ$1</c:f>
              <c:strCache>
                <c:ptCount val="1"/>
                <c:pt idx="0">
                  <c:v>Chikungunya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'&gt;300'!$AZ$2:$AZ$10</c:f>
              <c:numCache>
                <c:formatCode>General</c:formatCode>
                <c:ptCount val="9"/>
                <c:pt idx="1">
                  <c:v>5.0</c:v>
                </c:pt>
              </c:numCache>
            </c:numRef>
          </c:val>
        </c:ser>
        <c:ser>
          <c:idx val="51"/>
          <c:order val="51"/>
          <c:tx>
            <c:strRef>
              <c:f>'&gt;300'!$BA$1</c:f>
              <c:strCache>
                <c:ptCount val="1"/>
                <c:pt idx="0">
                  <c:v>Monkeypox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'&gt;300'!$BA$2:$BA$10</c:f>
              <c:numCache>
                <c:formatCode>General</c:formatCode>
                <c:ptCount val="9"/>
                <c:pt idx="1">
                  <c:v>1.0</c:v>
                </c:pt>
                <c:pt idx="2">
                  <c:v>1.0</c:v>
                </c:pt>
                <c:pt idx="3">
                  <c:v>1.0</c:v>
                </c:pt>
                <c:pt idx="4">
                  <c:v>1.0</c:v>
                </c:pt>
                <c:pt idx="7">
                  <c:v>1.0</c:v>
                </c:pt>
              </c:numCache>
            </c:numRef>
          </c:val>
        </c:ser>
        <c:ser>
          <c:idx val="52"/>
          <c:order val="52"/>
          <c:tx>
            <c:strRef>
              <c:f>'&gt;300'!$BB$1</c:f>
              <c:strCache>
                <c:ptCount val="1"/>
                <c:pt idx="0">
                  <c:v>Plague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'&gt;300'!$BB$2:$BB$10</c:f>
              <c:numCache>
                <c:formatCode>General</c:formatCode>
                <c:ptCount val="9"/>
                <c:pt idx="0">
                  <c:v>3.0</c:v>
                </c:pt>
                <c:pt idx="1">
                  <c:v>1.0</c:v>
                </c:pt>
                <c:pt idx="4">
                  <c:v>1.0</c:v>
                </c:pt>
              </c:numCache>
            </c:numRef>
          </c:val>
        </c:ser>
        <c:ser>
          <c:idx val="53"/>
          <c:order val="53"/>
          <c:tx>
            <c:strRef>
              <c:f>'&gt;300'!$BC$1</c:f>
              <c:strCache>
                <c:ptCount val="1"/>
                <c:pt idx="0">
                  <c:v>Shingles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'&gt;300'!$BC$2:$BC$10</c:f>
              <c:numCache>
                <c:formatCode>General</c:formatCode>
                <c:ptCount val="9"/>
                <c:pt idx="0">
                  <c:v>2.0</c:v>
                </c:pt>
                <c:pt idx="1">
                  <c:v>1.0</c:v>
                </c:pt>
                <c:pt idx="2">
                  <c:v>1.0</c:v>
                </c:pt>
                <c:pt idx="3">
                  <c:v>1.0</c:v>
                </c:pt>
              </c:numCache>
            </c:numRef>
          </c:val>
        </c:ser>
        <c:ser>
          <c:idx val="54"/>
          <c:order val="54"/>
          <c:tx>
            <c:strRef>
              <c:f>'&gt;300'!$BD$1</c:f>
              <c:strCache>
                <c:ptCount val="1"/>
                <c:pt idx="0">
                  <c:v>Chlamydia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'&gt;300'!$BD$2:$BD$10</c:f>
              <c:numCache>
                <c:formatCode>General</c:formatCode>
                <c:ptCount val="9"/>
                <c:pt idx="0">
                  <c:v>2.0</c:v>
                </c:pt>
                <c:pt idx="1">
                  <c:v>1.0</c:v>
                </c:pt>
                <c:pt idx="3">
                  <c:v>1.0</c:v>
                </c:pt>
              </c:numCache>
            </c:numRef>
          </c:val>
        </c:ser>
        <c:ser>
          <c:idx val="55"/>
          <c:order val="55"/>
          <c:tx>
            <c:strRef>
              <c:f>'&gt;300'!$BE$1</c:f>
              <c:strCache>
                <c:ptCount val="1"/>
                <c:pt idx="0">
                  <c:v>COPD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'&gt;300'!$BE$2:$BE$10</c:f>
              <c:numCache>
                <c:formatCode>General</c:formatCode>
                <c:ptCount val="9"/>
                <c:pt idx="1">
                  <c:v>1.0</c:v>
                </c:pt>
                <c:pt idx="3">
                  <c:v>2.0</c:v>
                </c:pt>
              </c:numCache>
            </c:numRef>
          </c:val>
        </c:ser>
        <c:ser>
          <c:idx val="56"/>
          <c:order val="56"/>
          <c:tx>
            <c:strRef>
              <c:f>'&gt;300'!$BF$1</c:f>
              <c:strCache>
                <c:ptCount val="1"/>
                <c:pt idx="0">
                  <c:v>H3N2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'&gt;300'!$BF$2:$BF$10</c:f>
              <c:numCache>
                <c:formatCode>General</c:formatCode>
                <c:ptCount val="9"/>
                <c:pt idx="1">
                  <c:v>1.0</c:v>
                </c:pt>
                <c:pt idx="3">
                  <c:v>2.0</c:v>
                </c:pt>
              </c:numCache>
            </c:numRef>
          </c:val>
        </c:ser>
        <c:ser>
          <c:idx val="57"/>
          <c:order val="57"/>
          <c:tx>
            <c:strRef>
              <c:f>'&gt;300'!$BG$1</c:f>
              <c:strCache>
                <c:ptCount val="1"/>
                <c:pt idx="0">
                  <c:v>Hookworm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'&gt;300'!$BG$2:$BG$10</c:f>
              <c:numCache>
                <c:formatCode>General</c:formatCode>
                <c:ptCount val="9"/>
                <c:pt idx="0">
                  <c:v>1.0</c:v>
                </c:pt>
                <c:pt idx="3">
                  <c:v>1.0</c:v>
                </c:pt>
                <c:pt idx="7">
                  <c:v>1.0</c:v>
                </c:pt>
              </c:numCache>
            </c:numRef>
          </c:val>
        </c:ser>
        <c:ser>
          <c:idx val="58"/>
          <c:order val="58"/>
          <c:tx>
            <c:strRef>
              <c:f>'&gt;300'!$BH$1</c:f>
              <c:strCache>
                <c:ptCount val="1"/>
                <c:pt idx="0">
                  <c:v>Obesity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'&gt;300'!$BH$2:$BH$10</c:f>
              <c:numCache>
                <c:formatCode>General</c:formatCode>
                <c:ptCount val="9"/>
                <c:pt idx="0">
                  <c:v>1.0</c:v>
                </c:pt>
                <c:pt idx="1">
                  <c:v>1.0</c:v>
                </c:pt>
                <c:pt idx="7">
                  <c:v>1.0</c:v>
                </c:pt>
              </c:numCache>
            </c:numRef>
          </c:val>
        </c:ser>
        <c:ser>
          <c:idx val="59"/>
          <c:order val="59"/>
          <c:tx>
            <c:strRef>
              <c:f>'&gt;300'!$BI$1</c:f>
              <c:strCache>
                <c:ptCount val="1"/>
                <c:pt idx="0">
                  <c:v>Staphylococcus aureus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'&gt;300'!$BI$2:$BI$10</c:f>
              <c:numCache>
                <c:formatCode>General</c:formatCode>
                <c:ptCount val="9"/>
                <c:pt idx="0">
                  <c:v>1.0</c:v>
                </c:pt>
                <c:pt idx="6">
                  <c:v>2.0</c:v>
                </c:pt>
              </c:numCache>
            </c:numRef>
          </c:val>
        </c:ser>
        <c:ser>
          <c:idx val="60"/>
          <c:order val="60"/>
          <c:tx>
            <c:strRef>
              <c:f>'&gt;300'!$BJ$1</c:f>
              <c:strCache>
                <c:ptCount val="1"/>
                <c:pt idx="0">
                  <c:v>Clostridium Difficile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'&gt;300'!$BJ$2:$BJ$10</c:f>
              <c:numCache>
                <c:formatCode>General</c:formatCode>
                <c:ptCount val="9"/>
                <c:pt idx="0">
                  <c:v>1.0</c:v>
                </c:pt>
                <c:pt idx="3">
                  <c:v>1.0</c:v>
                </c:pt>
              </c:numCache>
            </c:numRef>
          </c:val>
        </c:ser>
        <c:ser>
          <c:idx val="61"/>
          <c:order val="61"/>
          <c:tx>
            <c:strRef>
              <c:f>'&gt;300'!$BK$1</c:f>
              <c:strCache>
                <c:ptCount val="1"/>
                <c:pt idx="0">
                  <c:v>Group A Streptococcus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'&gt;300'!$BK$2:$BK$10</c:f>
              <c:numCache>
                <c:formatCode>General</c:formatCode>
                <c:ptCount val="9"/>
                <c:pt idx="1">
                  <c:v>1.0</c:v>
                </c:pt>
                <c:pt idx="2">
                  <c:v>1.0</c:v>
                </c:pt>
              </c:numCache>
            </c:numRef>
          </c:val>
        </c:ser>
        <c:ser>
          <c:idx val="62"/>
          <c:order val="62"/>
          <c:tx>
            <c:strRef>
              <c:f>'&gt;300'!$BL$1</c:f>
              <c:strCache>
                <c:ptCount val="1"/>
                <c:pt idx="0">
                  <c:v>Hepatitis E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'&gt;300'!$BL$2:$BL$10</c:f>
              <c:numCache>
                <c:formatCode>General</c:formatCode>
                <c:ptCount val="9"/>
                <c:pt idx="7">
                  <c:v>2.0</c:v>
                </c:pt>
              </c:numCache>
            </c:numRef>
          </c:val>
        </c:ser>
        <c:ser>
          <c:idx val="63"/>
          <c:order val="63"/>
          <c:tx>
            <c:strRef>
              <c:f>'&gt;300'!$BM$1</c:f>
              <c:strCache>
                <c:ptCount val="1"/>
                <c:pt idx="0">
                  <c:v>Listeria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'&gt;300'!$BM$2:$BM$10</c:f>
              <c:numCache>
                <c:formatCode>General</c:formatCode>
                <c:ptCount val="9"/>
                <c:pt idx="5">
                  <c:v>1.0</c:v>
                </c:pt>
                <c:pt idx="7">
                  <c:v>1.0</c:v>
                </c:pt>
              </c:numCache>
            </c:numRef>
          </c:val>
        </c:ser>
        <c:ser>
          <c:idx val="64"/>
          <c:order val="64"/>
          <c:tx>
            <c:strRef>
              <c:f>'&gt;300'!$BN$1</c:f>
              <c:strCache>
                <c:ptCount val="1"/>
                <c:pt idx="0">
                  <c:v>Lyme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'&gt;300'!$BN$2:$BN$10</c:f>
              <c:numCache>
                <c:formatCode>General</c:formatCode>
                <c:ptCount val="9"/>
                <c:pt idx="5">
                  <c:v>1.0</c:v>
                </c:pt>
                <c:pt idx="7">
                  <c:v>1.0</c:v>
                </c:pt>
              </c:numCache>
            </c:numRef>
          </c:val>
        </c:ser>
        <c:ser>
          <c:idx val="65"/>
          <c:order val="65"/>
          <c:tx>
            <c:strRef>
              <c:f>'&gt;300'!$BO$1</c:f>
              <c:strCache>
                <c:ptCount val="1"/>
                <c:pt idx="0">
                  <c:v>MRSA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'&gt;300'!$BO$2:$BO$10</c:f>
              <c:numCache>
                <c:formatCode>General</c:formatCode>
                <c:ptCount val="9"/>
                <c:pt idx="0">
                  <c:v>1.0</c:v>
                </c:pt>
                <c:pt idx="6">
                  <c:v>1.0</c:v>
                </c:pt>
              </c:numCache>
            </c:numRef>
          </c:val>
        </c:ser>
        <c:ser>
          <c:idx val="66"/>
          <c:order val="66"/>
          <c:tx>
            <c:strRef>
              <c:f>'&gt;300'!$BP$1</c:f>
              <c:strCache>
                <c:ptCount val="1"/>
                <c:pt idx="0">
                  <c:v>Radiation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'&gt;300'!$BP$2:$BP$10</c:f>
              <c:numCache>
                <c:formatCode>General</c:formatCode>
                <c:ptCount val="9"/>
                <c:pt idx="0">
                  <c:v>2.0</c:v>
                </c:pt>
              </c:numCache>
            </c:numRef>
          </c:val>
        </c:ser>
        <c:ser>
          <c:idx val="67"/>
          <c:order val="67"/>
          <c:tx>
            <c:strRef>
              <c:f>'&gt;300'!$BQ$1</c:f>
              <c:strCache>
                <c:ptCount val="1"/>
                <c:pt idx="0">
                  <c:v>Respiratory syncytial virus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'&gt;300'!$BQ$2:$BQ$10</c:f>
              <c:numCache>
                <c:formatCode>General</c:formatCode>
                <c:ptCount val="9"/>
                <c:pt idx="0">
                  <c:v>2.0</c:v>
                </c:pt>
              </c:numCache>
            </c:numRef>
          </c:val>
        </c:ser>
        <c:ser>
          <c:idx val="68"/>
          <c:order val="68"/>
          <c:tx>
            <c:strRef>
              <c:f>'&gt;300'!$BR$1</c:f>
              <c:strCache>
                <c:ptCount val="1"/>
                <c:pt idx="0">
                  <c:v>UTI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'&gt;300'!$BR$2:$BR$10</c:f>
              <c:numCache>
                <c:formatCode>General</c:formatCode>
                <c:ptCount val="9"/>
                <c:pt idx="0">
                  <c:v>1.0</c:v>
                </c:pt>
                <c:pt idx="2">
                  <c:v>1.0</c:v>
                </c:pt>
              </c:numCache>
            </c:numRef>
          </c:val>
        </c:ser>
        <c:ser>
          <c:idx val="69"/>
          <c:order val="69"/>
          <c:tx>
            <c:strRef>
              <c:f>'&gt;300'!$BS$1</c:f>
              <c:strCache>
                <c:ptCount val="1"/>
                <c:pt idx="0">
                  <c:v>West Nile Virus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'&gt;300'!$BS$2:$BS$10</c:f>
              <c:numCache>
                <c:formatCode>General</c:formatCode>
                <c:ptCount val="9"/>
                <c:pt idx="0">
                  <c:v>1.0</c:v>
                </c:pt>
                <c:pt idx="2">
                  <c:v>1.0</c:v>
                </c:pt>
              </c:numCache>
            </c:numRef>
          </c:val>
        </c:ser>
        <c:ser>
          <c:idx val="70"/>
          <c:order val="70"/>
          <c:tx>
            <c:strRef>
              <c:f>'&gt;300'!$BT$1</c:f>
              <c:strCache>
                <c:ptCount val="1"/>
                <c:pt idx="0">
                  <c:v>Bubonic Plague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'&gt;300'!$BT$2:$BT$10</c:f>
              <c:numCache>
                <c:formatCode>General</c:formatCode>
                <c:ptCount val="9"/>
                <c:pt idx="0">
                  <c:v>1.0</c:v>
                </c:pt>
              </c:numCache>
            </c:numRef>
          </c:val>
        </c:ser>
        <c:ser>
          <c:idx val="71"/>
          <c:order val="71"/>
          <c:tx>
            <c:strRef>
              <c:f>'&gt;300'!$BU$1</c:f>
              <c:strCache>
                <c:ptCount val="1"/>
                <c:pt idx="0">
                  <c:v>Candida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'&gt;300'!$BU$2:$BU$10</c:f>
              <c:numCache>
                <c:formatCode>General</c:formatCode>
                <c:ptCount val="9"/>
                <c:pt idx="3">
                  <c:v>1.0</c:v>
                </c:pt>
              </c:numCache>
            </c:numRef>
          </c:val>
        </c:ser>
        <c:ser>
          <c:idx val="72"/>
          <c:order val="72"/>
          <c:tx>
            <c:strRef>
              <c:f>'&gt;300'!$BV$1</c:f>
              <c:strCache>
                <c:ptCount val="1"/>
                <c:pt idx="0">
                  <c:v>Chandipura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'&gt;300'!$BV$2:$BV$10</c:f>
              <c:numCache>
                <c:formatCode>General</c:formatCode>
                <c:ptCount val="9"/>
                <c:pt idx="1">
                  <c:v>1.0</c:v>
                </c:pt>
              </c:numCache>
            </c:numRef>
          </c:val>
        </c:ser>
        <c:ser>
          <c:idx val="73"/>
          <c:order val="73"/>
          <c:tx>
            <c:strRef>
              <c:f>'&gt;300'!$BW$1</c:f>
              <c:strCache>
                <c:ptCount val="1"/>
                <c:pt idx="0">
                  <c:v>Cocaine addiction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'&gt;300'!$BW$2:$BW$10</c:f>
              <c:numCache>
                <c:formatCode>General</c:formatCode>
                <c:ptCount val="9"/>
                <c:pt idx="0">
                  <c:v>1.0</c:v>
                </c:pt>
              </c:numCache>
            </c:numRef>
          </c:val>
        </c:ser>
        <c:ser>
          <c:idx val="74"/>
          <c:order val="74"/>
          <c:tx>
            <c:strRef>
              <c:f>'&gt;300'!$BX$1</c:f>
              <c:strCache>
                <c:ptCount val="1"/>
                <c:pt idx="0">
                  <c:v>E. Coli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'&gt;300'!$BX$2:$BX$10</c:f>
              <c:numCache>
                <c:formatCode>General</c:formatCode>
                <c:ptCount val="9"/>
                <c:pt idx="0">
                  <c:v>1.0</c:v>
                </c:pt>
              </c:numCache>
            </c:numRef>
          </c:val>
        </c:ser>
        <c:ser>
          <c:idx val="75"/>
          <c:order val="75"/>
          <c:tx>
            <c:strRef>
              <c:f>'&gt;300'!$BY$1</c:f>
              <c:strCache>
                <c:ptCount val="1"/>
                <c:pt idx="0">
                  <c:v>H2N2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'&gt;300'!$BY$2:$BY$10</c:f>
              <c:numCache>
                <c:formatCode>General</c:formatCode>
                <c:ptCount val="9"/>
                <c:pt idx="0">
                  <c:v>1.0</c:v>
                </c:pt>
              </c:numCache>
            </c:numRef>
          </c:val>
        </c:ser>
        <c:ser>
          <c:idx val="76"/>
          <c:order val="76"/>
          <c:tx>
            <c:strRef>
              <c:f>'&gt;300'!$BZ$1</c:f>
              <c:strCache>
                <c:ptCount val="1"/>
                <c:pt idx="0">
                  <c:v>Heroin addiction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'&gt;300'!$BZ$2:$BZ$10</c:f>
              <c:numCache>
                <c:formatCode>General</c:formatCode>
                <c:ptCount val="9"/>
                <c:pt idx="0">
                  <c:v>1.0</c:v>
                </c:pt>
              </c:numCache>
            </c:numRef>
          </c:val>
        </c:ser>
        <c:ser>
          <c:idx val="77"/>
          <c:order val="77"/>
          <c:tx>
            <c:strRef>
              <c:f>'&gt;300'!$CA$1</c:f>
              <c:strCache>
                <c:ptCount val="1"/>
                <c:pt idx="0">
                  <c:v>Hypertension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'&gt;300'!$CA$2:$CA$10</c:f>
              <c:numCache>
                <c:formatCode>General</c:formatCode>
                <c:ptCount val="9"/>
                <c:pt idx="0">
                  <c:v>1.0</c:v>
                </c:pt>
              </c:numCache>
            </c:numRef>
          </c:val>
        </c:ser>
        <c:ser>
          <c:idx val="78"/>
          <c:order val="78"/>
          <c:tx>
            <c:strRef>
              <c:f>'&gt;300'!$CB$1</c:f>
              <c:strCache>
                <c:ptCount val="1"/>
                <c:pt idx="0">
                  <c:v>Leptospirosis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'&gt;300'!$CB$2:$CB$10</c:f>
              <c:numCache>
                <c:formatCode>General</c:formatCode>
                <c:ptCount val="9"/>
                <c:pt idx="1">
                  <c:v>1.0</c:v>
                </c:pt>
              </c:numCache>
            </c:numRef>
          </c:val>
        </c:ser>
        <c:ser>
          <c:idx val="79"/>
          <c:order val="79"/>
          <c:tx>
            <c:strRef>
              <c:f>'&gt;300'!$CC$1</c:f>
              <c:strCache>
                <c:ptCount val="1"/>
                <c:pt idx="0">
                  <c:v>Nicotine addiction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'&gt;300'!$CC$2:$CC$10</c:f>
              <c:numCache>
                <c:formatCode>General</c:formatCode>
                <c:ptCount val="9"/>
                <c:pt idx="0">
                  <c:v>1.0</c:v>
                </c:pt>
              </c:numCache>
            </c:numRef>
          </c:val>
        </c:ser>
        <c:ser>
          <c:idx val="80"/>
          <c:order val="80"/>
          <c:tx>
            <c:strRef>
              <c:f>'&gt;300'!$CD$1</c:f>
              <c:strCache>
                <c:ptCount val="1"/>
                <c:pt idx="0">
                  <c:v>Norovirus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'&gt;300'!$CD$2:$CD$10</c:f>
              <c:numCache>
                <c:formatCode>General</c:formatCode>
                <c:ptCount val="9"/>
                <c:pt idx="2">
                  <c:v>1.0</c:v>
                </c:pt>
              </c:numCache>
            </c:numRef>
          </c:val>
        </c:ser>
        <c:ser>
          <c:idx val="81"/>
          <c:order val="81"/>
          <c:tx>
            <c:strRef>
              <c:f>'&gt;300'!$CE$1</c:f>
              <c:strCache>
                <c:ptCount val="1"/>
                <c:pt idx="0">
                  <c:v>Pseudomonas aeruginosa</c:v>
                </c:pt>
              </c:strCache>
            </c:strRef>
          </c:tx>
          <c:invertIfNegative val="0"/>
          <c:dLbls>
            <c:delete val="1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'&gt;300'!$CE$2:$CE$10</c:f>
              <c:numCache>
                <c:formatCode>General</c:formatCode>
                <c:ptCount val="9"/>
                <c:pt idx="3">
                  <c:v>1.0</c:v>
                </c:pt>
              </c:numCache>
            </c:numRef>
          </c:val>
        </c:ser>
        <c:ser>
          <c:idx val="82"/>
          <c:order val="82"/>
          <c:tx>
            <c:strRef>
              <c:f>'&gt;300'!$CF$1</c:f>
              <c:strCache>
                <c:ptCount val="1"/>
                <c:pt idx="0">
                  <c:v>Tick-borne encephalitis</c:v>
                </c:pt>
              </c:strCache>
            </c:strRef>
          </c:tx>
          <c:invertIfNegative val="0"/>
          <c:dLbls>
            <c:dLbl>
              <c:idx val="6"/>
              <c:delete val="1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'&gt;300'!$A$2:$A$10</c:f>
              <c:strCache>
                <c:ptCount val="9"/>
                <c:pt idx="0">
                  <c:v>United Kingdom</c:v>
                </c:pt>
                <c:pt idx="1">
                  <c:v>India</c:v>
                </c:pt>
                <c:pt idx="2">
                  <c:v>Canada</c:v>
                </c:pt>
                <c:pt idx="3">
                  <c:v>Australia</c:v>
                </c:pt>
                <c:pt idx="4">
                  <c:v>Kenya</c:v>
                </c:pt>
                <c:pt idx="5">
                  <c:v>Pakistan</c:v>
                </c:pt>
                <c:pt idx="6">
                  <c:v>Japan</c:v>
                </c:pt>
                <c:pt idx="7">
                  <c:v>China</c:v>
                </c:pt>
                <c:pt idx="8">
                  <c:v>Nigeria</c:v>
                </c:pt>
              </c:strCache>
            </c:strRef>
          </c:cat>
          <c:val>
            <c:numRef>
              <c:f>'&gt;300'!$CF$2:$CF$10</c:f>
              <c:numCache>
                <c:formatCode>General</c:formatCode>
                <c:ptCount val="9"/>
                <c:pt idx="6">
                  <c:v>1.0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-2141068856"/>
        <c:axId val="-2141071928"/>
      </c:barChart>
      <c:catAx>
        <c:axId val="-214106885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141071928"/>
        <c:crosses val="autoZero"/>
        <c:auto val="1"/>
        <c:lblAlgn val="ctr"/>
        <c:lblOffset val="100"/>
        <c:noMultiLvlLbl val="0"/>
      </c:catAx>
      <c:valAx>
        <c:axId val="-2141071928"/>
        <c:scaling>
          <c:orientation val="minMax"/>
          <c:max val="1400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Number of reports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21410688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 b="1">
          <a:latin typeface="Candara"/>
          <a:cs typeface="Candara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8000"/>
              </a:solidFill>
            </c:spPr>
          </c:dPt>
          <c:dPt>
            <c:idx val="1"/>
            <c:bubble3D val="0"/>
            <c:spPr>
              <a:solidFill>
                <a:schemeClr val="accent1">
                  <a:lumMod val="50000"/>
                </a:schemeClr>
              </a:solidFill>
            </c:spPr>
          </c:dPt>
          <c:dPt>
            <c:idx val="2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rgbClr val="0000FF"/>
              </a:solidFill>
            </c:spPr>
          </c:dPt>
          <c:val>
            <c:numRef>
              <c:f>Sheet1!$B$1:$B$6</c:f>
              <c:numCache>
                <c:formatCode>General</c:formatCode>
                <c:ptCount val="6"/>
                <c:pt idx="0">
                  <c:v>6.0</c:v>
                </c:pt>
                <c:pt idx="1">
                  <c:v>7.0</c:v>
                </c:pt>
                <c:pt idx="2">
                  <c:v>1.0</c:v>
                </c:pt>
                <c:pt idx="3">
                  <c:v>4.0</c:v>
                </c:pt>
                <c:pt idx="4">
                  <c:v>1.0</c:v>
                </c:pt>
                <c:pt idx="5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 2</c:v>
                </c:pt>
              </c:strCache>
            </c:strRef>
          </c:tx>
          <c:spPr>
            <a:solidFill>
              <a:srgbClr val="6AA751"/>
            </a:solidFill>
          </c:spPr>
          <c:dPt>
            <c:idx val="0"/>
            <c:bubble3D val="0"/>
            <c:spPr>
              <a:solidFill>
                <a:srgbClr val="6AA751"/>
              </a:soli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bubble3D val="0"/>
            <c:spPr>
              <a:solidFill>
                <a:srgbClr val="F9BA0F"/>
              </a:solidFill>
            </c:spPr>
          </c:dPt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2.05E7</c:v>
                </c:pt>
                <c:pt idx="1">
                  <c:v>324000.0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429E26-2F75-1648-9C49-C4F04AFF13D8}" type="datetimeFigureOut">
              <a:rPr lang="en-US" smtClean="0"/>
              <a:t>9/2/14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78287B-4D13-9C44-BD0D-D3349788F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70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D4E8A-17BA-4B46-A236-3AD14CB46DC6}" type="datetimeFigureOut">
              <a:rPr lang="en-US" smtClean="0"/>
              <a:t>9/2/14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98C5D0-294A-8D43-94B5-7D1367437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6265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A2CCC-879A-374E-8E09-2DE3C3CEBE4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Pins,</a:t>
            </a:r>
            <a:r>
              <a:rPr lang="en-US" baseline="0" dirty="0" smtClean="0"/>
              <a:t> pin color, overlay (options), overlay color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5091F-D0E8-5A4E-B867-9A40406041CE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79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picture of kit/flow chart?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FE655-1B2D-824E-8117-980AD5F8B2D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298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Goviral</a:t>
            </a:r>
            <a:r>
              <a:rPr lang="en-US" dirty="0" smtClean="0"/>
              <a:t> participants initial results – replace with days to sample collection, pathogens detected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FE655-1B2D-824E-8117-980AD5F8B2D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701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903D1B-907D-D740-8D1C-9C30A079E95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536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903D1B-907D-D740-8D1C-9C30A079E95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814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(Storm, </a:t>
            </a:r>
            <a:r>
              <a:rPr lang="en-US" dirty="0" err="1" smtClean="0"/>
              <a:t>Pharmacoepidemiology</a:t>
            </a:r>
            <a:r>
              <a:rPr lang="en-US" dirty="0" smtClean="0"/>
              <a:t>, p. 8)</a:t>
            </a:r>
          </a:p>
          <a:p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www.cdc.gov</a:t>
            </a:r>
            <a:r>
              <a:rPr lang="en-US" dirty="0" smtClean="0"/>
              <a:t>/</a:t>
            </a:r>
            <a:r>
              <a:rPr lang="en-US" dirty="0" err="1" smtClean="0"/>
              <a:t>nchs</a:t>
            </a:r>
            <a:r>
              <a:rPr lang="en-US" dirty="0" smtClean="0"/>
              <a:t>/data/</a:t>
            </a:r>
            <a:r>
              <a:rPr lang="en-US" dirty="0" err="1" smtClean="0"/>
              <a:t>hus</a:t>
            </a:r>
            <a:r>
              <a:rPr lang="en-US" dirty="0" smtClean="0"/>
              <a:t>/hus04trend.pdf - 1999-2000, table</a:t>
            </a:r>
            <a:r>
              <a:rPr lang="en-US" baseline="0" dirty="0" smtClean="0"/>
              <a:t> 86</a:t>
            </a:r>
            <a:r>
              <a:rPr lang="en-US" dirty="0" smtClean="0"/>
              <a:t>  44%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www.cdc.gov</a:t>
            </a:r>
            <a:r>
              <a:rPr lang="en-US" dirty="0" smtClean="0"/>
              <a:t>/</a:t>
            </a:r>
            <a:r>
              <a:rPr lang="en-US" dirty="0" err="1" smtClean="0"/>
              <a:t>nchs</a:t>
            </a:r>
            <a:r>
              <a:rPr lang="en-US" dirty="0" smtClean="0"/>
              <a:t>/data/</a:t>
            </a:r>
            <a:r>
              <a:rPr lang="en-US" dirty="0" err="1" smtClean="0"/>
              <a:t>hus</a:t>
            </a:r>
            <a:r>
              <a:rPr lang="en-US" dirty="0" smtClean="0"/>
              <a:t>/hus11.pdf 2005-2008, table 99 47%</a:t>
            </a:r>
          </a:p>
          <a:p>
            <a:endParaRPr lang="en-US" dirty="0" smtClean="0"/>
          </a:p>
          <a:p>
            <a:r>
              <a:rPr lang="en-US" dirty="0" smtClean="0"/>
              <a:t>Likely that everyone in the room</a:t>
            </a:r>
            <a:r>
              <a:rPr lang="en-US" baseline="0" dirty="0" smtClean="0"/>
              <a:t> has either experienced an adverse event or has a loved one who has. My own grandfather died from C. </a:t>
            </a:r>
            <a:r>
              <a:rPr lang="en-US" baseline="0" dirty="0" err="1" smtClean="0"/>
              <a:t>difficile</a:t>
            </a:r>
            <a:r>
              <a:rPr lang="en-US" baseline="0" dirty="0" smtClean="0"/>
              <a:t> related diarrhea, a known side effect of antibiotic treatment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A7C0B2-CE7C-8B48-ACC4-786C4696977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627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“Death cert lists prostate Cancer but prognosis prior to fulminant hepatic failure was months to years. Pt died within 5 wks of starting casodex. There are post marketing case reports of this ADE.”</a:t>
            </a:r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203243-911C-DD43-9E15-D7DEF9746350}" type="slidenum">
              <a:rPr lang="en-US" sz="1200">
                <a:latin typeface="Calibri" charset="0"/>
              </a:rPr>
              <a:pPr eaLnBrk="1" hangingPunct="1"/>
              <a:t>58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9A03D-1DBB-D842-9B90-FCF277262D9C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552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8C5D0-294A-8D43-94B5-7D13674370E1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618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March 14: 8 deaths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8C5D0-294A-8D43-94B5-7D13674370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401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March 19: 23 dead,</a:t>
            </a:r>
            <a:r>
              <a:rPr lang="en-US" baseline="0" dirty="0" smtClean="0"/>
              <a:t> 35 </a:t>
            </a:r>
            <a:r>
              <a:rPr lang="en-US" baseline="0" dirty="0" err="1" smtClean="0"/>
              <a:t>susp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Samples sent to France and Senegal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8C5D0-294A-8D43-94B5-7D13674370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73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March 21: 29 deaths,</a:t>
            </a:r>
            <a:r>
              <a:rPr lang="en-US" baseline="0" dirty="0" smtClean="0"/>
              <a:t> 49 </a:t>
            </a:r>
            <a:r>
              <a:rPr lang="en-US" baseline="0" dirty="0" err="1" smtClean="0"/>
              <a:t>susp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Outbreak started February 9th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8C5D0-294A-8D43-94B5-7D13674370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76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March</a:t>
            </a:r>
            <a:r>
              <a:rPr lang="en-US" baseline="0" dirty="0" smtClean="0"/>
              <a:t> 22: 59 deaths, 1</a:t>
            </a:r>
            <a:r>
              <a:rPr lang="en-US" baseline="30000" dirty="0" smtClean="0"/>
              <a:t>st</a:t>
            </a:r>
            <a:r>
              <a:rPr lang="en-US" baseline="0" dirty="0" smtClean="0"/>
              <a:t> sierra </a:t>
            </a:r>
            <a:r>
              <a:rPr lang="en-US" baseline="0" dirty="0" err="1" smtClean="0"/>
              <a:t>leone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8C5D0-294A-8D43-94B5-7D13674370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96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March 23: cases in Guinea capital of Conakry; first WHO announcement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8C5D0-294A-8D43-94B5-7D13674370E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78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3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03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E0A577-C494-D34D-9BB7-8F7B912771E4}" type="slidenum">
              <a:rPr lang="en-US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Thank you to the hosts and organizers of this challenge, to the judges, the other finalists, and the audience for joining us today. </a:t>
            </a:r>
          </a:p>
          <a:p>
            <a:endParaRPr lang="en-US" dirty="0" smtClean="0"/>
          </a:p>
          <a:p>
            <a:r>
              <a:rPr lang="en-US" dirty="0" smtClean="0"/>
              <a:t>I am representing team Flu Near You and</a:t>
            </a:r>
            <a:r>
              <a:rPr lang="en-US" baseline="0" dirty="0" smtClean="0"/>
              <a:t> I am going to explain how our tool can be used to put the public back into public health.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5091F-D0E8-5A4E-B867-9A40406041C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</a:t>
            </a:r>
            <a:r>
              <a:rPr lang="en-US" baseline="0" dirty="0" smtClean="0"/>
              <a:t> process is very simple. You register online via the website, via </a:t>
            </a:r>
            <a:r>
              <a:rPr lang="en-US" baseline="0" dirty="0" err="1" smtClean="0"/>
              <a:t>facebook</a:t>
            </a:r>
            <a:r>
              <a:rPr lang="en-US" baseline="0" dirty="0" smtClean="0"/>
              <a:t>, or phone application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5091F-D0E8-5A4E-B867-9A40406041C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e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88DCF-4957-C74D-9D31-E4ED32232F2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075AF-C927-504C-BE78-60431F7AAEF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88DCF-4957-C74D-9D31-E4ED32232F2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075AF-C927-504C-BE78-60431F7AAEF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88DCF-4957-C74D-9D31-E4ED32232F2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075AF-C927-504C-BE78-60431F7AAEF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557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09329" y="1603359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500" b="0" i="0">
                <a:solidFill>
                  <a:srgbClr val="7CC7E3"/>
                </a:solidFill>
                <a:latin typeface="Helvetica Neue Medium"/>
                <a:cs typeface="Helvetica Neue Medium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60400"/>
            <a:ext cx="7772400" cy="1362075"/>
          </a:xfrm>
        </p:spPr>
        <p:txBody>
          <a:bodyPr anchor="t"/>
          <a:lstStyle>
            <a:lvl1pPr algn="ctr">
              <a:defRPr sz="28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429000" y="5168900"/>
            <a:ext cx="6007100" cy="15494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A81A0"/>
              </a:buClr>
              <a:buSzTx/>
              <a:buFont typeface="Arial"/>
              <a:buChar char="•"/>
              <a:tabLst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 Click to edit Master text styles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A81A0"/>
              </a:buClr>
              <a:buSzTx/>
              <a:buFont typeface="Arial"/>
              <a:buChar char="•"/>
              <a:tabLst/>
              <a:defRPr/>
            </a:pPr>
            <a:r>
              <a:rPr lang="en-US" dirty="0" smtClean="0"/>
              <a:t> Click to edit Master text styles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A81A0"/>
              </a:buClr>
              <a:buSzTx/>
              <a:buFont typeface="Arial"/>
              <a:buChar char="•"/>
              <a:tabLst/>
              <a:defRPr/>
            </a:pPr>
            <a:r>
              <a:rPr lang="en-US" dirty="0" smtClean="0"/>
              <a:t> 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>
            <a:off x="3556000" y="1552575"/>
            <a:ext cx="4724400" cy="3413125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10022"/>
            <a:ext cx="778936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30725" y="1431132"/>
            <a:ext cx="4041775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 cap="all">
                <a:solidFill>
                  <a:srgbClr val="7CC7E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6125" y="23272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/>
          </p:nvPr>
        </p:nvSpPr>
        <p:spPr>
          <a:xfrm>
            <a:off x="3429000" y="1844675"/>
            <a:ext cx="5033460" cy="3946525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647700"/>
            <a:ext cx="8064500" cy="566738"/>
          </a:xfrm>
        </p:spPr>
        <p:txBody>
          <a:bodyPr anchor="b"/>
          <a:lstStyle>
            <a:lvl1pPr algn="ctr">
              <a:defRPr sz="37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92500" y="1657350"/>
            <a:ext cx="4760912" cy="3254374"/>
          </a:xfrm>
          <a:prstGeom prst="rect">
            <a:avLst/>
          </a:prstGeom>
          <a:solidFill>
            <a:schemeClr val="tx2"/>
          </a:solidFill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67100" y="555148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32DD6F-DEB6-5248-9E25-E24224D67537}" type="datetimeFigureOut">
              <a:rPr lang="en-US" smtClean="0">
                <a:solidFill>
                  <a:prstClr val="white"/>
                </a:solidFill>
                <a:latin typeface="Calibri"/>
              </a:rPr>
              <a:pPr/>
              <a:t>9/2/14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46D5E2-82C2-6040-BC51-C8FDDF8714CC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FB2A-EE5C-394C-AAC5-B546E58FB2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53DFE-24EE-8D4A-A73A-CEC39F0015D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FB2A-EE5C-394C-AAC5-B546E58FB2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53DFE-24EE-8D4A-A73A-CEC39F0015D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88DCF-4957-C74D-9D31-E4ED32232F2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075AF-C927-504C-BE78-60431F7AAEF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FB2A-EE5C-394C-AAC5-B546E58FB2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53DFE-24EE-8D4A-A73A-CEC39F0015D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FB2A-EE5C-394C-AAC5-B546E58FB2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53DFE-24EE-8D4A-A73A-CEC39F0015D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FB2A-EE5C-394C-AAC5-B546E58FB2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53DFE-24EE-8D4A-A73A-CEC39F0015D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FB2A-EE5C-394C-AAC5-B546E58FB2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53DFE-24EE-8D4A-A73A-CEC39F0015D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FB2A-EE5C-394C-AAC5-B546E58FB2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53DFE-24EE-8D4A-A73A-CEC39F0015D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FB2A-EE5C-394C-AAC5-B546E58FB2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53DFE-24EE-8D4A-A73A-CEC39F0015D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FB2A-EE5C-394C-AAC5-B546E58FB2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53DFE-24EE-8D4A-A73A-CEC39F0015D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FB2A-EE5C-394C-AAC5-B546E58FB2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53DFE-24EE-8D4A-A73A-CEC39F0015D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FFB2A-EE5C-394C-AAC5-B546E58FB2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53DFE-24EE-8D4A-A73A-CEC39F0015D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9" descr="DIALogo_website_white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638" y="357188"/>
            <a:ext cx="150177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72200" cy="563562"/>
          </a:xfrm>
        </p:spPr>
        <p:txBody>
          <a:bodyPr>
            <a:noAutofit/>
          </a:bodyPr>
          <a:lstStyle>
            <a:lvl1pPr algn="l">
              <a:defRPr lang="en-US" sz="2400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medwatcher.org/icpe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42CA9D5-AECF-B14F-A7CA-8FED56571E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497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88DCF-4957-C74D-9D31-E4ED32232F2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075AF-C927-504C-BE78-60431F7AAEF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</p:spPr>
        <p:txBody>
          <a:bodyPr/>
          <a:lstStyle/>
          <a:p>
            <a:r>
              <a:rPr lang="en-US" smtClean="0"/>
              <a:t>medwatcher.org/icpe</a:t>
            </a:r>
            <a:endParaRPr lang="en-US" dirty="0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534400" y="18288"/>
            <a:ext cx="500466" cy="3291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60633C-54C0-6F48-9F41-2F032FDB36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3388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Drug Information Association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www.diahome.org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6FFC6E8-2743-9446-9E2C-B9EC84666D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2270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>
            <a:spLocks noChangeArrowheads="1"/>
          </p:cNvSpPr>
          <p:nvPr/>
        </p:nvSpPr>
        <p:spPr bwMode="auto">
          <a:xfrm>
            <a:off x="152400" y="152400"/>
            <a:ext cx="6904038" cy="6553200"/>
          </a:xfrm>
          <a:custGeom>
            <a:avLst/>
            <a:gdLst>
              <a:gd name="T0" fmla="*/ 2147483647 w 11866"/>
              <a:gd name="T1" fmla="*/ 2147483647 h 11520"/>
              <a:gd name="T2" fmla="*/ 2147483647 w 11866"/>
              <a:gd name="T3" fmla="*/ 0 h 11520"/>
              <a:gd name="T4" fmla="*/ 0 w 11866"/>
              <a:gd name="T5" fmla="*/ 0 h 11520"/>
              <a:gd name="T6" fmla="*/ 0 w 11866"/>
              <a:gd name="T7" fmla="*/ 2147483647 h 11520"/>
              <a:gd name="T8" fmla="*/ 2147483647 w 11866"/>
              <a:gd name="T9" fmla="*/ 2147483647 h 115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866" h="11520">
                <a:moveTo>
                  <a:pt x="7026" y="11533"/>
                </a:moveTo>
                <a:lnTo>
                  <a:pt x="11866" y="0"/>
                </a:lnTo>
                <a:lnTo>
                  <a:pt x="0" y="0"/>
                </a:lnTo>
                <a:lnTo>
                  <a:pt x="0" y="11520"/>
                </a:lnTo>
                <a:lnTo>
                  <a:pt x="7026" y="11533"/>
                </a:lnTo>
                <a:close/>
              </a:path>
            </a:pathLst>
          </a:custGeom>
          <a:solidFill>
            <a:srgbClr val="0022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reeform 4"/>
          <p:cNvSpPr>
            <a:spLocks noChangeArrowheads="1"/>
          </p:cNvSpPr>
          <p:nvPr/>
        </p:nvSpPr>
        <p:spPr bwMode="auto">
          <a:xfrm>
            <a:off x="4437063" y="152400"/>
            <a:ext cx="4554537" cy="6553200"/>
          </a:xfrm>
          <a:custGeom>
            <a:avLst/>
            <a:gdLst>
              <a:gd name="T0" fmla="*/ 2147483647 w 7827"/>
              <a:gd name="T1" fmla="*/ 0 h 11520"/>
              <a:gd name="T2" fmla="*/ 0 w 7827"/>
              <a:gd name="T3" fmla="*/ 2147483647 h 11520"/>
              <a:gd name="T4" fmla="*/ 2147483647 w 7827"/>
              <a:gd name="T5" fmla="*/ 2147483647 h 11520"/>
              <a:gd name="T6" fmla="*/ 2147483647 w 7827"/>
              <a:gd name="T7" fmla="*/ 0 h 11520"/>
              <a:gd name="T8" fmla="*/ 2147483647 w 7827"/>
              <a:gd name="T9" fmla="*/ 0 h 115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827" h="11520">
                <a:moveTo>
                  <a:pt x="4840" y="0"/>
                </a:moveTo>
                <a:lnTo>
                  <a:pt x="0" y="11533"/>
                </a:lnTo>
                <a:lnTo>
                  <a:pt x="7826" y="11520"/>
                </a:lnTo>
                <a:lnTo>
                  <a:pt x="7826" y="0"/>
                </a:lnTo>
                <a:lnTo>
                  <a:pt x="4840" y="0"/>
                </a:lnTo>
                <a:close/>
              </a:path>
            </a:pathLst>
          </a:custGeom>
          <a:solidFill>
            <a:srgbClr val="5E616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11" descr="DIA_Logo_website_white_IL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967413"/>
            <a:ext cx="18256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3"/>
          <p:cNvSpPr>
            <a:spLocks noChangeArrowheads="1"/>
          </p:cNvSpPr>
          <p:nvPr userDrawn="1"/>
        </p:nvSpPr>
        <p:spPr bwMode="auto">
          <a:xfrm>
            <a:off x="152400" y="152400"/>
            <a:ext cx="6904038" cy="6553200"/>
          </a:xfrm>
          <a:custGeom>
            <a:avLst/>
            <a:gdLst>
              <a:gd name="T0" fmla="*/ 2147483647 w 11866"/>
              <a:gd name="T1" fmla="*/ 2147483647 h 11520"/>
              <a:gd name="T2" fmla="*/ 2147483647 w 11866"/>
              <a:gd name="T3" fmla="*/ 0 h 11520"/>
              <a:gd name="T4" fmla="*/ 0 w 11866"/>
              <a:gd name="T5" fmla="*/ 0 h 11520"/>
              <a:gd name="T6" fmla="*/ 0 w 11866"/>
              <a:gd name="T7" fmla="*/ 2147483647 h 11520"/>
              <a:gd name="T8" fmla="*/ 2147483647 w 11866"/>
              <a:gd name="T9" fmla="*/ 2147483647 h 115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866" h="11520">
                <a:moveTo>
                  <a:pt x="7026" y="11533"/>
                </a:moveTo>
                <a:lnTo>
                  <a:pt x="11866" y="0"/>
                </a:lnTo>
                <a:lnTo>
                  <a:pt x="0" y="0"/>
                </a:lnTo>
                <a:lnTo>
                  <a:pt x="0" y="11520"/>
                </a:lnTo>
                <a:lnTo>
                  <a:pt x="7026" y="11533"/>
                </a:lnTo>
                <a:close/>
              </a:path>
            </a:pathLst>
          </a:custGeom>
          <a:solidFill>
            <a:srgbClr val="0022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Freeform 4"/>
          <p:cNvSpPr>
            <a:spLocks noChangeArrowheads="1"/>
          </p:cNvSpPr>
          <p:nvPr userDrawn="1"/>
        </p:nvSpPr>
        <p:spPr bwMode="auto">
          <a:xfrm>
            <a:off x="4437063" y="152400"/>
            <a:ext cx="4554537" cy="6553200"/>
          </a:xfrm>
          <a:custGeom>
            <a:avLst/>
            <a:gdLst>
              <a:gd name="T0" fmla="*/ 2147483647 w 7827"/>
              <a:gd name="T1" fmla="*/ 0 h 11520"/>
              <a:gd name="T2" fmla="*/ 0 w 7827"/>
              <a:gd name="T3" fmla="*/ 2147483647 h 11520"/>
              <a:gd name="T4" fmla="*/ 2147483647 w 7827"/>
              <a:gd name="T5" fmla="*/ 2147483647 h 11520"/>
              <a:gd name="T6" fmla="*/ 2147483647 w 7827"/>
              <a:gd name="T7" fmla="*/ 0 h 11520"/>
              <a:gd name="T8" fmla="*/ 2147483647 w 7827"/>
              <a:gd name="T9" fmla="*/ 0 h 115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827" h="11520">
                <a:moveTo>
                  <a:pt x="4840" y="0"/>
                </a:moveTo>
                <a:lnTo>
                  <a:pt x="0" y="11533"/>
                </a:lnTo>
                <a:lnTo>
                  <a:pt x="7826" y="11520"/>
                </a:lnTo>
                <a:lnTo>
                  <a:pt x="7826" y="0"/>
                </a:lnTo>
                <a:lnTo>
                  <a:pt x="4840" y="0"/>
                </a:lnTo>
                <a:close/>
              </a:path>
            </a:pathLst>
          </a:custGeom>
          <a:solidFill>
            <a:srgbClr val="5E616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11" descr="DIA_Logo_website_white_IL1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967413"/>
            <a:ext cx="18256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03768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/>
          <p:nvPr/>
        </p:nvGrpSpPr>
        <p:grpSpPr>
          <a:xfrm>
            <a:off x="152400" y="152400"/>
            <a:ext cx="6889845" cy="838200"/>
            <a:chOff x="152400" y="152400"/>
            <a:chExt cx="6889845" cy="838200"/>
          </a:xfrm>
          <a:solidFill>
            <a:srgbClr val="003591"/>
          </a:solidFill>
        </p:grpSpPr>
        <p:sp>
          <p:nvSpPr>
            <p:cNvPr id="5" name="Freeform 4"/>
            <p:cNvSpPr>
              <a:spLocks noChangeArrowheads="1"/>
            </p:cNvSpPr>
            <p:nvPr/>
          </p:nvSpPr>
          <p:spPr bwMode="auto">
            <a:xfrm>
              <a:off x="152400" y="152400"/>
              <a:ext cx="6858000" cy="8382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320"/>
                </a:cxn>
                <a:cxn ang="0">
                  <a:pos x="13346" y="1320"/>
                </a:cxn>
                <a:cxn ang="0">
                  <a:pos x="13840" y="0"/>
                </a:cxn>
                <a:cxn ang="0">
                  <a:pos x="0" y="0"/>
                </a:cxn>
              </a:cxnLst>
              <a:rect l="0" t="0" r="r" b="b"/>
              <a:pathLst>
                <a:path w="13840" h="1320">
                  <a:moveTo>
                    <a:pt x="0" y="0"/>
                  </a:moveTo>
                  <a:lnTo>
                    <a:pt x="0" y="1320"/>
                  </a:lnTo>
                  <a:lnTo>
                    <a:pt x="13346" y="1320"/>
                  </a:lnTo>
                  <a:lnTo>
                    <a:pt x="1384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ＭＳ Ｐゴシック" charset="0"/>
                <a:cs typeface="Arial" pitchFamily="34" charset="0"/>
              </a:endParaRPr>
            </a:p>
          </p:txBody>
        </p:sp>
        <p:sp>
          <p:nvSpPr>
            <p:cNvPr id="6" name="Flowchart: Data 11"/>
            <p:cNvSpPr/>
            <p:nvPr/>
          </p:nvSpPr>
          <p:spPr>
            <a:xfrm>
              <a:off x="5791200" y="152400"/>
              <a:ext cx="1251045" cy="83820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" name="Group 17"/>
          <p:cNvGrpSpPr/>
          <p:nvPr/>
        </p:nvGrpSpPr>
        <p:grpSpPr>
          <a:xfrm>
            <a:off x="6902355" y="152400"/>
            <a:ext cx="2089245" cy="838200"/>
            <a:chOff x="6902355" y="152400"/>
            <a:chExt cx="2089245" cy="838200"/>
          </a:xfrm>
          <a:solidFill>
            <a:srgbClr val="5E6167"/>
          </a:solidFill>
        </p:grpSpPr>
        <p:sp>
          <p:nvSpPr>
            <p:cNvPr id="8" name="Rectangle 7"/>
            <p:cNvSpPr/>
            <p:nvPr/>
          </p:nvSpPr>
          <p:spPr>
            <a:xfrm>
              <a:off x="7315200" y="152400"/>
              <a:ext cx="1676400" cy="838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Flowchart: Data 14"/>
            <p:cNvSpPr/>
            <p:nvPr/>
          </p:nvSpPr>
          <p:spPr>
            <a:xfrm>
              <a:off x="6902355" y="152400"/>
              <a:ext cx="1251045" cy="83820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0" name="Picture 19" descr="DIALogo_website_whit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638" y="357188"/>
            <a:ext cx="150177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5"/>
          <p:cNvGrpSpPr/>
          <p:nvPr userDrawn="1"/>
        </p:nvGrpSpPr>
        <p:grpSpPr>
          <a:xfrm>
            <a:off x="152400" y="152400"/>
            <a:ext cx="6889845" cy="838200"/>
            <a:chOff x="152400" y="152400"/>
            <a:chExt cx="6889845" cy="838200"/>
          </a:xfrm>
          <a:solidFill>
            <a:srgbClr val="003591"/>
          </a:solidFill>
        </p:grpSpPr>
        <p:sp>
          <p:nvSpPr>
            <p:cNvPr id="12" name="Freeform 11"/>
            <p:cNvSpPr>
              <a:spLocks noChangeArrowheads="1"/>
            </p:cNvSpPr>
            <p:nvPr/>
          </p:nvSpPr>
          <p:spPr bwMode="auto">
            <a:xfrm>
              <a:off x="152400" y="152400"/>
              <a:ext cx="6858000" cy="8382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320"/>
                </a:cxn>
                <a:cxn ang="0">
                  <a:pos x="13346" y="1320"/>
                </a:cxn>
                <a:cxn ang="0">
                  <a:pos x="13840" y="0"/>
                </a:cxn>
                <a:cxn ang="0">
                  <a:pos x="0" y="0"/>
                </a:cxn>
              </a:cxnLst>
              <a:rect l="0" t="0" r="r" b="b"/>
              <a:pathLst>
                <a:path w="13840" h="1320">
                  <a:moveTo>
                    <a:pt x="0" y="0"/>
                  </a:moveTo>
                  <a:lnTo>
                    <a:pt x="0" y="1320"/>
                  </a:lnTo>
                  <a:lnTo>
                    <a:pt x="13346" y="1320"/>
                  </a:lnTo>
                  <a:lnTo>
                    <a:pt x="1384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ＭＳ Ｐゴシック" charset="0"/>
                <a:cs typeface="Arial" pitchFamily="34" charset="0"/>
              </a:endParaRPr>
            </a:p>
          </p:txBody>
        </p:sp>
        <p:sp>
          <p:nvSpPr>
            <p:cNvPr id="13" name="Flowchart: Data 11"/>
            <p:cNvSpPr/>
            <p:nvPr/>
          </p:nvSpPr>
          <p:spPr>
            <a:xfrm>
              <a:off x="5791200" y="152400"/>
              <a:ext cx="1251045" cy="83820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4" name="Group 17"/>
          <p:cNvGrpSpPr/>
          <p:nvPr userDrawn="1"/>
        </p:nvGrpSpPr>
        <p:grpSpPr>
          <a:xfrm>
            <a:off x="6902355" y="152400"/>
            <a:ext cx="2089245" cy="838200"/>
            <a:chOff x="6902355" y="152400"/>
            <a:chExt cx="2089245" cy="838200"/>
          </a:xfrm>
          <a:solidFill>
            <a:srgbClr val="5E6167"/>
          </a:solidFill>
        </p:grpSpPr>
        <p:sp>
          <p:nvSpPr>
            <p:cNvPr id="15" name="Rectangle 14"/>
            <p:cNvSpPr/>
            <p:nvPr/>
          </p:nvSpPr>
          <p:spPr>
            <a:xfrm>
              <a:off x="7315200" y="152400"/>
              <a:ext cx="1676400" cy="838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Flowchart: Data 14"/>
            <p:cNvSpPr/>
            <p:nvPr/>
          </p:nvSpPr>
          <p:spPr>
            <a:xfrm>
              <a:off x="6902355" y="152400"/>
              <a:ext cx="1251045" cy="83820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7" name="Picture 22" descr="DIALogo_website_white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638" y="357188"/>
            <a:ext cx="150177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72200" cy="563562"/>
          </a:xfrm>
        </p:spPr>
        <p:txBody>
          <a:bodyPr>
            <a:noAutofit/>
          </a:bodyPr>
          <a:lstStyle>
            <a:lvl1pPr algn="l">
              <a:defRPr lang="en-US" sz="2400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Drug Information Association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www.diahome.org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799C134-4FBA-494D-BBF3-FCF97B32BEC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4744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5"/>
          <p:cNvGrpSpPr/>
          <p:nvPr userDrawn="1"/>
        </p:nvGrpSpPr>
        <p:grpSpPr>
          <a:xfrm>
            <a:off x="152400" y="152400"/>
            <a:ext cx="6889845" cy="838200"/>
            <a:chOff x="152400" y="152400"/>
            <a:chExt cx="6889845" cy="838200"/>
          </a:xfrm>
          <a:solidFill>
            <a:srgbClr val="003591"/>
          </a:solidFill>
        </p:grpSpPr>
        <p:sp>
          <p:nvSpPr>
            <p:cNvPr id="4" name="Freeform 3"/>
            <p:cNvSpPr>
              <a:spLocks noChangeArrowheads="1"/>
            </p:cNvSpPr>
            <p:nvPr/>
          </p:nvSpPr>
          <p:spPr bwMode="auto">
            <a:xfrm>
              <a:off x="152400" y="152400"/>
              <a:ext cx="6858000" cy="8382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320"/>
                </a:cxn>
                <a:cxn ang="0">
                  <a:pos x="13346" y="1320"/>
                </a:cxn>
                <a:cxn ang="0">
                  <a:pos x="13840" y="0"/>
                </a:cxn>
                <a:cxn ang="0">
                  <a:pos x="0" y="0"/>
                </a:cxn>
              </a:cxnLst>
              <a:rect l="0" t="0" r="r" b="b"/>
              <a:pathLst>
                <a:path w="13840" h="1320">
                  <a:moveTo>
                    <a:pt x="0" y="0"/>
                  </a:moveTo>
                  <a:lnTo>
                    <a:pt x="0" y="1320"/>
                  </a:lnTo>
                  <a:lnTo>
                    <a:pt x="13346" y="1320"/>
                  </a:lnTo>
                  <a:lnTo>
                    <a:pt x="1384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ＭＳ Ｐゴシック" charset="0"/>
                <a:cs typeface="Arial" pitchFamily="34" charset="0"/>
              </a:endParaRPr>
            </a:p>
          </p:txBody>
        </p:sp>
        <p:sp>
          <p:nvSpPr>
            <p:cNvPr id="5" name="Flowchart: Data 11"/>
            <p:cNvSpPr/>
            <p:nvPr/>
          </p:nvSpPr>
          <p:spPr>
            <a:xfrm>
              <a:off x="5791200" y="152400"/>
              <a:ext cx="1251045" cy="83820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6" name="Group 17"/>
          <p:cNvGrpSpPr/>
          <p:nvPr userDrawn="1"/>
        </p:nvGrpSpPr>
        <p:grpSpPr>
          <a:xfrm>
            <a:off x="6902355" y="152400"/>
            <a:ext cx="2089245" cy="838200"/>
            <a:chOff x="6902355" y="152400"/>
            <a:chExt cx="2089245" cy="838200"/>
          </a:xfrm>
          <a:solidFill>
            <a:srgbClr val="5E6167"/>
          </a:solidFill>
        </p:grpSpPr>
        <p:sp>
          <p:nvSpPr>
            <p:cNvPr id="7" name="Rectangle 6"/>
            <p:cNvSpPr/>
            <p:nvPr/>
          </p:nvSpPr>
          <p:spPr>
            <a:xfrm>
              <a:off x="7315200" y="152400"/>
              <a:ext cx="1676400" cy="838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Flowchart: Data 14"/>
            <p:cNvSpPr/>
            <p:nvPr/>
          </p:nvSpPr>
          <p:spPr>
            <a:xfrm>
              <a:off x="6902355" y="152400"/>
              <a:ext cx="1251045" cy="83820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9" name="Picture 19" descr="DIALogo_website_white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638" y="357188"/>
            <a:ext cx="150177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72200" cy="563562"/>
          </a:xfrm>
        </p:spPr>
        <p:txBody>
          <a:bodyPr>
            <a:noAutofit/>
          </a:bodyPr>
          <a:lstStyle>
            <a:lvl1pPr algn="l">
              <a:defRPr lang="en-US" sz="2400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Drug Information Association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www.diahome.org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251FC6C-416E-2241-8F41-0126AAAA9777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7849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5"/>
          <p:cNvGrpSpPr/>
          <p:nvPr userDrawn="1"/>
        </p:nvGrpSpPr>
        <p:grpSpPr>
          <a:xfrm>
            <a:off x="152400" y="152400"/>
            <a:ext cx="6889845" cy="838200"/>
            <a:chOff x="152400" y="152400"/>
            <a:chExt cx="6889845" cy="838200"/>
          </a:xfrm>
          <a:solidFill>
            <a:srgbClr val="003591"/>
          </a:solidFill>
        </p:grpSpPr>
        <p:sp>
          <p:nvSpPr>
            <p:cNvPr id="4" name="Freeform 3"/>
            <p:cNvSpPr>
              <a:spLocks noChangeArrowheads="1"/>
            </p:cNvSpPr>
            <p:nvPr/>
          </p:nvSpPr>
          <p:spPr bwMode="auto">
            <a:xfrm>
              <a:off x="152400" y="152400"/>
              <a:ext cx="6858000" cy="8382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320"/>
                </a:cxn>
                <a:cxn ang="0">
                  <a:pos x="13346" y="1320"/>
                </a:cxn>
                <a:cxn ang="0">
                  <a:pos x="13840" y="0"/>
                </a:cxn>
                <a:cxn ang="0">
                  <a:pos x="0" y="0"/>
                </a:cxn>
              </a:cxnLst>
              <a:rect l="0" t="0" r="r" b="b"/>
              <a:pathLst>
                <a:path w="13840" h="1320">
                  <a:moveTo>
                    <a:pt x="0" y="0"/>
                  </a:moveTo>
                  <a:lnTo>
                    <a:pt x="0" y="1320"/>
                  </a:lnTo>
                  <a:lnTo>
                    <a:pt x="13346" y="1320"/>
                  </a:lnTo>
                  <a:lnTo>
                    <a:pt x="1384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ＭＳ Ｐゴシック" charset="0"/>
                <a:cs typeface="Arial" pitchFamily="34" charset="0"/>
              </a:endParaRPr>
            </a:p>
          </p:txBody>
        </p:sp>
        <p:sp>
          <p:nvSpPr>
            <p:cNvPr id="5" name="Flowchart: Data 11"/>
            <p:cNvSpPr/>
            <p:nvPr/>
          </p:nvSpPr>
          <p:spPr>
            <a:xfrm>
              <a:off x="5791200" y="152400"/>
              <a:ext cx="1251045" cy="83820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6" name="Group 17"/>
          <p:cNvGrpSpPr/>
          <p:nvPr userDrawn="1"/>
        </p:nvGrpSpPr>
        <p:grpSpPr>
          <a:xfrm>
            <a:off x="6902355" y="152400"/>
            <a:ext cx="2089245" cy="838200"/>
            <a:chOff x="6902355" y="152400"/>
            <a:chExt cx="2089245" cy="838200"/>
          </a:xfrm>
          <a:solidFill>
            <a:srgbClr val="5E6167"/>
          </a:solidFill>
        </p:grpSpPr>
        <p:sp>
          <p:nvSpPr>
            <p:cNvPr id="7" name="Rectangle 6"/>
            <p:cNvSpPr/>
            <p:nvPr/>
          </p:nvSpPr>
          <p:spPr>
            <a:xfrm>
              <a:off x="7315200" y="152400"/>
              <a:ext cx="1676400" cy="838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Flowchart: Data 14"/>
            <p:cNvSpPr/>
            <p:nvPr/>
          </p:nvSpPr>
          <p:spPr>
            <a:xfrm>
              <a:off x="6902355" y="152400"/>
              <a:ext cx="1251045" cy="83820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9" name="Picture 19" descr="DIALogo_website_white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638" y="357188"/>
            <a:ext cx="150177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72200" cy="563562"/>
          </a:xfrm>
        </p:spPr>
        <p:txBody>
          <a:bodyPr>
            <a:noAutofit/>
          </a:bodyPr>
          <a:lstStyle>
            <a:lvl1pPr algn="l">
              <a:defRPr lang="en-US" sz="2400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Drug Information Association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www.diahome.org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1F1DA-670B-F245-9ED1-4565E144BF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15259"/>
      </p:ext>
    </p:extLst>
  </p:cSld>
  <p:clrMapOvr>
    <a:masterClrMapping/>
  </p:clrMapOvr>
  <p:hf hd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5"/>
          <p:cNvGrpSpPr/>
          <p:nvPr userDrawn="1"/>
        </p:nvGrpSpPr>
        <p:grpSpPr>
          <a:xfrm>
            <a:off x="152400" y="152400"/>
            <a:ext cx="6889845" cy="838200"/>
            <a:chOff x="152400" y="152400"/>
            <a:chExt cx="6889845" cy="838200"/>
          </a:xfrm>
          <a:solidFill>
            <a:srgbClr val="003591"/>
          </a:solidFill>
        </p:grpSpPr>
        <p:sp>
          <p:nvSpPr>
            <p:cNvPr id="4" name="Freeform 3"/>
            <p:cNvSpPr>
              <a:spLocks noChangeArrowheads="1"/>
            </p:cNvSpPr>
            <p:nvPr/>
          </p:nvSpPr>
          <p:spPr bwMode="auto">
            <a:xfrm>
              <a:off x="152400" y="152400"/>
              <a:ext cx="6858000" cy="8382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320"/>
                </a:cxn>
                <a:cxn ang="0">
                  <a:pos x="13346" y="1320"/>
                </a:cxn>
                <a:cxn ang="0">
                  <a:pos x="13840" y="0"/>
                </a:cxn>
                <a:cxn ang="0">
                  <a:pos x="0" y="0"/>
                </a:cxn>
              </a:cxnLst>
              <a:rect l="0" t="0" r="r" b="b"/>
              <a:pathLst>
                <a:path w="13840" h="1320">
                  <a:moveTo>
                    <a:pt x="0" y="0"/>
                  </a:moveTo>
                  <a:lnTo>
                    <a:pt x="0" y="1320"/>
                  </a:lnTo>
                  <a:lnTo>
                    <a:pt x="13346" y="1320"/>
                  </a:lnTo>
                  <a:lnTo>
                    <a:pt x="1384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ＭＳ Ｐゴシック" charset="0"/>
                <a:cs typeface="Arial" pitchFamily="34" charset="0"/>
              </a:endParaRPr>
            </a:p>
          </p:txBody>
        </p:sp>
        <p:sp>
          <p:nvSpPr>
            <p:cNvPr id="5" name="Flowchart: Data 11"/>
            <p:cNvSpPr/>
            <p:nvPr/>
          </p:nvSpPr>
          <p:spPr>
            <a:xfrm>
              <a:off x="5791200" y="152400"/>
              <a:ext cx="1251045" cy="83820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6" name="Group 17"/>
          <p:cNvGrpSpPr/>
          <p:nvPr userDrawn="1"/>
        </p:nvGrpSpPr>
        <p:grpSpPr>
          <a:xfrm>
            <a:off x="6902355" y="152400"/>
            <a:ext cx="2089245" cy="838200"/>
            <a:chOff x="6902355" y="152400"/>
            <a:chExt cx="2089245" cy="838200"/>
          </a:xfrm>
          <a:solidFill>
            <a:srgbClr val="5E6167"/>
          </a:solidFill>
        </p:grpSpPr>
        <p:sp>
          <p:nvSpPr>
            <p:cNvPr id="7" name="Rectangle 6"/>
            <p:cNvSpPr/>
            <p:nvPr/>
          </p:nvSpPr>
          <p:spPr>
            <a:xfrm>
              <a:off x="7315200" y="152400"/>
              <a:ext cx="1676400" cy="838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Flowchart: Data 14"/>
            <p:cNvSpPr/>
            <p:nvPr/>
          </p:nvSpPr>
          <p:spPr>
            <a:xfrm>
              <a:off x="6902355" y="152400"/>
              <a:ext cx="1251045" cy="83820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9" name="Picture 19" descr="DIALogo_website_white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638" y="357188"/>
            <a:ext cx="150177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72200" cy="563562"/>
          </a:xfrm>
        </p:spPr>
        <p:txBody>
          <a:bodyPr>
            <a:noAutofit/>
          </a:bodyPr>
          <a:lstStyle>
            <a:lvl1pPr algn="l">
              <a:defRPr lang="en-US" sz="2400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FF641-0D08-504F-9C97-58751411D6A0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9/2/14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25644-681E-1846-8493-1B3A26D82E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3299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5"/>
          <p:cNvGrpSpPr/>
          <p:nvPr userDrawn="1"/>
        </p:nvGrpSpPr>
        <p:grpSpPr>
          <a:xfrm>
            <a:off x="152400" y="152400"/>
            <a:ext cx="6889845" cy="838200"/>
            <a:chOff x="152400" y="152400"/>
            <a:chExt cx="6889845" cy="838200"/>
          </a:xfrm>
          <a:solidFill>
            <a:srgbClr val="003591"/>
          </a:solidFill>
        </p:grpSpPr>
        <p:sp>
          <p:nvSpPr>
            <p:cNvPr id="4" name="Freeform 3"/>
            <p:cNvSpPr>
              <a:spLocks noChangeArrowheads="1"/>
            </p:cNvSpPr>
            <p:nvPr/>
          </p:nvSpPr>
          <p:spPr bwMode="auto">
            <a:xfrm>
              <a:off x="152400" y="152400"/>
              <a:ext cx="6858000" cy="8382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320"/>
                </a:cxn>
                <a:cxn ang="0">
                  <a:pos x="13346" y="1320"/>
                </a:cxn>
                <a:cxn ang="0">
                  <a:pos x="13840" y="0"/>
                </a:cxn>
                <a:cxn ang="0">
                  <a:pos x="0" y="0"/>
                </a:cxn>
              </a:cxnLst>
              <a:rect l="0" t="0" r="r" b="b"/>
              <a:pathLst>
                <a:path w="13840" h="1320">
                  <a:moveTo>
                    <a:pt x="0" y="0"/>
                  </a:moveTo>
                  <a:lnTo>
                    <a:pt x="0" y="1320"/>
                  </a:lnTo>
                  <a:lnTo>
                    <a:pt x="13346" y="1320"/>
                  </a:lnTo>
                  <a:lnTo>
                    <a:pt x="1384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ＭＳ Ｐゴシック" charset="0"/>
                <a:cs typeface="Arial" pitchFamily="34" charset="0"/>
              </a:endParaRPr>
            </a:p>
          </p:txBody>
        </p:sp>
        <p:sp>
          <p:nvSpPr>
            <p:cNvPr id="5" name="Flowchart: Data 11"/>
            <p:cNvSpPr/>
            <p:nvPr/>
          </p:nvSpPr>
          <p:spPr>
            <a:xfrm>
              <a:off x="5791200" y="152400"/>
              <a:ext cx="1251045" cy="83820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6" name="Group 17"/>
          <p:cNvGrpSpPr/>
          <p:nvPr userDrawn="1"/>
        </p:nvGrpSpPr>
        <p:grpSpPr>
          <a:xfrm>
            <a:off x="6902355" y="152400"/>
            <a:ext cx="2089245" cy="838200"/>
            <a:chOff x="6902355" y="152400"/>
            <a:chExt cx="2089245" cy="838200"/>
          </a:xfrm>
          <a:solidFill>
            <a:srgbClr val="5E6167"/>
          </a:solidFill>
        </p:grpSpPr>
        <p:sp>
          <p:nvSpPr>
            <p:cNvPr id="7" name="Rectangle 6"/>
            <p:cNvSpPr/>
            <p:nvPr/>
          </p:nvSpPr>
          <p:spPr>
            <a:xfrm>
              <a:off x="7315200" y="152400"/>
              <a:ext cx="1676400" cy="838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Flowchart: Data 14"/>
            <p:cNvSpPr/>
            <p:nvPr/>
          </p:nvSpPr>
          <p:spPr>
            <a:xfrm>
              <a:off x="6902355" y="152400"/>
              <a:ext cx="1251045" cy="83820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9" name="Picture 19" descr="DIALogo_website_white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638" y="357188"/>
            <a:ext cx="150177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72200" cy="563562"/>
          </a:xfrm>
        </p:spPr>
        <p:txBody>
          <a:bodyPr>
            <a:noAutofit/>
          </a:bodyPr>
          <a:lstStyle>
            <a:lvl1pPr algn="l">
              <a:defRPr lang="en-US" sz="2400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0CD92-F5F2-1342-9393-BCD7CE93B80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9/2/14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727C-B62D-1E4E-9D0E-696B12ACBF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905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40153-EA32-C64F-851D-6C7B8E9AAEC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9/2/14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0970D-E879-554E-9E9B-38D2FA66B3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267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5"/>
          <p:cNvGrpSpPr/>
          <p:nvPr userDrawn="1"/>
        </p:nvGrpSpPr>
        <p:grpSpPr>
          <a:xfrm>
            <a:off x="152400" y="152400"/>
            <a:ext cx="6889845" cy="838200"/>
            <a:chOff x="152400" y="152400"/>
            <a:chExt cx="6889845" cy="838200"/>
          </a:xfrm>
          <a:solidFill>
            <a:srgbClr val="003591"/>
          </a:solidFill>
        </p:grpSpPr>
        <p:sp>
          <p:nvSpPr>
            <p:cNvPr id="4" name="Freeform 3"/>
            <p:cNvSpPr>
              <a:spLocks noChangeArrowheads="1"/>
            </p:cNvSpPr>
            <p:nvPr/>
          </p:nvSpPr>
          <p:spPr bwMode="auto">
            <a:xfrm>
              <a:off x="152400" y="152400"/>
              <a:ext cx="6858000" cy="8382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320"/>
                </a:cxn>
                <a:cxn ang="0">
                  <a:pos x="13346" y="1320"/>
                </a:cxn>
                <a:cxn ang="0">
                  <a:pos x="13840" y="0"/>
                </a:cxn>
                <a:cxn ang="0">
                  <a:pos x="0" y="0"/>
                </a:cxn>
              </a:cxnLst>
              <a:rect l="0" t="0" r="r" b="b"/>
              <a:pathLst>
                <a:path w="13840" h="1320">
                  <a:moveTo>
                    <a:pt x="0" y="0"/>
                  </a:moveTo>
                  <a:lnTo>
                    <a:pt x="0" y="1320"/>
                  </a:lnTo>
                  <a:lnTo>
                    <a:pt x="13346" y="1320"/>
                  </a:lnTo>
                  <a:lnTo>
                    <a:pt x="1384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  <a:latin typeface="Calibri"/>
                <a:ea typeface="ＭＳ Ｐゴシック" charset="0"/>
                <a:cs typeface="Arial" pitchFamily="34" charset="0"/>
              </a:endParaRPr>
            </a:p>
          </p:txBody>
        </p:sp>
        <p:sp>
          <p:nvSpPr>
            <p:cNvPr id="5" name="Flowchart: Data 11"/>
            <p:cNvSpPr/>
            <p:nvPr/>
          </p:nvSpPr>
          <p:spPr>
            <a:xfrm>
              <a:off x="5791200" y="152400"/>
              <a:ext cx="1251045" cy="83820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6" name="Group 17"/>
          <p:cNvGrpSpPr/>
          <p:nvPr userDrawn="1"/>
        </p:nvGrpSpPr>
        <p:grpSpPr>
          <a:xfrm>
            <a:off x="6902355" y="152400"/>
            <a:ext cx="2089245" cy="838200"/>
            <a:chOff x="6902355" y="152400"/>
            <a:chExt cx="2089245" cy="838200"/>
          </a:xfrm>
          <a:solidFill>
            <a:srgbClr val="5E6167"/>
          </a:solidFill>
        </p:grpSpPr>
        <p:sp>
          <p:nvSpPr>
            <p:cNvPr id="7" name="Rectangle 6"/>
            <p:cNvSpPr/>
            <p:nvPr/>
          </p:nvSpPr>
          <p:spPr>
            <a:xfrm>
              <a:off x="7315200" y="152400"/>
              <a:ext cx="1676400" cy="838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Flowchart: Data 14"/>
            <p:cNvSpPr/>
            <p:nvPr/>
          </p:nvSpPr>
          <p:spPr>
            <a:xfrm>
              <a:off x="6902355" y="152400"/>
              <a:ext cx="1251045" cy="838200"/>
            </a:xfrm>
            <a:prstGeom prst="flowChartInputOut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9" name="Picture 19" descr="DIALogo_website_white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638" y="357188"/>
            <a:ext cx="150177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72200" cy="56356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lang="en-US" sz="2400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Drug Information Association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www.diahome.org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FD0FCDA-2F1D-B845-AFE0-CA245714F89C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574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88DCF-4957-C74D-9D31-E4ED32232F2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075AF-C927-504C-BE78-60431F7AAEF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Drug Information Association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www.diahome.org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D272550-6AA6-5840-BD41-BC76FC91CAE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962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Drug Information Association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www.diahome.org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1D76538-CF39-804A-8E89-4578F5AFE37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3937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Drug Information Association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www.diahome.org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6600EDF-C6DA-3F4B-8FD3-E16F1125726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3141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31838" y="459898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A95BA-D773-0641-AA9F-28CD44BF551C}" type="datetimeFigureOut"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pPr>
                <a:defRPr/>
              </a:pPr>
              <a:t>9/2/14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9050"/>
            <a:ext cx="4114800" cy="328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19050"/>
            <a:ext cx="1066800" cy="328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85338-74BC-254A-8F69-9E5BB8E3A1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443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Drug Information Association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  <a:latin typeface="Calibri"/>
              </a:rPr>
              <a:t>www.diahome.org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9299BEB-4695-0544-84D2-BA8BA380175F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7298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88DCF-4957-C74D-9D31-E4ED32232F2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075AF-C927-504C-BE78-60431F7AAEF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45922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32DD6F-DEB6-5248-9E25-E24224D67537}" type="datetimeFigureOut">
              <a:rPr lang="en-US" smtClean="0">
                <a:solidFill>
                  <a:prstClr val="white"/>
                </a:solidFill>
                <a:latin typeface="Calibri"/>
              </a:rPr>
              <a:pPr/>
              <a:t>9/2/14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46D5E2-82C2-6040-BC51-C8FDDF8714CC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226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557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09329" y="1603359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500" b="0" i="0">
                <a:solidFill>
                  <a:srgbClr val="7CC7E3"/>
                </a:solidFill>
                <a:latin typeface="Helvetica Neue Medium"/>
                <a:cs typeface="Helvetica Neue Medium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60400"/>
            <a:ext cx="7772400" cy="1362075"/>
          </a:xfrm>
        </p:spPr>
        <p:txBody>
          <a:bodyPr anchor="t"/>
          <a:lstStyle>
            <a:lvl1pPr algn="ctr">
              <a:defRPr sz="28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429000" y="5168900"/>
            <a:ext cx="6007100" cy="1549400"/>
          </a:xfrm>
        </p:spPr>
        <p:txBody>
          <a:bodyPr anchor="t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A81A0"/>
              </a:buClr>
              <a:buSzTx/>
              <a:buFont typeface="Arial"/>
              <a:buChar char="•"/>
              <a:tabLst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 Click to edit Master text styles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A81A0"/>
              </a:buClr>
              <a:buSzTx/>
              <a:buFont typeface="Arial"/>
              <a:buChar char="•"/>
              <a:tabLst/>
              <a:defRPr/>
            </a:pPr>
            <a:r>
              <a:rPr lang="en-US" dirty="0" smtClean="0"/>
              <a:t> Click to edit Master text styles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A81A0"/>
              </a:buClr>
              <a:buSzTx/>
              <a:buFont typeface="Arial"/>
              <a:buChar char="•"/>
              <a:tabLst/>
              <a:defRPr/>
            </a:pPr>
            <a:r>
              <a:rPr lang="en-US" dirty="0" smtClean="0"/>
              <a:t> 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>
            <a:off x="3556000" y="1552575"/>
            <a:ext cx="4724400" cy="3413125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10022"/>
            <a:ext cx="778936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30725" y="1431132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 cap="all">
                <a:solidFill>
                  <a:srgbClr val="7CC7E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6125" y="2327275"/>
            <a:ext cx="4041775" cy="3951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88DCF-4957-C74D-9D31-E4ED32232F2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075AF-C927-504C-BE78-60431F7AAEF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/>
          </p:nvPr>
        </p:nvSpPr>
        <p:spPr>
          <a:xfrm>
            <a:off x="3429000" y="1844675"/>
            <a:ext cx="5033460" cy="3946525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647700"/>
            <a:ext cx="8064500" cy="566738"/>
          </a:xfrm>
        </p:spPr>
        <p:txBody>
          <a:bodyPr anchor="b"/>
          <a:lstStyle>
            <a:lvl1pPr algn="ctr">
              <a:defRPr sz="37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92500" y="1657350"/>
            <a:ext cx="4760912" cy="3254374"/>
          </a:xfrm>
          <a:solidFill>
            <a:schemeClr val="tx2"/>
          </a:solidFill>
          <a:ln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67100" y="555148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32DD6F-DEB6-5248-9E25-E24224D67537}" type="datetimeFigureOut">
              <a:rPr lang="en-US" smtClean="0">
                <a:solidFill>
                  <a:prstClr val="white"/>
                </a:solidFill>
                <a:latin typeface="Calibri"/>
              </a:rPr>
              <a:pPr/>
              <a:t>9/2/14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46D5E2-82C2-6040-BC51-C8FDDF8714CC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B264665-9749-9643-9D98-495F5AA82A3D}" type="datetimeFigureOut">
              <a:rPr lang="en-US" smtClean="0">
                <a:solidFill>
                  <a:prstClr val="white"/>
                </a:solidFill>
                <a:latin typeface="Calibri"/>
              </a:rPr>
              <a:pPr/>
              <a:t>9/2/14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B8C44A-D7C7-1049-AEA2-C008BF14E603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00177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73225"/>
            <a:ext cx="7772400" cy="1470025"/>
          </a:xfrm>
        </p:spPr>
        <p:txBody>
          <a:bodyPr>
            <a:normAutofit/>
          </a:bodyPr>
          <a:lstStyle>
            <a:lvl1pPr algn="ctr">
              <a:defRPr sz="3200" b="0" i="0">
                <a:solidFill>
                  <a:srgbClr val="CC0000"/>
                </a:solidFill>
                <a:latin typeface="Candara"/>
                <a:cs typeface="Candar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>
                    <a:lumMod val="50000"/>
                  </a:schemeClr>
                </a:solidFill>
                <a:latin typeface="Candara"/>
                <a:cs typeface="Candar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9752C-26C0-ED43-8ABD-544B2E12D2F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98AE7-48E7-7841-A75C-3D3C44AF14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Candara"/>
                <a:cs typeface="Candar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Candara"/>
                <a:cs typeface="Candara"/>
              </a:defRPr>
            </a:lvl1pPr>
            <a:lvl2pPr>
              <a:defRPr b="0" i="0">
                <a:latin typeface="Candara"/>
                <a:cs typeface="Candara"/>
              </a:defRPr>
            </a:lvl2pPr>
            <a:lvl3pPr>
              <a:defRPr b="0" i="0">
                <a:latin typeface="Candara"/>
                <a:cs typeface="Candara"/>
              </a:defRPr>
            </a:lvl3pPr>
            <a:lvl4pPr>
              <a:defRPr b="0" i="0">
                <a:latin typeface="Candara"/>
                <a:cs typeface="Candara"/>
              </a:defRPr>
            </a:lvl4pPr>
            <a:lvl5pPr>
              <a:defRPr b="0" i="0">
                <a:latin typeface="Candara"/>
                <a:cs typeface="Candar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9752C-26C0-ED43-8ABD-544B2E12D2F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98AE7-48E7-7841-A75C-3D3C44AF14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9752C-26C0-ED43-8ABD-544B2E12D2F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98AE7-48E7-7841-A75C-3D3C44AF14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9752C-26C0-ED43-8ABD-544B2E12D2F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98AE7-48E7-7841-A75C-3D3C44AF14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9752C-26C0-ED43-8ABD-544B2E12D2F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98AE7-48E7-7841-A75C-3D3C44AF14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>
            <a:lvl1pPr algn="ctr">
              <a:defRPr b="0" i="0">
                <a:solidFill>
                  <a:schemeClr val="tx1"/>
                </a:solidFill>
                <a:latin typeface="Candara"/>
                <a:cs typeface="Candar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9752C-26C0-ED43-8ABD-544B2E12D2F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98AE7-48E7-7841-A75C-3D3C44AF14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88DCF-4957-C74D-9D31-E4ED32232F2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075AF-C927-504C-BE78-60431F7AAEF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9752C-26C0-ED43-8ABD-544B2E12D2F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98AE7-48E7-7841-A75C-3D3C44AF14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9752C-26C0-ED43-8ABD-544B2E12D2F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98AE7-48E7-7841-A75C-3D3C44AF14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9752C-26C0-ED43-8ABD-544B2E12D2F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98AE7-48E7-7841-A75C-3D3C44AF14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9752C-26C0-ED43-8ABD-544B2E12D2F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98AE7-48E7-7841-A75C-3D3C44AF14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9752C-26C0-ED43-8ABD-544B2E12D2F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98AE7-48E7-7841-A75C-3D3C44AF14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88DCF-4957-C74D-9D31-E4ED32232F2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075AF-C927-504C-BE78-60431F7AAEF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88DCF-4957-C74D-9D31-E4ED32232F2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075AF-C927-504C-BE78-60431F7AAEF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88DCF-4957-C74D-9D31-E4ED32232F2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075AF-C927-504C-BE78-60431F7AAEF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theme" Target="../theme/theme2.xml"/><Relationship Id="rId8" Type="http://schemas.openxmlformats.org/officeDocument/2006/relationships/image" Target="../media/image1.png"/><Relationship Id="rId9" Type="http://schemas.openxmlformats.org/officeDocument/2006/relationships/image" Target="../media/image2.emf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46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theme" Target="../theme/theme5.xml"/><Relationship Id="rId9" Type="http://schemas.openxmlformats.org/officeDocument/2006/relationships/image" Target="../media/image1.png"/><Relationship Id="rId10" Type="http://schemas.openxmlformats.org/officeDocument/2006/relationships/image" Target="../media/image2.emf"/><Relationship Id="rId11" Type="http://schemas.openxmlformats.org/officeDocument/2006/relationships/image" Target="../media/image6.png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8.xml"/><Relationship Id="rId6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0.xml"/><Relationship Id="rId8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88DCF-4957-C74D-9D31-E4ED32232F2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075AF-C927-504C-BE78-60431F7AAEF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Candara"/>
          <a:ea typeface="+mj-ea"/>
          <a:cs typeface="Candar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Candara"/>
          <a:ea typeface="+mn-ea"/>
          <a:cs typeface="Candar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Candara"/>
          <a:ea typeface="+mn-ea"/>
          <a:cs typeface="Candar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Candara"/>
          <a:ea typeface="+mn-ea"/>
          <a:cs typeface="Candar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Candara"/>
          <a:ea typeface="+mn-ea"/>
          <a:cs typeface="Candar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Candara"/>
          <a:ea typeface="+mn-ea"/>
          <a:cs typeface="Candar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 flipV="1">
            <a:off x="0" y="4051476"/>
            <a:ext cx="9144000" cy="38100"/>
          </a:xfrm>
          <a:prstGeom prst="line">
            <a:avLst/>
          </a:prstGeom>
          <a:ln w="92075" cap="flat" cmpd="sng" algn="ctr">
            <a:solidFill>
              <a:srgbClr val="52AACE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70739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erial Map.pn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5400000">
            <a:off x="2792295" y="1297281"/>
            <a:ext cx="3559410" cy="9144000"/>
          </a:xfrm>
          <a:prstGeom prst="rect">
            <a:avLst/>
          </a:prstGeom>
        </p:spPr>
      </p:pic>
      <p:pic>
        <p:nvPicPr>
          <p:cNvPr id="10" name="Picture 9" descr="Germ cluster.eps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rot="20638478">
            <a:off x="917882" y="2289727"/>
            <a:ext cx="6221500" cy="6221500"/>
          </a:xfrm>
          <a:prstGeom prst="rect">
            <a:avLst/>
          </a:prstGeom>
        </p:spPr>
      </p:pic>
      <p:pic>
        <p:nvPicPr>
          <p:cNvPr id="16" name="Picture 15" descr="FLU_LogoLt4.ai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75803" y="-1135650"/>
            <a:ext cx="9003438" cy="5067476"/>
          </a:xfrm>
          <a:prstGeom prst="rect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3100" y="2788826"/>
            <a:ext cx="77893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3600" b="0" i="0" kern="1200" cap="all">
          <a:solidFill>
            <a:schemeClr val="tx1"/>
          </a:solidFill>
          <a:latin typeface="Helvetica Neue Bold Condensed"/>
          <a:ea typeface="+mj-ea"/>
          <a:cs typeface="Helvetica Neue Bold Condense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7CC7E3"/>
        </a:buClr>
        <a:buFont typeface="Arial"/>
        <a:buChar char="•"/>
        <a:defRPr sz="2700" b="0" i="0" kern="1200">
          <a:solidFill>
            <a:schemeClr val="tx1"/>
          </a:solidFill>
          <a:latin typeface="Helvetica Neue"/>
          <a:ea typeface="+mn-ea"/>
          <a:cs typeface="Helvetica Neue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7CC7E3"/>
        </a:buClr>
        <a:buFont typeface="Arial"/>
        <a:buChar char="•"/>
        <a:defRPr sz="2800" b="0" i="0" kern="1200">
          <a:solidFill>
            <a:schemeClr val="tx1"/>
          </a:solidFill>
          <a:latin typeface="Helvetica Neue"/>
          <a:ea typeface="+mn-ea"/>
          <a:cs typeface="Helvetica Neue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7CC7E3"/>
        </a:buClr>
        <a:buFont typeface="Arial"/>
        <a:buChar char="•"/>
        <a:defRPr sz="2400" b="0" i="0" kern="1200">
          <a:solidFill>
            <a:schemeClr val="tx1"/>
          </a:solidFill>
          <a:latin typeface="Helvetica Neue"/>
          <a:ea typeface="+mn-ea"/>
          <a:cs typeface="Helvetica Neue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7CC7E3"/>
        </a:buClr>
        <a:buFont typeface="Arial"/>
        <a:buChar char="•"/>
        <a:defRPr sz="2000" b="0" i="0" kern="1200">
          <a:solidFill>
            <a:schemeClr val="tx1"/>
          </a:solidFill>
          <a:latin typeface="Helvetica Neue"/>
          <a:ea typeface="+mn-ea"/>
          <a:cs typeface="Helvetica Neue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7CC7E3"/>
        </a:buClr>
        <a:buFont typeface="Arial"/>
        <a:buChar char="•"/>
        <a:defRPr sz="2000" b="0" i="0" kern="1200">
          <a:solidFill>
            <a:schemeClr val="tx1"/>
          </a:solidFill>
          <a:latin typeface="Helvetica Neue"/>
          <a:ea typeface="+mn-ea"/>
          <a:cs typeface="Helvetica Neu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19100"/>
            <a:ext cx="8229600" cy="998538"/>
          </a:xfrm>
          <a:prstGeom prst="rect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FFB2A-EE5C-394C-AAC5-B546E58FB2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53DFE-24EE-8D4A-A73A-CEC39F0015D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44" r:id="rId12"/>
    <p:sldLayoutId id="2147483745" r:id="rId13"/>
    <p:sldLayoutId id="2147483747" r:id="rId14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3600" b="0" i="0" kern="1200">
          <a:solidFill>
            <a:srgbClr val="FFFFFF"/>
          </a:solidFill>
          <a:latin typeface="Candara"/>
          <a:ea typeface="+mj-ea"/>
          <a:cs typeface="Candar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Candara"/>
          <a:ea typeface="+mn-ea"/>
          <a:cs typeface="Candar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Candara"/>
          <a:ea typeface="+mn-ea"/>
          <a:cs typeface="Candar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Candara"/>
          <a:ea typeface="+mn-ea"/>
          <a:cs typeface="Candar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Candara"/>
          <a:ea typeface="+mn-ea"/>
          <a:cs typeface="Candar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Candara"/>
          <a:ea typeface="+mn-ea"/>
          <a:cs typeface="Candar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Drug Information Association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www.diahome.org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BFAD67D-C0A7-554F-8731-8B57C837205F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2232" y="2070100"/>
            <a:ext cx="519212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 descr="Aerial Map.png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2674416" cy="6870482"/>
          </a:xfrm>
          <a:prstGeom prst="rect">
            <a:avLst/>
          </a:prstGeom>
        </p:spPr>
      </p:pic>
      <p:pic>
        <p:nvPicPr>
          <p:cNvPr id="10" name="Picture 9" descr="Germ cluster.eps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93698" y="986072"/>
            <a:ext cx="4021960" cy="4021960"/>
          </a:xfrm>
          <a:prstGeom prst="rect">
            <a:avLst/>
          </a:prstGeom>
        </p:spPr>
      </p:pic>
      <p:pic>
        <p:nvPicPr>
          <p:cNvPr id="16" name="Picture 15" descr="FLU_LogoLt4.ai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68468" y="5371306"/>
            <a:ext cx="3625464" cy="204311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3100" y="310022"/>
            <a:ext cx="77893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0" y="1219200"/>
            <a:ext cx="9144000" cy="38100"/>
          </a:xfrm>
          <a:prstGeom prst="line">
            <a:avLst/>
          </a:prstGeom>
          <a:ln w="92075" cap="flat" cmpd="sng" algn="ctr">
            <a:solidFill>
              <a:srgbClr val="52AACE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70739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68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3600" b="0" i="0" kern="1200" cap="all">
          <a:solidFill>
            <a:schemeClr val="tx1"/>
          </a:solidFill>
          <a:latin typeface="Helvetica Neue Bold Condensed"/>
          <a:ea typeface="+mj-ea"/>
          <a:cs typeface="Helvetica Neue Bold Condense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7CC7E3"/>
        </a:buClr>
        <a:buFont typeface="Arial"/>
        <a:buChar char="•"/>
        <a:defRPr sz="2700" b="0" i="0" kern="1200">
          <a:solidFill>
            <a:schemeClr val="tx1"/>
          </a:solidFill>
          <a:latin typeface="Helvetica Neue"/>
          <a:ea typeface="+mn-ea"/>
          <a:cs typeface="Helvetica Neue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7CC7E3"/>
        </a:buClr>
        <a:buFont typeface="Arial"/>
        <a:buChar char="•"/>
        <a:defRPr sz="2800" b="0" i="0" kern="1200">
          <a:solidFill>
            <a:schemeClr val="tx1"/>
          </a:solidFill>
          <a:latin typeface="Helvetica Neue"/>
          <a:ea typeface="+mn-ea"/>
          <a:cs typeface="Helvetica Neue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7CC7E3"/>
        </a:buClr>
        <a:buFont typeface="Arial"/>
        <a:buChar char="•"/>
        <a:defRPr sz="2400" b="0" i="0" kern="1200">
          <a:solidFill>
            <a:schemeClr val="tx1"/>
          </a:solidFill>
          <a:latin typeface="Helvetica Neue"/>
          <a:ea typeface="+mn-ea"/>
          <a:cs typeface="Helvetica Neue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7CC7E3"/>
        </a:buClr>
        <a:buFont typeface="Arial"/>
        <a:buChar char="•"/>
        <a:defRPr sz="2000" b="0" i="0" kern="1200">
          <a:solidFill>
            <a:schemeClr val="tx1"/>
          </a:solidFill>
          <a:latin typeface="Helvetica Neue"/>
          <a:ea typeface="+mn-ea"/>
          <a:cs typeface="Helvetica Neue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7CC7E3"/>
        </a:buClr>
        <a:buFont typeface="Arial"/>
        <a:buChar char="•"/>
        <a:defRPr sz="2000" b="0" i="0" kern="1200">
          <a:solidFill>
            <a:schemeClr val="tx1"/>
          </a:solidFill>
          <a:latin typeface="Helvetica Neue"/>
          <a:ea typeface="+mn-ea"/>
          <a:cs typeface="Helvetica Neu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9752C-26C0-ED43-8ABD-544B2E12D2F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98AE7-48E7-7841-A75C-3D3C44AF14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rgbClr val="CC0000"/>
          </a:solidFill>
          <a:latin typeface="Candara"/>
          <a:ea typeface="+mj-ea"/>
          <a:cs typeface="Candar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Candara"/>
          <a:ea typeface="+mn-ea"/>
          <a:cs typeface="Candar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Candara"/>
          <a:ea typeface="+mn-ea"/>
          <a:cs typeface="Candar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Candara"/>
          <a:ea typeface="+mn-ea"/>
          <a:cs typeface="Candar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Candara"/>
          <a:ea typeface="+mn-ea"/>
          <a:cs typeface="Candar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Candara"/>
          <a:ea typeface="+mn-ea"/>
          <a:cs typeface="Candar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0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3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chart" Target="../charts/char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80.png"/><Relationship Id="rId8" Type="http://schemas.openxmlformats.org/officeDocument/2006/relationships/image" Target="../media/image81.JPG"/><Relationship Id="rId9" Type="http://schemas.openxmlformats.org/officeDocument/2006/relationships/image" Target="../media/image82.png"/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83.emf"/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image" Target="../media/image8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55.xml"/><Relationship Id="rId2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image" Target="../media/image8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92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93.emf"/><Relationship Id="rId3" Type="http://schemas.openxmlformats.org/officeDocument/2006/relationships/image" Target="../media/image92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9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chart" Target="../charts/char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9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98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9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0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0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0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5.jpg"/><Relationship Id="rId12" Type="http://schemas.openxmlformats.org/officeDocument/2006/relationships/image" Target="../media/image116.jpg"/><Relationship Id="rId13" Type="http://schemas.openxmlformats.org/officeDocument/2006/relationships/image" Target="../media/image117.jpg"/><Relationship Id="rId14" Type="http://schemas.openxmlformats.org/officeDocument/2006/relationships/image" Target="../media/image118.jpg"/><Relationship Id="rId15" Type="http://schemas.openxmlformats.org/officeDocument/2006/relationships/image" Target="../media/image119.jpg"/><Relationship Id="rId16" Type="http://schemas.openxmlformats.org/officeDocument/2006/relationships/image" Target="../media/image120.jpeg"/><Relationship Id="rId17" Type="http://schemas.microsoft.com/office/2007/relationships/hdphoto" Target="../media/hdphoto1.wdp"/><Relationship Id="rId18" Type="http://schemas.openxmlformats.org/officeDocument/2006/relationships/image" Target="../media/image121.jp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7.jpg"/><Relationship Id="rId4" Type="http://schemas.openxmlformats.org/officeDocument/2006/relationships/image" Target="../media/image108.jpg"/><Relationship Id="rId5" Type="http://schemas.openxmlformats.org/officeDocument/2006/relationships/image" Target="../media/image109.jpg"/><Relationship Id="rId6" Type="http://schemas.openxmlformats.org/officeDocument/2006/relationships/image" Target="../media/image110.jpg"/><Relationship Id="rId7" Type="http://schemas.openxmlformats.org/officeDocument/2006/relationships/image" Target="../media/image111.jpg"/><Relationship Id="rId8" Type="http://schemas.openxmlformats.org/officeDocument/2006/relationships/image" Target="../media/image112.jpeg"/><Relationship Id="rId9" Type="http://schemas.openxmlformats.org/officeDocument/2006/relationships/image" Target="../media/image113.jpg"/><Relationship Id="rId10" Type="http://schemas.openxmlformats.org/officeDocument/2006/relationships/image" Target="../media/image114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20" Type="http://schemas.openxmlformats.org/officeDocument/2006/relationships/image" Target="../media/image35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5" Type="http://schemas.openxmlformats.org/officeDocument/2006/relationships/image" Target="../media/image30.png"/><Relationship Id="rId16" Type="http://schemas.openxmlformats.org/officeDocument/2006/relationships/image" Target="../media/image31.png"/><Relationship Id="rId17" Type="http://schemas.openxmlformats.org/officeDocument/2006/relationships/image" Target="../media/image32.png"/><Relationship Id="rId18" Type="http://schemas.openxmlformats.org/officeDocument/2006/relationships/image" Target="../media/image33.png"/><Relationship Id="rId19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emf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0677" y="-1460500"/>
            <a:ext cx="13178728" cy="7404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52400" y="5892800"/>
            <a:ext cx="9537700" cy="9652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596900" y="4203700"/>
            <a:ext cx="7848600" cy="17526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Candara"/>
                <a:cs typeface="Candara"/>
              </a:rPr>
              <a:t>Clark Freifeld, PhD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@</a:t>
            </a:r>
            <a:r>
              <a:rPr lang="en-US" sz="2000" dirty="0" err="1" smtClean="0">
                <a:solidFill>
                  <a:srgbClr val="FFFFFF"/>
                </a:solidFill>
              </a:rPr>
              <a:t>clarkfreifeld</a:t>
            </a:r>
            <a:endParaRPr lang="en-US" sz="2000" dirty="0" smtClean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Research Software Developer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Computational Epidemiology Group</a:t>
            </a:r>
            <a:r>
              <a:rPr lang="en-US" sz="2000" dirty="0" smtClean="0">
                <a:solidFill>
                  <a:srgbClr val="FFFFFF"/>
                </a:solidFill>
                <a:latin typeface="Candara"/>
                <a:cs typeface="Candara"/>
              </a:rPr>
              <a:t>,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smtClean="0">
                <a:solidFill>
                  <a:srgbClr val="FFFFFF"/>
                </a:solidFill>
                <a:latin typeface="Candara"/>
                <a:cs typeface="Candara"/>
              </a:rPr>
              <a:t>Harvard Medical School</a:t>
            </a:r>
          </a:p>
        </p:txBody>
      </p:sp>
      <p:pic>
        <p:nvPicPr>
          <p:cNvPr id="5" name="Picture 4" descr="logos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6097524"/>
            <a:ext cx="3200400" cy="5303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68500" y="2146300"/>
            <a:ext cx="5346700" cy="952500"/>
          </a:xfrm>
          <a:prstGeom prst="rect">
            <a:avLst/>
          </a:prstGeom>
          <a:solidFill>
            <a:srgbClr val="C93333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7" name="Title 54"/>
          <p:cNvSpPr txBox="1">
            <a:spLocks/>
          </p:cNvSpPr>
          <p:nvPr/>
        </p:nvSpPr>
        <p:spPr>
          <a:xfrm>
            <a:off x="2006600" y="2220675"/>
            <a:ext cx="5321300" cy="776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400" dirty="0" smtClean="0">
                <a:solidFill>
                  <a:srgbClr val="FFFFFF"/>
                </a:solidFill>
                <a:latin typeface="Candara"/>
                <a:cs typeface="Candara"/>
              </a:rPr>
              <a:t>Big Data and Crowdsourcing for Better Public Health</a:t>
            </a:r>
            <a:endParaRPr kumimoji="0" lang="en-US" sz="3200" i="0" u="none" strike="noStrike" kern="1200" cap="none" spc="0" normalizeH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ndara"/>
              <a:ea typeface="+mj-e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789861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769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76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itle 1"/>
          <p:cNvSpPr>
            <a:spLocks noGrp="1"/>
          </p:cNvSpPr>
          <p:nvPr>
            <p:ph type="title"/>
          </p:nvPr>
        </p:nvSpPr>
        <p:spPr>
          <a:xfrm>
            <a:off x="368164" y="5048120"/>
            <a:ext cx="7772400" cy="136207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dirty="0" smtClean="0"/>
              <a:t>Traditional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Disease </a:t>
            </a:r>
            <a:r>
              <a:rPr dirty="0" smtClean="0"/>
              <a:t>Reporting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0633C-54C0-6F48-9F41-2F032FDB362B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537630" y="363817"/>
            <a:ext cx="1898114" cy="993496"/>
            <a:chOff x="537630" y="363817"/>
            <a:chExt cx="1898114" cy="993496"/>
          </a:xfrm>
        </p:grpSpPr>
        <p:sp>
          <p:nvSpPr>
            <p:cNvPr id="2" name="Oval 1"/>
            <p:cNvSpPr/>
            <p:nvPr/>
          </p:nvSpPr>
          <p:spPr>
            <a:xfrm>
              <a:off x="537630" y="392902"/>
              <a:ext cx="964411" cy="964411"/>
            </a:xfrm>
            <a:prstGeom prst="ellipse">
              <a:avLst/>
            </a:prstGeom>
            <a:solidFill>
              <a:srgbClr val="6AA75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598981" y="629468"/>
              <a:ext cx="8367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Candara"/>
                  <a:cs typeface="Candara"/>
                </a:rPr>
                <a:t>Public</a:t>
              </a:r>
              <a:endParaRPr lang="en-US" sz="2000" dirty="0">
                <a:latin typeface="Candara"/>
                <a:cs typeface="Candara"/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817735" y="363817"/>
              <a:ext cx="3998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latin typeface="Candara"/>
                  <a:cs typeface="Candara"/>
                </a:rPr>
                <a:t>1</a:t>
              </a:r>
              <a:endParaRPr lang="en-US" sz="4800" dirty="0">
                <a:latin typeface="Candara"/>
                <a:cs typeface="Candara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172440" y="1213469"/>
            <a:ext cx="6628283" cy="1155995"/>
            <a:chOff x="1172440" y="1165729"/>
            <a:chExt cx="6628283" cy="1155995"/>
          </a:xfrm>
        </p:grpSpPr>
        <p:sp>
          <p:nvSpPr>
            <p:cNvPr id="171" name="Oval 170"/>
            <p:cNvSpPr/>
            <p:nvPr/>
          </p:nvSpPr>
          <p:spPr>
            <a:xfrm>
              <a:off x="1502041" y="1357313"/>
              <a:ext cx="964411" cy="964411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2563392" y="1581446"/>
              <a:ext cx="52373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Candara"/>
                  <a:cs typeface="Candara"/>
                </a:rPr>
                <a:t>Healthcare Workers, Electronic Health Records</a:t>
              </a:r>
              <a:endParaRPr lang="en-US" sz="2000" dirty="0">
                <a:latin typeface="Candara"/>
                <a:cs typeface="Candara"/>
              </a:endParaRPr>
            </a:p>
          </p:txBody>
        </p:sp>
        <p:sp>
          <p:nvSpPr>
            <p:cNvPr id="7" name="Circular Arrow 6"/>
            <p:cNvSpPr/>
            <p:nvPr/>
          </p:nvSpPr>
          <p:spPr>
            <a:xfrm>
              <a:off x="1172440" y="1165729"/>
              <a:ext cx="659202" cy="756197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5153849"/>
                <a:gd name="adj5" fmla="val 125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1783172" y="1332860"/>
              <a:ext cx="46899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atin typeface="Candara"/>
                  <a:cs typeface="Candara"/>
                </a:rPr>
                <a:t>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146545" y="2246873"/>
            <a:ext cx="2941125" cy="1158714"/>
            <a:chOff x="2146545" y="2151393"/>
            <a:chExt cx="2941125" cy="1158714"/>
          </a:xfrm>
        </p:grpSpPr>
        <p:sp>
          <p:nvSpPr>
            <p:cNvPr id="172" name="Oval 171"/>
            <p:cNvSpPr/>
            <p:nvPr/>
          </p:nvSpPr>
          <p:spPr>
            <a:xfrm>
              <a:off x="2466452" y="2345696"/>
              <a:ext cx="964411" cy="964411"/>
            </a:xfrm>
            <a:prstGeom prst="ellipse">
              <a:avLst/>
            </a:prstGeom>
            <a:solidFill>
              <a:srgbClr val="FB6A3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3527803" y="2545723"/>
              <a:ext cx="1559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Candara"/>
                  <a:cs typeface="Candara"/>
                </a:rPr>
                <a:t>Laboratories</a:t>
              </a:r>
              <a:endParaRPr lang="en-US" sz="2000" dirty="0">
                <a:latin typeface="Candara"/>
                <a:cs typeface="Candara"/>
              </a:endParaRPr>
            </a:p>
          </p:txBody>
        </p:sp>
        <p:sp>
          <p:nvSpPr>
            <p:cNvPr id="186" name="Circular Arrow 185"/>
            <p:cNvSpPr/>
            <p:nvPr/>
          </p:nvSpPr>
          <p:spPr>
            <a:xfrm>
              <a:off x="2146545" y="2151393"/>
              <a:ext cx="659202" cy="756197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5153849"/>
                <a:gd name="adj5" fmla="val 125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2757277" y="2275515"/>
              <a:ext cx="48372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latin typeface="Candara"/>
                  <a:cs typeface="Candara"/>
                </a:rPr>
                <a:t>3</a:t>
              </a:r>
              <a:endParaRPr lang="en-US" sz="4800" dirty="0">
                <a:latin typeface="Candara"/>
                <a:cs typeface="Candara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101262" y="3276501"/>
            <a:ext cx="3686197" cy="1177701"/>
            <a:chOff x="3101262" y="3133281"/>
            <a:chExt cx="3686197" cy="1177701"/>
          </a:xfrm>
        </p:grpSpPr>
        <p:sp>
          <p:nvSpPr>
            <p:cNvPr id="174" name="Oval 173"/>
            <p:cNvSpPr/>
            <p:nvPr/>
          </p:nvSpPr>
          <p:spPr>
            <a:xfrm>
              <a:off x="3430863" y="3346571"/>
              <a:ext cx="964411" cy="964411"/>
            </a:xfrm>
            <a:prstGeom prst="ellipse">
              <a:avLst/>
            </a:prstGeom>
            <a:solidFill>
              <a:srgbClr val="7E174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4492214" y="3565976"/>
              <a:ext cx="22952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Candara"/>
                  <a:cs typeface="Candara"/>
                </a:rPr>
                <a:t>Ministries of Health</a:t>
              </a:r>
              <a:endParaRPr lang="en-US" sz="2000" dirty="0">
                <a:latin typeface="Candara"/>
                <a:cs typeface="Candara"/>
              </a:endParaRPr>
            </a:p>
          </p:txBody>
        </p:sp>
        <p:sp>
          <p:nvSpPr>
            <p:cNvPr id="190" name="Circular Arrow 189"/>
            <p:cNvSpPr/>
            <p:nvPr/>
          </p:nvSpPr>
          <p:spPr>
            <a:xfrm>
              <a:off x="3101262" y="3133281"/>
              <a:ext cx="659202" cy="756197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5153849"/>
                <a:gd name="adj5" fmla="val 125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3663524" y="3289774"/>
              <a:ext cx="51288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latin typeface="Candara"/>
                  <a:cs typeface="Candara"/>
                </a:rPr>
                <a:t>4</a:t>
              </a:r>
              <a:endParaRPr lang="en-US" sz="4800" dirty="0">
                <a:latin typeface="Candara"/>
                <a:cs typeface="Candara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055979" y="4339496"/>
            <a:ext cx="3898270" cy="1136552"/>
            <a:chOff x="4055979" y="4148536"/>
            <a:chExt cx="3898270" cy="1136552"/>
          </a:xfrm>
        </p:grpSpPr>
        <p:sp>
          <p:nvSpPr>
            <p:cNvPr id="175" name="Oval 174"/>
            <p:cNvSpPr/>
            <p:nvPr/>
          </p:nvSpPr>
          <p:spPr>
            <a:xfrm>
              <a:off x="4395274" y="4320677"/>
              <a:ext cx="964411" cy="964411"/>
            </a:xfrm>
            <a:prstGeom prst="ellipse">
              <a:avLst/>
            </a:prstGeom>
            <a:solidFill>
              <a:srgbClr val="4EA4B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5456625" y="4553010"/>
              <a:ext cx="24976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Candara"/>
                  <a:cs typeface="Candara"/>
                </a:rPr>
                <a:t>World Bodies (WHO)</a:t>
              </a:r>
              <a:endParaRPr lang="en-US" sz="2000" dirty="0">
                <a:latin typeface="Candara"/>
                <a:cs typeface="Candara"/>
              </a:endParaRPr>
            </a:p>
          </p:txBody>
        </p:sp>
        <p:sp>
          <p:nvSpPr>
            <p:cNvPr id="192" name="Circular Arrow 191"/>
            <p:cNvSpPr/>
            <p:nvPr/>
          </p:nvSpPr>
          <p:spPr>
            <a:xfrm>
              <a:off x="4055979" y="4148536"/>
              <a:ext cx="659202" cy="756197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5153849"/>
                <a:gd name="adj5" fmla="val 125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4666711" y="4269886"/>
              <a:ext cx="48703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latin typeface="Candara"/>
                  <a:cs typeface="Candara"/>
                </a:rPr>
                <a:t>5</a:t>
              </a:r>
              <a:endParaRPr lang="en-US" sz="4800" dirty="0">
                <a:latin typeface="Candara"/>
                <a:cs typeface="Candar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564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0633C-54C0-6F48-9F41-2F032FDB362B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40" name="Group 39"/>
          <p:cNvGrpSpPr/>
          <p:nvPr/>
        </p:nvGrpSpPr>
        <p:grpSpPr>
          <a:xfrm>
            <a:off x="537630" y="363817"/>
            <a:ext cx="1898114" cy="993496"/>
            <a:chOff x="537630" y="363817"/>
            <a:chExt cx="1898114" cy="993496"/>
          </a:xfrm>
        </p:grpSpPr>
        <p:sp>
          <p:nvSpPr>
            <p:cNvPr id="41" name="Oval 40"/>
            <p:cNvSpPr/>
            <p:nvPr/>
          </p:nvSpPr>
          <p:spPr>
            <a:xfrm>
              <a:off x="537630" y="392902"/>
              <a:ext cx="964411" cy="964411"/>
            </a:xfrm>
            <a:prstGeom prst="ellipse">
              <a:avLst/>
            </a:prstGeom>
            <a:solidFill>
              <a:srgbClr val="6AA75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598981" y="629468"/>
              <a:ext cx="8367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Candara"/>
                  <a:cs typeface="Candara"/>
                </a:rPr>
                <a:t>Public</a:t>
              </a:r>
              <a:endParaRPr lang="en-US" sz="2000" dirty="0">
                <a:latin typeface="Candara"/>
                <a:cs typeface="Candara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17735" y="363817"/>
              <a:ext cx="3998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latin typeface="Candara"/>
                  <a:cs typeface="Candara"/>
                </a:rPr>
                <a:t>1</a:t>
              </a:r>
              <a:endParaRPr lang="en-US" sz="4800" dirty="0">
                <a:latin typeface="Candara"/>
                <a:cs typeface="Candara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502041" y="1380600"/>
            <a:ext cx="6298682" cy="988864"/>
            <a:chOff x="1502041" y="1332860"/>
            <a:chExt cx="6298682" cy="988864"/>
          </a:xfrm>
        </p:grpSpPr>
        <p:sp>
          <p:nvSpPr>
            <p:cNvPr id="47" name="Oval 46"/>
            <p:cNvSpPr/>
            <p:nvPr/>
          </p:nvSpPr>
          <p:spPr>
            <a:xfrm>
              <a:off x="1502041" y="1357313"/>
              <a:ext cx="964411" cy="964411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563392" y="1581446"/>
              <a:ext cx="52373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Candara"/>
                  <a:cs typeface="Candara"/>
                </a:rPr>
                <a:t>Healthcare Workers, Electronic Health Records</a:t>
              </a:r>
              <a:endParaRPr lang="en-US" sz="2000" dirty="0">
                <a:latin typeface="Candara"/>
                <a:cs typeface="Candara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783172" y="1332860"/>
              <a:ext cx="46899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atin typeface="Candara"/>
                  <a:cs typeface="Candara"/>
                </a:rPr>
                <a:t>2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466452" y="2370995"/>
            <a:ext cx="2621218" cy="1034592"/>
            <a:chOff x="2466452" y="2275515"/>
            <a:chExt cx="2621218" cy="1034592"/>
          </a:xfrm>
        </p:grpSpPr>
        <p:sp>
          <p:nvSpPr>
            <p:cNvPr id="54" name="Oval 53"/>
            <p:cNvSpPr/>
            <p:nvPr/>
          </p:nvSpPr>
          <p:spPr>
            <a:xfrm>
              <a:off x="2466452" y="2345696"/>
              <a:ext cx="964411" cy="964411"/>
            </a:xfrm>
            <a:prstGeom prst="ellipse">
              <a:avLst/>
            </a:prstGeom>
            <a:solidFill>
              <a:srgbClr val="FB6A3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527803" y="2545723"/>
              <a:ext cx="1559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Candara"/>
                  <a:cs typeface="Candara"/>
                </a:rPr>
                <a:t>Laboratories</a:t>
              </a:r>
              <a:endParaRPr lang="en-US" sz="2000" dirty="0">
                <a:latin typeface="Candara"/>
                <a:cs typeface="Candara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757277" y="2275515"/>
              <a:ext cx="48372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latin typeface="Candara"/>
                  <a:cs typeface="Candara"/>
                </a:rPr>
                <a:t>3</a:t>
              </a:r>
              <a:endParaRPr lang="en-US" sz="4800" dirty="0">
                <a:latin typeface="Candara"/>
                <a:cs typeface="Candara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430863" y="3432994"/>
            <a:ext cx="3356596" cy="1021208"/>
            <a:chOff x="3430863" y="3289774"/>
            <a:chExt cx="3356596" cy="1021208"/>
          </a:xfrm>
        </p:grpSpPr>
        <p:sp>
          <p:nvSpPr>
            <p:cNvPr id="59" name="Oval 58"/>
            <p:cNvSpPr/>
            <p:nvPr/>
          </p:nvSpPr>
          <p:spPr>
            <a:xfrm>
              <a:off x="3430863" y="3346571"/>
              <a:ext cx="964411" cy="964411"/>
            </a:xfrm>
            <a:prstGeom prst="ellipse">
              <a:avLst/>
            </a:prstGeom>
            <a:solidFill>
              <a:srgbClr val="7E174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492214" y="3565976"/>
              <a:ext cx="22952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Candara"/>
                  <a:cs typeface="Candara"/>
                </a:rPr>
                <a:t>Ministries of Health</a:t>
              </a:r>
              <a:endParaRPr lang="en-US" sz="2000" dirty="0">
                <a:latin typeface="Candara"/>
                <a:cs typeface="Candara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663524" y="3289774"/>
              <a:ext cx="51288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latin typeface="Candara"/>
                  <a:cs typeface="Candara"/>
                </a:rPr>
                <a:t>4</a:t>
              </a:r>
              <a:endParaRPr lang="en-US" sz="4800" dirty="0">
                <a:latin typeface="Candara"/>
                <a:cs typeface="Candara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4395274" y="4460846"/>
            <a:ext cx="4125035" cy="1015202"/>
            <a:chOff x="4395274" y="4269886"/>
            <a:chExt cx="4125035" cy="1015202"/>
          </a:xfrm>
        </p:grpSpPr>
        <p:sp>
          <p:nvSpPr>
            <p:cNvPr id="64" name="Oval 63"/>
            <p:cNvSpPr/>
            <p:nvPr/>
          </p:nvSpPr>
          <p:spPr>
            <a:xfrm>
              <a:off x="4395274" y="4320677"/>
              <a:ext cx="964411" cy="964411"/>
            </a:xfrm>
            <a:prstGeom prst="ellipse">
              <a:avLst/>
            </a:prstGeom>
            <a:solidFill>
              <a:srgbClr val="4EA4B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456625" y="4553010"/>
              <a:ext cx="30636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Candara"/>
                  <a:cs typeface="Candara"/>
                </a:rPr>
                <a:t>World Bodies (WHO, EMA)</a:t>
              </a:r>
              <a:endParaRPr lang="en-US" sz="2000" dirty="0">
                <a:latin typeface="Candara"/>
                <a:cs typeface="Candara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666711" y="4269886"/>
              <a:ext cx="48703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latin typeface="Candara"/>
                  <a:cs typeface="Candara"/>
                </a:rPr>
                <a:t>5</a:t>
              </a:r>
              <a:endParaRPr lang="en-US" sz="4800" dirty="0">
                <a:latin typeface="Candara"/>
                <a:cs typeface="Candara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172440" y="1219525"/>
            <a:ext cx="3542741" cy="3882224"/>
            <a:chOff x="1172440" y="1209830"/>
            <a:chExt cx="3542741" cy="3882224"/>
          </a:xfrm>
        </p:grpSpPr>
        <p:sp>
          <p:nvSpPr>
            <p:cNvPr id="99" name="Circular Arrow 98"/>
            <p:cNvSpPr/>
            <p:nvPr/>
          </p:nvSpPr>
          <p:spPr>
            <a:xfrm>
              <a:off x="1172440" y="1209830"/>
              <a:ext cx="659202" cy="756197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5153849"/>
                <a:gd name="adj5" fmla="val 125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4" name="Circular Arrow 103"/>
            <p:cNvSpPr/>
            <p:nvPr/>
          </p:nvSpPr>
          <p:spPr>
            <a:xfrm>
              <a:off x="2146545" y="2243234"/>
              <a:ext cx="659202" cy="756197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5153849"/>
                <a:gd name="adj5" fmla="val 125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9" name="Circular Arrow 108"/>
            <p:cNvSpPr/>
            <p:nvPr/>
          </p:nvSpPr>
          <p:spPr>
            <a:xfrm>
              <a:off x="3101262" y="3272862"/>
              <a:ext cx="659202" cy="756197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5153849"/>
                <a:gd name="adj5" fmla="val 125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4" name="Circular Arrow 113"/>
            <p:cNvSpPr/>
            <p:nvPr/>
          </p:nvSpPr>
          <p:spPr>
            <a:xfrm>
              <a:off x="4055979" y="4335857"/>
              <a:ext cx="659202" cy="756197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5153849"/>
                <a:gd name="adj5" fmla="val 125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1853698"/>
      </p:ext>
    </p:extLst>
  </p:cSld>
  <p:clrMapOvr>
    <a:masterClrMapping/>
  </p:clrMapOvr>
  <p:transition xmlns:p14="http://schemas.microsoft.com/office/powerpoint/2010/main" spd="slow" advClick="0" advTm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6502E-7 -2.52432E-6 L 0.38173 -0.00694 " pathEditMode="relative" ptsTypes="AA">
                                      <p:cBhvr>
                                        <p:cTn id="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06148E-6 -6.63733E-6 L -0.05089 0.10467 " pathEditMode="relative" ptsTypes="AA">
                                      <p:cBhvr>
                                        <p:cTn id="1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4074E-6 1.5748E-7 L 0.48437 -0.0428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10" y="-215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6787E-6 -2.24178E-6 L -0.11654 0.22348 " pathEditMode="relative" ptsTypes="AA">
                                      <p:cBhvr>
                                        <p:cTn id="1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599E-7 2.70959E-6 L 0.13893 0.07619 " pathEditMode="relative" ptsTypes="AA">
                                      <p:cBhvr>
                                        <p:cTn id="1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Digital </a:t>
            </a:r>
            <a:br>
              <a:rPr lang="en-US" dirty="0" smtClean="0"/>
            </a:br>
            <a:r>
              <a:rPr lang="en-US" dirty="0" smtClean="0"/>
              <a:t>Disease </a:t>
            </a:r>
            <a:br>
              <a:rPr lang="en-US" dirty="0" smtClean="0"/>
            </a:br>
            <a:r>
              <a:rPr lang="en-US" dirty="0" smtClean="0"/>
              <a:t>Detection</a:t>
            </a:r>
            <a:endParaRPr dirty="0"/>
          </a:p>
        </p:txBody>
      </p:sp>
      <p:sp>
        <p:nvSpPr>
          <p:cNvPr id="30" name="Oval 29"/>
          <p:cNvSpPr/>
          <p:nvPr/>
        </p:nvSpPr>
        <p:spPr>
          <a:xfrm>
            <a:off x="4024351" y="340788"/>
            <a:ext cx="964411" cy="964411"/>
          </a:xfrm>
          <a:prstGeom prst="ellipse">
            <a:avLst/>
          </a:prstGeom>
          <a:solidFill>
            <a:srgbClr val="6AA75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040970" y="2118363"/>
            <a:ext cx="964411" cy="964411"/>
          </a:xfrm>
          <a:prstGeom prst="ellipse">
            <a:avLst/>
          </a:prstGeom>
          <a:solidFill>
            <a:srgbClr val="F9BA0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906747" y="2137753"/>
            <a:ext cx="964411" cy="964411"/>
          </a:xfrm>
          <a:prstGeom prst="ellipse">
            <a:avLst/>
          </a:prstGeom>
          <a:solidFill>
            <a:srgbClr val="FB6A3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368737" y="5019913"/>
            <a:ext cx="964411" cy="964411"/>
          </a:xfrm>
          <a:prstGeom prst="ellipse">
            <a:avLst/>
          </a:prstGeom>
          <a:solidFill>
            <a:srgbClr val="7E174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666841" y="5029608"/>
            <a:ext cx="964411" cy="964411"/>
          </a:xfrm>
          <a:prstGeom prst="ellipse">
            <a:avLst/>
          </a:prstGeom>
          <a:solidFill>
            <a:srgbClr val="4EA4B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4104171" y="1328386"/>
            <a:ext cx="836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andara"/>
                <a:cs typeface="Candara"/>
              </a:rPr>
              <a:t>Public</a:t>
            </a:r>
            <a:endParaRPr lang="en-US" sz="2000" dirty="0">
              <a:latin typeface="Candara"/>
              <a:cs typeface="Candar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35686" y="3107738"/>
            <a:ext cx="23281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andara"/>
                <a:cs typeface="Candara"/>
              </a:rPr>
              <a:t>Healthcare Workers</a:t>
            </a:r>
          </a:p>
          <a:p>
            <a:pPr algn="ctr"/>
            <a:r>
              <a:rPr lang="en-US" sz="2000" dirty="0" smtClean="0">
                <a:latin typeface="Candara"/>
                <a:cs typeface="Candara"/>
              </a:rPr>
              <a:t>Electronic Health </a:t>
            </a:r>
          </a:p>
          <a:p>
            <a:pPr algn="ctr"/>
            <a:r>
              <a:rPr lang="en-US" sz="2000" dirty="0" smtClean="0">
                <a:latin typeface="Candara"/>
                <a:cs typeface="Candara"/>
              </a:rPr>
              <a:t>Records</a:t>
            </a:r>
            <a:endParaRPr lang="en-US" sz="2000" dirty="0">
              <a:latin typeface="Candara"/>
              <a:cs typeface="Candar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613935" y="3127128"/>
            <a:ext cx="1559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andara"/>
                <a:cs typeface="Candara"/>
              </a:rPr>
              <a:t>Laboratories</a:t>
            </a:r>
            <a:endParaRPr lang="en-US" sz="2000" dirty="0">
              <a:latin typeface="Candara"/>
              <a:cs typeface="Candara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709074" y="6008980"/>
            <a:ext cx="2295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andara"/>
                <a:cs typeface="Candara"/>
              </a:rPr>
              <a:t>Ministries of Health</a:t>
            </a:r>
            <a:endParaRPr lang="en-US" sz="2000" dirty="0">
              <a:latin typeface="Candara"/>
              <a:cs typeface="Candara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350709" y="6018675"/>
            <a:ext cx="16238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andara"/>
                <a:cs typeface="Candara"/>
              </a:rPr>
              <a:t>World Bodies </a:t>
            </a:r>
          </a:p>
          <a:p>
            <a:pPr algn="ctr"/>
            <a:r>
              <a:rPr lang="en-US" sz="2000" dirty="0" smtClean="0">
                <a:latin typeface="Candara"/>
                <a:cs typeface="Candara"/>
              </a:rPr>
              <a:t>(WHO, EMA)</a:t>
            </a:r>
            <a:endParaRPr lang="en-US" sz="2000" dirty="0">
              <a:latin typeface="Candara"/>
              <a:cs typeface="Candara"/>
            </a:endParaRPr>
          </a:p>
        </p:txBody>
      </p:sp>
      <p:sp>
        <p:nvSpPr>
          <p:cNvPr id="4" name="Up-Down Arrow 3"/>
          <p:cNvSpPr/>
          <p:nvPr/>
        </p:nvSpPr>
        <p:spPr>
          <a:xfrm>
            <a:off x="4430223" y="1832355"/>
            <a:ext cx="184189" cy="397495"/>
          </a:xfrm>
          <a:prstGeom prst="upDownArrow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Up-Down Arrow 49"/>
          <p:cNvSpPr/>
          <p:nvPr/>
        </p:nvSpPr>
        <p:spPr>
          <a:xfrm rot="5400000">
            <a:off x="2866760" y="2629819"/>
            <a:ext cx="184189" cy="397495"/>
          </a:xfrm>
          <a:prstGeom prst="upDownArrow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Up-Down Arrow 50"/>
          <p:cNvSpPr/>
          <p:nvPr/>
        </p:nvSpPr>
        <p:spPr>
          <a:xfrm rot="5400000">
            <a:off x="5966179" y="2629819"/>
            <a:ext cx="184189" cy="397495"/>
          </a:xfrm>
          <a:prstGeom prst="upDownArrow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Up-Down Arrow 51"/>
          <p:cNvSpPr/>
          <p:nvPr/>
        </p:nvSpPr>
        <p:spPr>
          <a:xfrm>
            <a:off x="5568264" y="4476370"/>
            <a:ext cx="184189" cy="397495"/>
          </a:xfrm>
          <a:prstGeom prst="upDownArrow">
            <a:avLst/>
          </a:prstGeom>
          <a:solidFill>
            <a:srgbClr val="FFFFFF"/>
          </a:solidFill>
          <a:ln>
            <a:noFill/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Up-Down Arrow 52"/>
          <p:cNvSpPr/>
          <p:nvPr/>
        </p:nvSpPr>
        <p:spPr>
          <a:xfrm>
            <a:off x="3358487" y="4476370"/>
            <a:ext cx="184189" cy="397495"/>
          </a:xfrm>
          <a:prstGeom prst="upDownArrow">
            <a:avLst/>
          </a:prstGeom>
          <a:solidFill>
            <a:srgbClr val="FFFFFF"/>
          </a:solidFill>
          <a:ln>
            <a:noFill/>
          </a:ln>
          <a:scene3d>
            <a:camera prst="orthographicFront">
              <a:rot lat="0" lon="0" rev="81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89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0800"/>
            <a:ext cx="9239745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22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/>
        </p:nvGrpSpPr>
        <p:grpSpPr>
          <a:xfrm>
            <a:off x="1219200" y="1879403"/>
            <a:ext cx="8045192" cy="1169957"/>
            <a:chOff x="1219200" y="1650803"/>
            <a:chExt cx="8045192" cy="1169957"/>
          </a:xfrm>
        </p:grpSpPr>
        <p:sp>
          <p:nvSpPr>
            <p:cNvPr id="53" name="TextBox 52"/>
            <p:cNvSpPr txBox="1"/>
            <p:nvPr/>
          </p:nvSpPr>
          <p:spPr>
            <a:xfrm rot="5400000">
              <a:off x="4855923" y="-1727409"/>
              <a:ext cx="1030191" cy="7786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0" dirty="0" smtClean="0">
                  <a:latin typeface="Arial Narrow"/>
                  <a:cs typeface="Arial Narrow"/>
                </a:rPr>
                <a:t>}</a:t>
              </a:r>
              <a:endParaRPr lang="en-US" sz="50000" dirty="0">
                <a:latin typeface="Arial Narrow"/>
                <a:cs typeface="Arial Narrow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 rot="5400000">
              <a:off x="4855923" y="-1587709"/>
              <a:ext cx="1030191" cy="7786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0" dirty="0" smtClean="0">
                  <a:solidFill>
                    <a:schemeClr val="bg1"/>
                  </a:solidFill>
                  <a:latin typeface="Arial Narrow"/>
                  <a:cs typeface="Arial Narrow"/>
                </a:rPr>
                <a:t>}</a:t>
              </a:r>
              <a:endParaRPr lang="en-US" sz="50000" dirty="0">
                <a:solidFill>
                  <a:schemeClr val="bg1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1219200" y="1650869"/>
              <a:ext cx="1066800" cy="457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710261" y="1650803"/>
              <a:ext cx="1066800" cy="457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660326" y="3270455"/>
            <a:ext cx="3553334" cy="3283320"/>
            <a:chOff x="2607549" y="3469623"/>
            <a:chExt cx="3553334" cy="3283320"/>
          </a:xfrm>
        </p:grpSpPr>
        <p:sp>
          <p:nvSpPr>
            <p:cNvPr id="21" name="Oval 20"/>
            <p:cNvSpPr/>
            <p:nvPr/>
          </p:nvSpPr>
          <p:spPr>
            <a:xfrm>
              <a:off x="2742556" y="3469623"/>
              <a:ext cx="3283320" cy="3283320"/>
            </a:xfrm>
            <a:prstGeom prst="ellipse">
              <a:avLst/>
            </a:prstGeom>
            <a:solidFill>
              <a:srgbClr val="FB6A31"/>
            </a:solidFill>
            <a:ln w="635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607549" y="4205438"/>
              <a:ext cx="355333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smtClean="0">
                  <a:solidFill>
                    <a:srgbClr val="FFFFFF"/>
                  </a:solidFill>
                  <a:latin typeface="Candara"/>
                  <a:cs typeface="Candara"/>
                </a:rPr>
                <a:t>100,000</a:t>
              </a:r>
              <a:endParaRPr lang="en-US" sz="5400" dirty="0" smtClean="0">
                <a:solidFill>
                  <a:srgbClr val="FFFFFF"/>
                </a:solidFill>
                <a:latin typeface="Candara"/>
                <a:cs typeface="Candara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544458" y="5419303"/>
              <a:ext cx="16795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Candara"/>
                  <a:cs typeface="Candara"/>
                </a:rPr>
                <a:t>Web Sites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382939" y="101600"/>
            <a:ext cx="4378122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dirty="0" smtClean="0">
                <a:latin typeface="Candara"/>
                <a:cs typeface="Candara"/>
              </a:rPr>
              <a:t>Every hour</a:t>
            </a:r>
          </a:p>
          <a:p>
            <a:pPr algn="ctr"/>
            <a:r>
              <a:rPr lang="en-US" sz="8000" dirty="0" smtClean="0">
                <a:latin typeface="Candara"/>
                <a:cs typeface="Candara"/>
              </a:rPr>
              <a:t>24/7</a:t>
            </a:r>
            <a:endParaRPr lang="en-US" sz="8000" dirty="0">
              <a:latin typeface="Candara"/>
              <a:cs typeface="Candara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-66099" y="1655450"/>
            <a:ext cx="3553334" cy="2804902"/>
            <a:chOff x="5451299" y="2600865"/>
            <a:chExt cx="3553334" cy="2804902"/>
          </a:xfrm>
        </p:grpSpPr>
        <p:sp>
          <p:nvSpPr>
            <p:cNvPr id="35" name="Oval 34"/>
            <p:cNvSpPr/>
            <p:nvPr/>
          </p:nvSpPr>
          <p:spPr>
            <a:xfrm>
              <a:off x="5894190" y="2738214"/>
              <a:ext cx="2667553" cy="2667553"/>
            </a:xfrm>
            <a:prstGeom prst="ellipse">
              <a:avLst/>
            </a:prstGeom>
            <a:solidFill>
              <a:srgbClr val="7E174C"/>
            </a:solidFill>
            <a:ln w="635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451299" y="2600865"/>
              <a:ext cx="355333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 smtClean="0">
                  <a:solidFill>
                    <a:srgbClr val="FFFFFF"/>
                  </a:solidFill>
                  <a:latin typeface="Candara"/>
                  <a:cs typeface="Candara"/>
                </a:rPr>
                <a:t>93</a:t>
              </a:r>
              <a:endParaRPr lang="en-US" sz="9600" dirty="0" smtClean="0">
                <a:solidFill>
                  <a:srgbClr val="FFFFFF"/>
                </a:solidFill>
                <a:latin typeface="Candara"/>
                <a:cs typeface="Candara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118743" y="4260348"/>
              <a:ext cx="2224888" cy="7632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dirty="0" smtClean="0">
                  <a:latin typeface="Candara"/>
                  <a:cs typeface="Candara"/>
                </a:rPr>
                <a:t>Public &amp; private</a:t>
              </a:r>
            </a:p>
            <a:p>
              <a:pPr algn="ctr">
                <a:lnSpc>
                  <a:spcPct val="90000"/>
                </a:lnSpc>
              </a:pPr>
              <a:r>
                <a:rPr lang="en-US" sz="2400" dirty="0" smtClean="0">
                  <a:latin typeface="Candara"/>
                  <a:cs typeface="Candara"/>
                </a:rPr>
                <a:t>sources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628766" y="1655450"/>
            <a:ext cx="3553334" cy="2804902"/>
            <a:chOff x="5451299" y="2600865"/>
            <a:chExt cx="3553334" cy="2804902"/>
          </a:xfrm>
        </p:grpSpPr>
        <p:sp>
          <p:nvSpPr>
            <p:cNvPr id="39" name="Oval 38"/>
            <p:cNvSpPr/>
            <p:nvPr/>
          </p:nvSpPr>
          <p:spPr>
            <a:xfrm>
              <a:off x="5894190" y="2738214"/>
              <a:ext cx="2667553" cy="2667553"/>
            </a:xfrm>
            <a:prstGeom prst="ellipse">
              <a:avLst/>
            </a:prstGeom>
            <a:solidFill>
              <a:srgbClr val="6AA751"/>
            </a:solidFill>
            <a:ln w="635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451299" y="2600865"/>
              <a:ext cx="355333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 smtClean="0">
                  <a:solidFill>
                    <a:srgbClr val="FFFFFF"/>
                  </a:solidFill>
                  <a:latin typeface="Candara"/>
                  <a:cs typeface="Candara"/>
                </a:rPr>
                <a:t>15</a:t>
              </a:r>
              <a:endParaRPr lang="en-US" sz="9600" dirty="0" smtClean="0">
                <a:solidFill>
                  <a:srgbClr val="FFFFFF"/>
                </a:solidFill>
                <a:latin typeface="Candara"/>
                <a:cs typeface="Candara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437191" y="4260348"/>
              <a:ext cx="158799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dirty="0" smtClean="0">
                  <a:latin typeface="Candara"/>
                  <a:cs typeface="Candara"/>
                </a:rPr>
                <a:t>Languages</a:t>
              </a:r>
            </a:p>
          </p:txBody>
        </p:sp>
      </p:grpSp>
      <p:pic>
        <p:nvPicPr>
          <p:cNvPr id="42" name="Picture 41" descr="worldwithpin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2635" y="3949700"/>
            <a:ext cx="6031365" cy="2908299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530966" y="2739593"/>
            <a:ext cx="4474978" cy="1702157"/>
            <a:chOff x="-3484823" y="1892518"/>
            <a:chExt cx="4474978" cy="1702157"/>
          </a:xfrm>
        </p:grpSpPr>
        <p:sp>
          <p:nvSpPr>
            <p:cNvPr id="46" name="TextBox 45"/>
            <p:cNvSpPr txBox="1"/>
            <p:nvPr/>
          </p:nvSpPr>
          <p:spPr>
            <a:xfrm>
              <a:off x="-3484823" y="1892518"/>
              <a:ext cx="2607705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8000" dirty="0" smtClean="0"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F9BA0F"/>
                  </a:solidFill>
                  <a:latin typeface="Candara"/>
                  <a:cs typeface="Candara"/>
                </a:rPr>
                <a:t>2,000</a:t>
              </a:r>
              <a:endParaRPr lang="en-US" sz="8000" dirty="0"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9BA0F"/>
                </a:solidFill>
                <a:latin typeface="Candara"/>
                <a:cs typeface="Candara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-3472274" y="3133010"/>
              <a:ext cx="44624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andara"/>
                  <a:cs typeface="Candara"/>
                </a:rPr>
                <a:t>alerts per </a:t>
              </a:r>
              <a:r>
                <a:rPr lang="en-US" sz="2400" dirty="0" smtClean="0">
                  <a:latin typeface="Candara"/>
                  <a:cs typeface="Candara"/>
                </a:rPr>
                <a:t>day, precisely placed in</a:t>
              </a:r>
              <a:endParaRPr lang="en-US" sz="2400" dirty="0">
                <a:latin typeface="Candara"/>
                <a:cs typeface="Candara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09846" y="4110533"/>
            <a:ext cx="3683000" cy="1540959"/>
            <a:chOff x="-3427154" y="4140194"/>
            <a:chExt cx="3683000" cy="1540959"/>
          </a:xfrm>
        </p:grpSpPr>
        <p:sp>
          <p:nvSpPr>
            <p:cNvPr id="43" name="TextBox 42"/>
            <p:cNvSpPr txBox="1"/>
            <p:nvPr/>
          </p:nvSpPr>
          <p:spPr>
            <a:xfrm>
              <a:off x="-3427154" y="4140194"/>
              <a:ext cx="3683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 smtClean="0"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F9BA0F"/>
                  </a:solidFill>
                  <a:latin typeface="Candara"/>
                  <a:cs typeface="Candara"/>
                </a:rPr>
                <a:t>10,000+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-1892300" y="5219488"/>
              <a:ext cx="13621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Candara"/>
                  <a:cs typeface="Candara"/>
                </a:rPr>
                <a:t>locations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005658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06632 -0.24907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6" y="-1245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5.18519E-6 L -2.22222E-6 -0.49561 " pathEditMode="relative" ptsTypes="AA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-0.05834 -0.24907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1245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612900" y="3467100"/>
            <a:ext cx="5929077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600" dirty="0" smtClean="0">
                <a:latin typeface="Candara"/>
                <a:cs typeface="Candara"/>
              </a:rPr>
              <a:t>Typhoid  cases  in  </a:t>
            </a:r>
            <a:r>
              <a:rPr lang="en-US" sz="2600" dirty="0" err="1" smtClean="0">
                <a:latin typeface="Candara"/>
                <a:cs typeface="Candara"/>
              </a:rPr>
              <a:t>Mufulira</a:t>
            </a:r>
            <a:r>
              <a:rPr lang="en-US" sz="2600" dirty="0" smtClean="0">
                <a:latin typeface="Candara"/>
                <a:cs typeface="Candara"/>
              </a:rPr>
              <a:t>  have  </a:t>
            </a:r>
          </a:p>
          <a:p>
            <a:pPr>
              <a:spcAft>
                <a:spcPts val="1200"/>
              </a:spcAft>
            </a:pPr>
            <a:r>
              <a:rPr lang="en-US" sz="2600" dirty="0" smtClean="0">
                <a:latin typeface="Candara"/>
                <a:cs typeface="Candara"/>
              </a:rPr>
              <a:t>reached  2, 227  with  health  authorities  </a:t>
            </a:r>
          </a:p>
          <a:p>
            <a:pPr>
              <a:spcAft>
                <a:spcPts val="1200"/>
              </a:spcAft>
            </a:pPr>
            <a:r>
              <a:rPr lang="en-US" sz="2600" dirty="0" smtClean="0">
                <a:latin typeface="Candara"/>
                <a:cs typeface="Candara"/>
              </a:rPr>
              <a:t>calling  for  increased  efforts  to  prevent  </a:t>
            </a:r>
          </a:p>
          <a:p>
            <a:pPr>
              <a:spcAft>
                <a:spcPts val="1200"/>
              </a:spcAft>
            </a:pPr>
            <a:r>
              <a:rPr lang="en-US" sz="2600" dirty="0" smtClean="0">
                <a:latin typeface="Candara"/>
                <a:cs typeface="Candara"/>
              </a:rPr>
              <a:t>new  infections  in  </a:t>
            </a:r>
            <a:r>
              <a:rPr lang="en-US" sz="2600" dirty="0" err="1" smtClean="0">
                <a:latin typeface="Candara"/>
                <a:cs typeface="Candara"/>
              </a:rPr>
              <a:t>Mupambe</a:t>
            </a:r>
            <a:r>
              <a:rPr lang="en-US" sz="2600" dirty="0" smtClean="0">
                <a:latin typeface="Candara"/>
                <a:cs typeface="Candara"/>
              </a:rPr>
              <a:t>  Township.</a:t>
            </a:r>
            <a:endParaRPr lang="en-US" sz="2600" dirty="0">
              <a:latin typeface="Candara"/>
              <a:cs typeface="Candara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31800" y="254000"/>
            <a:ext cx="1739900" cy="1739900"/>
            <a:chOff x="-215900" y="1384300"/>
            <a:chExt cx="1739900" cy="1739900"/>
          </a:xfrm>
          <a:solidFill>
            <a:srgbClr val="7E174C"/>
          </a:solidFill>
          <a:effectLst/>
        </p:grpSpPr>
        <p:sp>
          <p:nvSpPr>
            <p:cNvPr id="14" name="Oval 13"/>
            <p:cNvSpPr/>
            <p:nvPr/>
          </p:nvSpPr>
          <p:spPr>
            <a:xfrm>
              <a:off x="-215900" y="1384300"/>
              <a:ext cx="1739900" cy="1739900"/>
            </a:xfrm>
            <a:prstGeom prst="ellipse">
              <a:avLst/>
            </a:prstGeom>
            <a:grpFill/>
            <a:ln w="635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big_pag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0350" y="1682751"/>
              <a:ext cx="818474" cy="1108200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0" name="TextBox 19"/>
          <p:cNvSpPr txBox="1"/>
          <p:nvPr/>
        </p:nvSpPr>
        <p:spPr>
          <a:xfrm>
            <a:off x="2464476" y="647700"/>
            <a:ext cx="62264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Articles are scanned for key information </a:t>
            </a:r>
          </a:p>
          <a:p>
            <a:r>
              <a:rPr lang="en-US" sz="2800" dirty="0" smtClean="0">
                <a:latin typeface="Candara"/>
                <a:cs typeface="Candara"/>
              </a:rPr>
              <a:t>using natural language processing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4152900" y="2271713"/>
            <a:ext cx="2127250" cy="1687830"/>
            <a:chOff x="4152900" y="2005013"/>
            <a:chExt cx="2127250" cy="1687830"/>
          </a:xfrm>
        </p:grpSpPr>
        <p:sp>
          <p:nvSpPr>
            <p:cNvPr id="10" name="TextBox 9"/>
            <p:cNvSpPr txBox="1"/>
            <p:nvPr/>
          </p:nvSpPr>
          <p:spPr>
            <a:xfrm>
              <a:off x="4152900" y="3200400"/>
              <a:ext cx="1370212" cy="492443"/>
            </a:xfrm>
            <a:prstGeom prst="rect">
              <a:avLst/>
            </a:prstGeom>
            <a:solidFill>
              <a:srgbClr val="FB6A3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sz="2600" dirty="0" err="1" smtClean="0">
                  <a:solidFill>
                    <a:schemeClr val="bg1"/>
                  </a:solidFill>
                  <a:latin typeface="Candara"/>
                  <a:cs typeface="Candara"/>
                </a:rPr>
                <a:t>Mufulira</a:t>
              </a:r>
              <a:endParaRPr lang="en-US" sz="2600" dirty="0">
                <a:solidFill>
                  <a:schemeClr val="bg1"/>
                </a:solidFill>
              </a:endParaRPr>
            </a:p>
          </p:txBody>
        </p:sp>
        <p:sp>
          <p:nvSpPr>
            <p:cNvPr id="25" name="Rectangular Callout 24"/>
            <p:cNvSpPr/>
            <p:nvPr/>
          </p:nvSpPr>
          <p:spPr>
            <a:xfrm>
              <a:off x="5302250" y="2005013"/>
              <a:ext cx="977900" cy="863600"/>
            </a:xfrm>
            <a:prstGeom prst="wedgeRectCallout">
              <a:avLst>
                <a:gd name="adj1" fmla="val -45508"/>
                <a:gd name="adj2" fmla="val 98493"/>
              </a:avLst>
            </a:prstGeom>
            <a:solidFill>
              <a:srgbClr val="4EA4B5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 descr="location_icon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61000" y="2112963"/>
              <a:ext cx="647700" cy="647700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1612900" y="2260600"/>
            <a:ext cx="1676400" cy="1698943"/>
            <a:chOff x="1612900" y="1993900"/>
            <a:chExt cx="1676400" cy="1698943"/>
          </a:xfrm>
        </p:grpSpPr>
        <p:sp>
          <p:nvSpPr>
            <p:cNvPr id="9" name="TextBox 8"/>
            <p:cNvSpPr txBox="1"/>
            <p:nvPr/>
          </p:nvSpPr>
          <p:spPr>
            <a:xfrm>
              <a:off x="1612900" y="3200400"/>
              <a:ext cx="1304601" cy="492443"/>
            </a:xfrm>
            <a:prstGeom prst="rect">
              <a:avLst/>
            </a:prstGeom>
            <a:solidFill>
              <a:srgbClr val="FB6A3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sz="2600" dirty="0" smtClean="0">
                  <a:solidFill>
                    <a:schemeClr val="bg1"/>
                  </a:solidFill>
                  <a:latin typeface="Candara"/>
                  <a:cs typeface="Candara"/>
                </a:rPr>
                <a:t>Typhoid</a:t>
              </a:r>
              <a:endParaRPr lang="en-US" sz="2600" dirty="0">
                <a:solidFill>
                  <a:schemeClr val="bg1"/>
                </a:solidFill>
              </a:endParaRPr>
            </a:p>
          </p:txBody>
        </p:sp>
        <p:sp>
          <p:nvSpPr>
            <p:cNvPr id="22" name="Rectangular Callout 21"/>
            <p:cNvSpPr/>
            <p:nvPr/>
          </p:nvSpPr>
          <p:spPr>
            <a:xfrm>
              <a:off x="2311400" y="1993900"/>
              <a:ext cx="977900" cy="863600"/>
            </a:xfrm>
            <a:prstGeom prst="wedgeRectCallout">
              <a:avLst>
                <a:gd name="adj1" fmla="val -7845"/>
                <a:gd name="adj2" fmla="val 97023"/>
              </a:avLst>
            </a:prstGeom>
            <a:solidFill>
              <a:srgbClr val="4EA4B5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disease_icon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70150" y="2101850"/>
              <a:ext cx="647700" cy="647700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4267200" y="4521200"/>
            <a:ext cx="4648200" cy="1089343"/>
            <a:chOff x="4267200" y="4254500"/>
            <a:chExt cx="4648200" cy="1089343"/>
          </a:xfrm>
        </p:grpSpPr>
        <p:sp>
          <p:nvSpPr>
            <p:cNvPr id="11" name="TextBox 10"/>
            <p:cNvSpPr txBox="1"/>
            <p:nvPr/>
          </p:nvSpPr>
          <p:spPr>
            <a:xfrm>
              <a:off x="4267200" y="4851400"/>
              <a:ext cx="3086100" cy="492443"/>
            </a:xfrm>
            <a:prstGeom prst="rect">
              <a:avLst/>
            </a:prstGeom>
            <a:solidFill>
              <a:srgbClr val="FB6A3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2600" dirty="0" err="1" smtClean="0">
                  <a:solidFill>
                    <a:schemeClr val="bg1"/>
                  </a:solidFill>
                  <a:latin typeface="Candara"/>
                  <a:cs typeface="Candara"/>
                </a:rPr>
                <a:t>Mupambe</a:t>
              </a:r>
              <a:r>
                <a:rPr lang="en-US" sz="2600" dirty="0" smtClean="0">
                  <a:solidFill>
                    <a:schemeClr val="bg1"/>
                  </a:solidFill>
                  <a:latin typeface="Candara"/>
                  <a:cs typeface="Candara"/>
                </a:rPr>
                <a:t>  Township</a:t>
              </a:r>
              <a:endParaRPr lang="en-US" sz="2600" dirty="0">
                <a:solidFill>
                  <a:schemeClr val="bg1"/>
                </a:solidFill>
              </a:endParaRPr>
            </a:p>
          </p:txBody>
        </p:sp>
        <p:sp>
          <p:nvSpPr>
            <p:cNvPr id="29" name="Rectangular Callout 28"/>
            <p:cNvSpPr/>
            <p:nvPr/>
          </p:nvSpPr>
          <p:spPr>
            <a:xfrm>
              <a:off x="7937500" y="4254500"/>
              <a:ext cx="977900" cy="863600"/>
            </a:xfrm>
            <a:prstGeom prst="wedgeRectCallout">
              <a:avLst>
                <a:gd name="adj1" fmla="val -114340"/>
                <a:gd name="adj2" fmla="val 60259"/>
              </a:avLst>
            </a:prstGeom>
            <a:solidFill>
              <a:srgbClr val="4EA4B5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location_icon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96250" y="4362450"/>
              <a:ext cx="647700" cy="647700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215900" y="4013200"/>
            <a:ext cx="3628289" cy="1371600"/>
            <a:chOff x="215900" y="3746500"/>
            <a:chExt cx="3628289" cy="1371600"/>
          </a:xfrm>
        </p:grpSpPr>
        <p:sp>
          <p:nvSpPr>
            <p:cNvPr id="31" name="TextBox 30"/>
            <p:cNvSpPr txBox="1"/>
            <p:nvPr/>
          </p:nvSpPr>
          <p:spPr>
            <a:xfrm>
              <a:off x="2883594" y="3746500"/>
              <a:ext cx="960595" cy="492443"/>
            </a:xfrm>
            <a:prstGeom prst="rect">
              <a:avLst/>
            </a:prstGeom>
            <a:solidFill>
              <a:srgbClr val="FB6A3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sz="2600" dirty="0" smtClean="0">
                  <a:solidFill>
                    <a:schemeClr val="bg1"/>
                  </a:solidFill>
                  <a:latin typeface="Candara"/>
                  <a:cs typeface="Candara"/>
                </a:rPr>
                <a:t>2, 227</a:t>
              </a:r>
              <a:endParaRPr lang="en-US" sz="2600" dirty="0">
                <a:solidFill>
                  <a:schemeClr val="bg1"/>
                </a:solidFill>
              </a:endParaRPr>
            </a:p>
          </p:txBody>
        </p:sp>
        <p:sp>
          <p:nvSpPr>
            <p:cNvPr id="32" name="Rectangular Callout 31"/>
            <p:cNvSpPr/>
            <p:nvPr/>
          </p:nvSpPr>
          <p:spPr>
            <a:xfrm>
              <a:off x="215900" y="4254500"/>
              <a:ext cx="977900" cy="863600"/>
            </a:xfrm>
            <a:prstGeom prst="wedgeRectCallout">
              <a:avLst>
                <a:gd name="adj1" fmla="val 228518"/>
                <a:gd name="adj2" fmla="val -58859"/>
              </a:avLst>
            </a:prstGeom>
            <a:solidFill>
              <a:srgbClr val="4EA4B5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 descr="species_icon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6550" y="4324350"/>
              <a:ext cx="730250" cy="730250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533400" y="4660900"/>
              <a:ext cx="3273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B Univers 65 Bold"/>
                  <a:cs typeface="B Univers 65 Bold"/>
                </a:rPr>
                <a:t>#</a:t>
              </a:r>
              <a:endParaRPr lang="en-US" sz="2000" dirty="0">
                <a:solidFill>
                  <a:schemeClr val="bg1"/>
                </a:solidFill>
                <a:latin typeface="B Univers 65 Bold"/>
                <a:cs typeface="B Univers 65 Bold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-88900" y="-266700"/>
            <a:ext cx="9347200" cy="2349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0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3505200" y="2070100"/>
            <a:ext cx="2146300" cy="2146300"/>
          </a:xfrm>
          <a:prstGeom prst="ellipse">
            <a:avLst/>
          </a:prstGeom>
          <a:solidFill>
            <a:srgbClr val="7E174C"/>
          </a:solidFill>
          <a:ln w="635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big_p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149" y="2444751"/>
            <a:ext cx="1009651" cy="136705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406400" y="817940"/>
            <a:ext cx="8318500" cy="5377953"/>
            <a:chOff x="406400" y="817940"/>
            <a:chExt cx="8318500" cy="5377953"/>
          </a:xfrm>
        </p:grpSpPr>
        <p:grpSp>
          <p:nvGrpSpPr>
            <p:cNvPr id="61" name="Group 60"/>
            <p:cNvGrpSpPr/>
            <p:nvPr/>
          </p:nvGrpSpPr>
          <p:grpSpPr>
            <a:xfrm>
              <a:off x="457200" y="4533900"/>
              <a:ext cx="3581400" cy="1661993"/>
              <a:chOff x="457200" y="4533900"/>
              <a:chExt cx="3581400" cy="1661993"/>
            </a:xfrm>
          </p:grpSpPr>
          <p:sp>
            <p:nvSpPr>
              <p:cNvPr id="34" name="Rectangular Callout 33"/>
              <p:cNvSpPr/>
              <p:nvPr/>
            </p:nvSpPr>
            <p:spPr>
              <a:xfrm>
                <a:off x="457200" y="4652963"/>
                <a:ext cx="3581400" cy="1189038"/>
              </a:xfrm>
              <a:prstGeom prst="wedgeRectCallout">
                <a:avLst>
                  <a:gd name="adj1" fmla="val 60910"/>
                  <a:gd name="adj2" fmla="val -156824"/>
                </a:avLst>
              </a:prstGeom>
              <a:solidFill>
                <a:srgbClr val="4EA4B5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9" name="Picture 38" descr="disease_icon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7850" y="4760913"/>
                <a:ext cx="647700" cy="647700"/>
              </a:xfrm>
              <a:prstGeom prst="rect">
                <a:avLst/>
              </a:prstGeom>
            </p:spPr>
          </p:pic>
          <p:grpSp>
            <p:nvGrpSpPr>
              <p:cNvPr id="35" name="Group 34"/>
              <p:cNvGrpSpPr/>
              <p:nvPr/>
            </p:nvGrpSpPr>
            <p:grpSpPr>
              <a:xfrm>
                <a:off x="1239774" y="4533900"/>
                <a:ext cx="2725355" cy="1661993"/>
                <a:chOff x="5926074" y="2298700"/>
                <a:chExt cx="2725355" cy="1661993"/>
              </a:xfrm>
            </p:grpSpPr>
            <p:sp>
              <p:nvSpPr>
                <p:cNvPr id="29" name="TextBox 28"/>
                <p:cNvSpPr txBox="1"/>
                <p:nvPr/>
              </p:nvSpPr>
              <p:spPr>
                <a:xfrm>
                  <a:off x="5926074" y="2298700"/>
                  <a:ext cx="1695784" cy="16619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5400" dirty="0" smtClean="0">
                      <a:solidFill>
                        <a:schemeClr val="bg1"/>
                      </a:solidFill>
                      <a:latin typeface="Candara"/>
                      <a:cs typeface="Candara"/>
                    </a:rPr>
                    <a:t>4800</a:t>
                  </a:r>
                </a:p>
                <a:p>
                  <a:endParaRPr lang="en-US" sz="4800" dirty="0"/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6333216" y="3022600"/>
                  <a:ext cx="231821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dirty="0" smtClean="0">
                      <a:latin typeface="Candara"/>
                      <a:cs typeface="Candara"/>
                    </a:rPr>
                    <a:t>disease patterns</a:t>
                  </a:r>
                  <a:endParaRPr lang="en-US" sz="2400" dirty="0">
                    <a:latin typeface="Candara"/>
                    <a:cs typeface="Candara"/>
                  </a:endParaRPr>
                </a:p>
              </p:txBody>
            </p:sp>
          </p:grpSp>
        </p:grpSp>
        <p:grpSp>
          <p:nvGrpSpPr>
            <p:cNvPr id="58" name="Group 57"/>
            <p:cNvGrpSpPr/>
            <p:nvPr/>
          </p:nvGrpSpPr>
          <p:grpSpPr>
            <a:xfrm>
              <a:off x="406400" y="1148140"/>
              <a:ext cx="2971800" cy="1661993"/>
              <a:chOff x="406400" y="1148140"/>
              <a:chExt cx="2971800" cy="1661993"/>
            </a:xfrm>
          </p:grpSpPr>
          <p:sp>
            <p:nvSpPr>
              <p:cNvPr id="49" name="Rectangular Callout 48"/>
              <p:cNvSpPr/>
              <p:nvPr/>
            </p:nvSpPr>
            <p:spPr>
              <a:xfrm>
                <a:off x="406400" y="1308894"/>
                <a:ext cx="2971800" cy="1189038"/>
              </a:xfrm>
              <a:prstGeom prst="wedgeRectCallout">
                <a:avLst>
                  <a:gd name="adj1" fmla="val 79713"/>
                  <a:gd name="adj2" fmla="val 87770"/>
                </a:avLst>
              </a:prstGeom>
              <a:solidFill>
                <a:srgbClr val="4EA4B5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6" name="Group 35"/>
              <p:cNvGrpSpPr/>
              <p:nvPr/>
            </p:nvGrpSpPr>
            <p:grpSpPr>
              <a:xfrm>
                <a:off x="1163574" y="1148140"/>
                <a:ext cx="2082609" cy="1661993"/>
                <a:chOff x="6484874" y="1402140"/>
                <a:chExt cx="2082609" cy="1661993"/>
              </a:xfrm>
            </p:grpSpPr>
            <p:sp>
              <p:nvSpPr>
                <p:cNvPr id="27" name="TextBox 26"/>
                <p:cNvSpPr txBox="1"/>
                <p:nvPr/>
              </p:nvSpPr>
              <p:spPr>
                <a:xfrm>
                  <a:off x="6484874" y="1402140"/>
                  <a:ext cx="2082609" cy="16619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5400" dirty="0" smtClean="0">
                      <a:solidFill>
                        <a:srgbClr val="000000"/>
                      </a:solidFill>
                      <a:latin typeface="Candara"/>
                      <a:cs typeface="Candara"/>
                    </a:rPr>
                    <a:t>10,500</a:t>
                  </a:r>
                </a:p>
                <a:p>
                  <a:endParaRPr lang="en-US" sz="48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6807457" y="2164140"/>
                  <a:ext cx="136212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ndara"/>
                      <a:cs typeface="Candara"/>
                    </a:rPr>
                    <a:t>locations</a:t>
                  </a:r>
                  <a:endPara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ndara"/>
                    <a:cs typeface="Candara"/>
                  </a:endParaRPr>
                </a:p>
              </p:txBody>
            </p:sp>
          </p:grpSp>
          <p:pic>
            <p:nvPicPr>
              <p:cNvPr id="30" name="Picture 29" descr="location_icon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3400" y="1477963"/>
                <a:ext cx="647700" cy="647700"/>
              </a:xfrm>
              <a:prstGeom prst="rect">
                <a:avLst/>
              </a:prstGeom>
            </p:spPr>
          </p:pic>
        </p:grpSp>
        <p:grpSp>
          <p:nvGrpSpPr>
            <p:cNvPr id="60" name="Group 59"/>
            <p:cNvGrpSpPr/>
            <p:nvPr/>
          </p:nvGrpSpPr>
          <p:grpSpPr>
            <a:xfrm>
              <a:off x="5537200" y="4297363"/>
              <a:ext cx="2971800" cy="1189038"/>
              <a:chOff x="5537200" y="4297363"/>
              <a:chExt cx="2971800" cy="1189038"/>
            </a:xfrm>
          </p:grpSpPr>
          <p:sp>
            <p:nvSpPr>
              <p:cNvPr id="57" name="Rectangular Callout 56"/>
              <p:cNvSpPr/>
              <p:nvPr/>
            </p:nvSpPr>
            <p:spPr>
              <a:xfrm>
                <a:off x="5537200" y="4297363"/>
                <a:ext cx="2971800" cy="1189038"/>
              </a:xfrm>
              <a:prstGeom prst="wedgeRectCallout">
                <a:avLst>
                  <a:gd name="adj1" fmla="val -69432"/>
                  <a:gd name="adj2" fmla="val -115167"/>
                </a:avLst>
              </a:prstGeom>
              <a:solidFill>
                <a:srgbClr val="6AA751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7" name="Picture 46" descr="species_icon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32450" y="4514850"/>
                <a:ext cx="730250" cy="730250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829300" y="485140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bg1"/>
                    </a:solidFill>
                    <a:latin typeface="B Univers 65 Bold"/>
                    <a:cs typeface="B Univers 65 Bold"/>
                  </a:rPr>
                  <a:t>#</a:t>
                </a:r>
                <a:endParaRPr lang="en-US" sz="2000" dirty="0">
                  <a:solidFill>
                    <a:schemeClr val="bg1"/>
                  </a:solidFill>
                  <a:latin typeface="B Univers 65 Bold"/>
                  <a:cs typeface="B Univers 65 Bold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6413500" y="4432300"/>
                <a:ext cx="194716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0000"/>
                    </a:solidFill>
                    <a:latin typeface="Candara"/>
                    <a:cs typeface="Candara"/>
                  </a:rPr>
                  <a:t>Case and </a:t>
                </a:r>
              </a:p>
              <a:p>
                <a:r>
                  <a:rPr lang="en-US" sz="2400" dirty="0" smtClean="0">
                    <a:solidFill>
                      <a:srgbClr val="000000"/>
                    </a:solidFill>
                    <a:latin typeface="Candara"/>
                    <a:cs typeface="Candara"/>
                  </a:rPr>
                  <a:t>Death Counts</a:t>
                </a:r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5829300" y="817940"/>
              <a:ext cx="2895600" cy="1661993"/>
              <a:chOff x="5829300" y="817940"/>
              <a:chExt cx="2895600" cy="1661993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5829300" y="957263"/>
                <a:ext cx="2895600" cy="1189038"/>
                <a:chOff x="5829300" y="957263"/>
                <a:chExt cx="2895600" cy="1189038"/>
              </a:xfrm>
            </p:grpSpPr>
            <p:sp>
              <p:nvSpPr>
                <p:cNvPr id="50" name="Rectangular Callout 49"/>
                <p:cNvSpPr/>
                <p:nvPr/>
              </p:nvSpPr>
              <p:spPr>
                <a:xfrm>
                  <a:off x="5829300" y="957263"/>
                  <a:ext cx="2895600" cy="1189038"/>
                </a:xfrm>
                <a:prstGeom prst="wedgeRectCallout">
                  <a:avLst>
                    <a:gd name="adj1" fmla="val -82511"/>
                    <a:gd name="adj2" fmla="val 116609"/>
                  </a:avLst>
                </a:prstGeom>
                <a:solidFill>
                  <a:srgbClr val="4EA4B5"/>
                </a:solidFill>
                <a:ln w="381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1" name="Picture 50" descr="species_icon.png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623050" y="1085850"/>
                  <a:ext cx="730250" cy="730250"/>
                </a:xfrm>
                <a:prstGeom prst="rect">
                  <a:avLst/>
                </a:prstGeom>
              </p:spPr>
            </p:pic>
            <p:sp>
              <p:nvSpPr>
                <p:cNvPr id="53" name="TextBox 52"/>
                <p:cNvSpPr txBox="1"/>
                <p:nvPr/>
              </p:nvSpPr>
              <p:spPr>
                <a:xfrm>
                  <a:off x="7377971" y="1529140"/>
                  <a:ext cx="113549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ndara"/>
                      <a:cs typeface="Candara"/>
                    </a:rPr>
                    <a:t>species</a:t>
                  </a:r>
                  <a:endPara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ndara"/>
                    <a:cs typeface="Candara"/>
                  </a:endParaRPr>
                </a:p>
              </p:txBody>
            </p:sp>
            <p:pic>
              <p:nvPicPr>
                <p:cNvPr id="54" name="Picture 53" descr="chicken.png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159500" y="1073150"/>
                  <a:ext cx="501650" cy="544344"/>
                </a:xfrm>
                <a:prstGeom prst="rect">
                  <a:avLst/>
                </a:prstGeom>
              </p:spPr>
            </p:pic>
            <p:pic>
              <p:nvPicPr>
                <p:cNvPr id="55" name="Picture 54" descr="pig.png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994400" y="1587500"/>
                  <a:ext cx="711200" cy="474133"/>
                </a:xfrm>
                <a:prstGeom prst="rect">
                  <a:avLst/>
                </a:prstGeom>
              </p:spPr>
            </p:pic>
          </p:grpSp>
          <p:sp>
            <p:nvSpPr>
              <p:cNvPr id="52" name="TextBox 51"/>
              <p:cNvSpPr txBox="1"/>
              <p:nvPr/>
            </p:nvSpPr>
            <p:spPr>
              <a:xfrm>
                <a:off x="7361174" y="817940"/>
                <a:ext cx="1204814" cy="16619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400" dirty="0" smtClean="0">
                    <a:solidFill>
                      <a:srgbClr val="000000"/>
                    </a:solidFill>
                    <a:latin typeface="Candara"/>
                    <a:cs typeface="Candara"/>
                  </a:rPr>
                  <a:t>220</a:t>
                </a:r>
              </a:p>
              <a:p>
                <a:endParaRPr lang="en-US" sz="4800" dirty="0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950622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/>
          <p:cNvSpPr/>
          <p:nvPr/>
        </p:nvSpPr>
        <p:spPr>
          <a:xfrm>
            <a:off x="228600" y="107950"/>
            <a:ext cx="2044700" cy="2044700"/>
          </a:xfrm>
          <a:prstGeom prst="ellipse">
            <a:avLst/>
          </a:prstGeom>
          <a:solidFill>
            <a:srgbClr val="7E174C"/>
          </a:solidFill>
          <a:ln w="635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11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400419" y="4025901"/>
            <a:ext cx="371047" cy="50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11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061753" y="4406901"/>
            <a:ext cx="371047" cy="50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Picture 11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023653" y="4495801"/>
            <a:ext cx="371047" cy="50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" name="Picture 11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989787" y="4131734"/>
            <a:ext cx="371047" cy="50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" name="Picture 11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297674" y="4364568"/>
            <a:ext cx="371047" cy="50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" name="Picture 11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675586" y="4025901"/>
            <a:ext cx="371047" cy="50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11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972853" y="3632201"/>
            <a:ext cx="371047" cy="50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11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348474" y="3623735"/>
            <a:ext cx="371047" cy="50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11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645953" y="3340101"/>
            <a:ext cx="371047" cy="50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9" name="TextBox 98"/>
          <p:cNvSpPr txBox="1"/>
          <p:nvPr/>
        </p:nvSpPr>
        <p:spPr>
          <a:xfrm>
            <a:off x="1739902" y="4662631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/>
                <a:cs typeface="Candara"/>
              </a:rPr>
              <a:t>Old News</a:t>
            </a:r>
            <a:endParaRPr lang="en-US" sz="2300" b="1" dirty="0">
              <a:solidFill>
                <a:schemeClr val="tx1">
                  <a:lumMod val="65000"/>
                  <a:lumOff val="35000"/>
                </a:schemeClr>
              </a:solidFill>
              <a:latin typeface="Candara"/>
              <a:cs typeface="Candara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1739902" y="5373831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/>
                <a:cs typeface="Candara"/>
              </a:rPr>
              <a:t>Context</a:t>
            </a:r>
            <a:endParaRPr lang="en-US" sz="2300" b="1" dirty="0">
              <a:solidFill>
                <a:schemeClr val="tx1">
                  <a:lumMod val="65000"/>
                  <a:lumOff val="35000"/>
                </a:schemeClr>
              </a:solidFill>
              <a:latin typeface="Candara"/>
              <a:cs typeface="Candara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419102" y="6085031"/>
            <a:ext cx="292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/>
                <a:cs typeface="Candara"/>
              </a:rPr>
              <a:t>Not disease related</a:t>
            </a:r>
            <a:endParaRPr lang="en-US" sz="2300" b="1" dirty="0">
              <a:solidFill>
                <a:schemeClr val="tx1">
                  <a:lumMod val="65000"/>
                  <a:lumOff val="35000"/>
                </a:schemeClr>
              </a:solidFill>
              <a:latin typeface="Candara"/>
              <a:cs typeface="Candara"/>
            </a:endParaRPr>
          </a:p>
        </p:txBody>
      </p:sp>
      <p:grpSp>
        <p:nvGrpSpPr>
          <p:cNvPr id="2" name="Group 44"/>
          <p:cNvGrpSpPr/>
          <p:nvPr/>
        </p:nvGrpSpPr>
        <p:grpSpPr>
          <a:xfrm>
            <a:off x="1270002" y="2362201"/>
            <a:ext cx="2451100" cy="1441295"/>
            <a:chOff x="1397000" y="3098992"/>
            <a:chExt cx="2451100" cy="1188288"/>
          </a:xfrm>
        </p:grpSpPr>
        <p:sp>
          <p:nvSpPr>
            <p:cNvPr id="28" name="TextBox 27"/>
            <p:cNvSpPr txBox="1"/>
            <p:nvPr/>
          </p:nvSpPr>
          <p:spPr>
            <a:xfrm>
              <a:off x="1397000" y="3098992"/>
              <a:ext cx="2451100" cy="380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b="1" dirty="0" smtClean="0">
                  <a:solidFill>
                    <a:srgbClr val="FFFFFF"/>
                  </a:solidFill>
                  <a:latin typeface="Candara"/>
                  <a:cs typeface="Candara"/>
                </a:rPr>
                <a:t>Breaking News</a:t>
              </a:r>
              <a:endParaRPr lang="en-US" sz="2300" b="1" dirty="0">
                <a:solidFill>
                  <a:srgbClr val="FFFFFF"/>
                </a:solidFill>
                <a:latin typeface="Candara"/>
                <a:cs typeface="Candara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54200" y="3906656"/>
              <a:ext cx="1600200" cy="380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300" b="1" dirty="0" smtClean="0">
                  <a:solidFill>
                    <a:srgbClr val="FFFFFF"/>
                  </a:solidFill>
                  <a:latin typeface="Candara"/>
                  <a:cs typeface="Candara"/>
                </a:rPr>
                <a:t>Warning</a:t>
              </a:r>
              <a:endParaRPr lang="en-US" sz="2300" b="1" dirty="0">
                <a:solidFill>
                  <a:srgbClr val="FFFFFF"/>
                </a:solidFill>
                <a:latin typeface="Candara"/>
                <a:cs typeface="Candara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50132" y="1825535"/>
            <a:ext cx="529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bg1">
                  <a:lumMod val="50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42" name="Picture 11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154886" y="3890434"/>
            <a:ext cx="371047" cy="50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11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442753" y="3937001"/>
            <a:ext cx="371047" cy="50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11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744253" y="4275667"/>
            <a:ext cx="371047" cy="50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11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284974" y="4089401"/>
            <a:ext cx="371047" cy="50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11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569753" y="4699001"/>
            <a:ext cx="371047" cy="50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" name="TextBox 38"/>
          <p:cNvSpPr txBox="1"/>
          <p:nvPr/>
        </p:nvSpPr>
        <p:spPr>
          <a:xfrm>
            <a:off x="2464476" y="673100"/>
            <a:ext cx="63024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Articles are categorized using more than</a:t>
            </a:r>
          </a:p>
          <a:p>
            <a:r>
              <a:rPr lang="en-US" sz="2800" dirty="0" smtClean="0">
                <a:latin typeface="Candara"/>
                <a:cs typeface="Candara"/>
              </a:rPr>
              <a:t>19 million phrases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72535" y="201115"/>
            <a:ext cx="1786465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0" b="1" dirty="0" smtClean="0">
                <a:solidFill>
                  <a:srgbClr val="FFFFFF"/>
                </a:solidFill>
                <a:latin typeface="Candara"/>
                <a:cs typeface="Candara"/>
              </a:rPr>
              <a:t>91% </a:t>
            </a:r>
          </a:p>
          <a:p>
            <a:pPr algn="ctr"/>
            <a:r>
              <a:rPr lang="en-US" sz="2200" dirty="0" smtClean="0">
                <a:solidFill>
                  <a:srgbClr val="FFFFFF"/>
                </a:solidFill>
                <a:latin typeface="Candara"/>
                <a:cs typeface="Candara"/>
              </a:rPr>
              <a:t>accuracy</a:t>
            </a:r>
            <a:endParaRPr lang="en-US" sz="2200" dirty="0">
              <a:solidFill>
                <a:srgbClr val="FFFFFF"/>
              </a:solidFill>
              <a:latin typeface="Candara"/>
              <a:cs typeface="Candara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-88900" y="-190500"/>
            <a:ext cx="9347200" cy="2349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81331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72222E-6 -4.44444E-6 L -0.46528 -0.29074 " pathEditMode="relative" ptsTypes="AA">
                                      <p:cBhvr>
                                        <p:cTn id="6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4.72222E-6 -4.44444E-6 L -0.35139 -0.17963 " pathEditMode="relative" ptsTypes="AA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6.38889E-6 -4.81481E-6 L -0.50555 0.32037 " pathEditMode="relative" ptsTypes="AA">
                                      <p:cBhvr>
                                        <p:cTn id="7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4.72222E-6 4.81481E-6 L -0.32448 0.27106 " pathEditMode="relative" rAng="0" ptsTypes="AA">
                                      <p:cBhvr>
                                        <p:cTn id="7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00" y="1350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5.27778E-6 5.55556E-6 L -0.31249 0.10556 " pathEditMode="relative" ptsTypes="AA">
                                      <p:cBhvr>
                                        <p:cTn id="7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72222E-6 5.55556E-6 L -0.42361 0.30371 " pathEditMode="relative" ptsTypes="AA">
                                      <p:cBhvr>
                                        <p:cTn id="7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8" presetID="0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5.55556E-7 3.33333E-6 L -0.47257 0.22106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00" y="1100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33333E-6 -1.85185E-6 L -0.49132 -0.0993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00" y="-500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8.33333E-7 -1.11111E-6 L -0.45833 0.02847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00" y="140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33333E-6 -2.59259E-6 L -0.29584 -0.23703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00" y="-1190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11111E-6 2.22222E-6 L -0.3967 -0.03148 " pathEditMode="relative" rAng="0" ptsTypes="AA">
                                      <p:cBhvr>
                                        <p:cTn id="8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00" y="-1600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0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4.44444E-6 1.85185E-6 L -0.18299 -0.28704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0" y="-1440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5E-6 -1.85185E-6 L -0.25139 -0.10416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00" y="-520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5E-6 -2.59259E-6 L -0.43039 0.09861 " pathEditMode="relative" rAng="0" ptsTypes="AA">
                                      <p:cBhvr>
                                        <p:cTn id="9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00" y="4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00" grpId="0"/>
      <p:bldP spid="113" grpId="0"/>
      <p:bldP spid="5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Oval 73"/>
          <p:cNvSpPr/>
          <p:nvPr/>
        </p:nvSpPr>
        <p:spPr>
          <a:xfrm>
            <a:off x="3590348" y="2273301"/>
            <a:ext cx="761999" cy="761999"/>
          </a:xfrm>
          <a:prstGeom prst="ellipse">
            <a:avLst/>
          </a:prstGeom>
          <a:solidFill>
            <a:srgbClr val="E40F0D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6409748" y="2273301"/>
            <a:ext cx="761999" cy="761999"/>
          </a:xfrm>
          <a:prstGeom prst="ellipse">
            <a:avLst/>
          </a:prstGeom>
          <a:solidFill>
            <a:srgbClr val="FF6600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469948" y="2273301"/>
            <a:ext cx="761999" cy="761999"/>
          </a:xfrm>
          <a:prstGeom prst="ellipse">
            <a:avLst/>
          </a:prstGeom>
          <a:solidFill>
            <a:srgbClr val="FFF636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530148" y="2273301"/>
            <a:ext cx="761999" cy="761999"/>
          </a:xfrm>
          <a:prstGeom prst="ellipse">
            <a:avLst/>
          </a:prstGeom>
          <a:solidFill>
            <a:srgbClr val="FF7C00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590348" y="2273301"/>
            <a:ext cx="761999" cy="761999"/>
          </a:xfrm>
          <a:prstGeom prst="ellipse">
            <a:avLst/>
          </a:prstGeom>
          <a:solidFill>
            <a:srgbClr val="E40F0D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5469948" y="3276601"/>
            <a:ext cx="761999" cy="761999"/>
          </a:xfrm>
          <a:prstGeom prst="ellipse">
            <a:avLst/>
          </a:prstGeom>
          <a:solidFill>
            <a:srgbClr val="FFF443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4530148" y="3276601"/>
            <a:ext cx="761999" cy="761999"/>
          </a:xfrm>
          <a:prstGeom prst="ellipse">
            <a:avLst/>
          </a:prstGeom>
          <a:solidFill>
            <a:srgbClr val="FFB900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590348" y="3276601"/>
            <a:ext cx="761999" cy="761999"/>
          </a:xfrm>
          <a:prstGeom prst="ellipse">
            <a:avLst/>
          </a:prstGeom>
          <a:solidFill>
            <a:srgbClr val="FF7C00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 descr="worldnopin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4698206"/>
            <a:ext cx="9144000" cy="2643188"/>
          </a:xfrm>
          <a:prstGeom prst="rect">
            <a:avLst/>
          </a:prstGeom>
        </p:spPr>
      </p:pic>
      <p:grpSp>
        <p:nvGrpSpPr>
          <p:cNvPr id="2" name="Group 85"/>
          <p:cNvGrpSpPr/>
          <p:nvPr/>
        </p:nvGrpSpPr>
        <p:grpSpPr>
          <a:xfrm>
            <a:off x="3882448" y="2501901"/>
            <a:ext cx="165099" cy="373326"/>
            <a:chOff x="3234748" y="2590801"/>
            <a:chExt cx="165099" cy="373326"/>
          </a:xfrm>
        </p:grpSpPr>
        <p:sp>
          <p:nvSpPr>
            <p:cNvPr id="75" name="Oval 74"/>
            <p:cNvSpPr/>
            <p:nvPr/>
          </p:nvSpPr>
          <p:spPr>
            <a:xfrm>
              <a:off x="3234748" y="2590801"/>
              <a:ext cx="165099" cy="165099"/>
            </a:xfrm>
            <a:prstGeom prst="ellipse">
              <a:avLst/>
            </a:prstGeom>
            <a:solidFill>
              <a:srgbClr val="E40F0D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5" name="Straight Connector 84"/>
            <p:cNvCxnSpPr/>
            <p:nvPr/>
          </p:nvCxnSpPr>
          <p:spPr>
            <a:xfrm rot="5400000">
              <a:off x="3213101" y="2857500"/>
              <a:ext cx="211666" cy="1588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92"/>
          <p:cNvGrpSpPr/>
          <p:nvPr/>
        </p:nvGrpSpPr>
        <p:grpSpPr>
          <a:xfrm>
            <a:off x="4860348" y="2489201"/>
            <a:ext cx="165099" cy="369093"/>
            <a:chOff x="4212648" y="2578101"/>
            <a:chExt cx="165099" cy="369093"/>
          </a:xfrm>
        </p:grpSpPr>
        <p:sp>
          <p:nvSpPr>
            <p:cNvPr id="76" name="Oval 75"/>
            <p:cNvSpPr/>
            <p:nvPr/>
          </p:nvSpPr>
          <p:spPr>
            <a:xfrm>
              <a:off x="4212648" y="2578101"/>
              <a:ext cx="165099" cy="165099"/>
            </a:xfrm>
            <a:prstGeom prst="ellipse">
              <a:avLst/>
            </a:prstGeom>
            <a:solidFill>
              <a:srgbClr val="FF9000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/>
            <p:nvPr/>
          </p:nvCxnSpPr>
          <p:spPr>
            <a:xfrm rot="5400000">
              <a:off x="4186768" y="2840567"/>
              <a:ext cx="211666" cy="1588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95"/>
          <p:cNvGrpSpPr/>
          <p:nvPr/>
        </p:nvGrpSpPr>
        <p:grpSpPr>
          <a:xfrm>
            <a:off x="3907848" y="3534835"/>
            <a:ext cx="165099" cy="343692"/>
            <a:chOff x="3260148" y="3623735"/>
            <a:chExt cx="165099" cy="343692"/>
          </a:xfrm>
        </p:grpSpPr>
        <p:cxnSp>
          <p:nvCxnSpPr>
            <p:cNvPr id="88" name="Straight Connector 87"/>
            <p:cNvCxnSpPr/>
            <p:nvPr/>
          </p:nvCxnSpPr>
          <p:spPr>
            <a:xfrm rot="5400000">
              <a:off x="3242735" y="3860800"/>
              <a:ext cx="211666" cy="1588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/>
            <p:cNvSpPr/>
            <p:nvPr/>
          </p:nvSpPr>
          <p:spPr>
            <a:xfrm>
              <a:off x="3260148" y="3623735"/>
              <a:ext cx="165099" cy="165099"/>
            </a:xfrm>
            <a:prstGeom prst="ellipse">
              <a:avLst/>
            </a:prstGeom>
            <a:solidFill>
              <a:srgbClr val="FF9000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96"/>
          <p:cNvGrpSpPr/>
          <p:nvPr/>
        </p:nvGrpSpPr>
        <p:grpSpPr>
          <a:xfrm>
            <a:off x="4834948" y="3479801"/>
            <a:ext cx="165099" cy="377560"/>
            <a:chOff x="4187248" y="3568701"/>
            <a:chExt cx="165099" cy="377560"/>
          </a:xfrm>
        </p:grpSpPr>
        <p:sp>
          <p:nvSpPr>
            <p:cNvPr id="80" name="Oval 79"/>
            <p:cNvSpPr/>
            <p:nvPr/>
          </p:nvSpPr>
          <p:spPr>
            <a:xfrm>
              <a:off x="4187248" y="3568701"/>
              <a:ext cx="165099" cy="165099"/>
            </a:xfrm>
            <a:prstGeom prst="ellipse">
              <a:avLst/>
            </a:prstGeom>
            <a:solidFill>
              <a:srgbClr val="FFC400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/>
            <p:cNvCxnSpPr/>
            <p:nvPr/>
          </p:nvCxnSpPr>
          <p:spPr>
            <a:xfrm rot="5400000">
              <a:off x="4165601" y="3839634"/>
              <a:ext cx="211666" cy="1588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97"/>
          <p:cNvGrpSpPr/>
          <p:nvPr/>
        </p:nvGrpSpPr>
        <p:grpSpPr>
          <a:xfrm>
            <a:off x="5774748" y="3505201"/>
            <a:ext cx="165099" cy="373326"/>
            <a:chOff x="5127048" y="3594101"/>
            <a:chExt cx="165099" cy="373326"/>
          </a:xfrm>
        </p:grpSpPr>
        <p:sp>
          <p:nvSpPr>
            <p:cNvPr id="81" name="Oval 80"/>
            <p:cNvSpPr/>
            <p:nvPr/>
          </p:nvSpPr>
          <p:spPr>
            <a:xfrm>
              <a:off x="5127048" y="3594101"/>
              <a:ext cx="165099" cy="165099"/>
            </a:xfrm>
            <a:prstGeom prst="ellipse">
              <a:avLst/>
            </a:prstGeom>
            <a:solidFill>
              <a:srgbClr val="FFF443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5400000">
              <a:off x="5109634" y="3860800"/>
              <a:ext cx="211666" cy="1588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93"/>
          <p:cNvGrpSpPr/>
          <p:nvPr/>
        </p:nvGrpSpPr>
        <p:grpSpPr>
          <a:xfrm>
            <a:off x="5787448" y="2476501"/>
            <a:ext cx="165099" cy="377559"/>
            <a:chOff x="5139748" y="2565401"/>
            <a:chExt cx="165099" cy="377559"/>
          </a:xfrm>
        </p:grpSpPr>
        <p:sp>
          <p:nvSpPr>
            <p:cNvPr id="77" name="Oval 76"/>
            <p:cNvSpPr/>
            <p:nvPr/>
          </p:nvSpPr>
          <p:spPr>
            <a:xfrm>
              <a:off x="5139748" y="2565401"/>
              <a:ext cx="165099" cy="165099"/>
            </a:xfrm>
            <a:prstGeom prst="ellipse">
              <a:avLst/>
            </a:prstGeom>
            <a:solidFill>
              <a:srgbClr val="FFF443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1" name="Straight Connector 90"/>
            <p:cNvCxnSpPr/>
            <p:nvPr/>
          </p:nvCxnSpPr>
          <p:spPr>
            <a:xfrm rot="5400000">
              <a:off x="5118101" y="2836333"/>
              <a:ext cx="211666" cy="1588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94"/>
          <p:cNvGrpSpPr/>
          <p:nvPr/>
        </p:nvGrpSpPr>
        <p:grpSpPr>
          <a:xfrm>
            <a:off x="6739948" y="2501901"/>
            <a:ext cx="165099" cy="369093"/>
            <a:chOff x="6092248" y="2590801"/>
            <a:chExt cx="165099" cy="369093"/>
          </a:xfrm>
        </p:grpSpPr>
        <p:sp>
          <p:nvSpPr>
            <p:cNvPr id="78" name="Oval 77"/>
            <p:cNvSpPr/>
            <p:nvPr/>
          </p:nvSpPr>
          <p:spPr>
            <a:xfrm>
              <a:off x="6092248" y="2590801"/>
              <a:ext cx="165099" cy="165099"/>
            </a:xfrm>
            <a:prstGeom prst="ellipse">
              <a:avLst/>
            </a:prstGeom>
            <a:solidFill>
              <a:srgbClr val="FF7C00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/>
            <p:cNvCxnSpPr/>
            <p:nvPr/>
          </p:nvCxnSpPr>
          <p:spPr>
            <a:xfrm rot="5400000">
              <a:off x="6070601" y="2853267"/>
              <a:ext cx="211666" cy="1588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550132" y="1825535"/>
            <a:ext cx="529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bg1">
                  <a:lumMod val="50000"/>
                </a:schemeClr>
              </a:solidFill>
              <a:latin typeface="Verdana"/>
              <a:cs typeface="Verdana"/>
            </a:endParaRPr>
          </a:p>
        </p:txBody>
      </p:sp>
      <p:grpSp>
        <p:nvGrpSpPr>
          <p:cNvPr id="9" name="Group 44"/>
          <p:cNvGrpSpPr/>
          <p:nvPr/>
        </p:nvGrpSpPr>
        <p:grpSpPr>
          <a:xfrm>
            <a:off x="1270000" y="2362201"/>
            <a:ext cx="2451100" cy="1441295"/>
            <a:chOff x="1397000" y="3098992"/>
            <a:chExt cx="2451100" cy="1188288"/>
          </a:xfrm>
        </p:grpSpPr>
        <p:sp>
          <p:nvSpPr>
            <p:cNvPr id="28" name="TextBox 27"/>
            <p:cNvSpPr txBox="1"/>
            <p:nvPr/>
          </p:nvSpPr>
          <p:spPr>
            <a:xfrm>
              <a:off x="1397000" y="3098992"/>
              <a:ext cx="2451100" cy="380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b="1" dirty="0" smtClean="0">
                  <a:solidFill>
                    <a:srgbClr val="FFFFFF"/>
                  </a:solidFill>
                  <a:latin typeface="Candara"/>
                  <a:cs typeface="Candara"/>
                </a:rPr>
                <a:t>Breaking News</a:t>
              </a:r>
              <a:endParaRPr lang="en-US" sz="2300" b="1" dirty="0">
                <a:solidFill>
                  <a:srgbClr val="FFFFFF"/>
                </a:solidFill>
                <a:latin typeface="Candara"/>
                <a:cs typeface="Candara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54200" y="3906656"/>
              <a:ext cx="1600200" cy="380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300" b="1" dirty="0" smtClean="0">
                  <a:solidFill>
                    <a:srgbClr val="FFFFFF"/>
                  </a:solidFill>
                  <a:latin typeface="Candara"/>
                  <a:cs typeface="Candara"/>
                </a:rPr>
                <a:t>Warning</a:t>
              </a:r>
              <a:endParaRPr lang="en-US" sz="2300" b="1" dirty="0">
                <a:solidFill>
                  <a:srgbClr val="FFFFFF"/>
                </a:solidFill>
                <a:latin typeface="Candara"/>
                <a:cs typeface="Candara"/>
              </a:endParaRPr>
            </a:p>
          </p:txBody>
        </p:sp>
      </p:grpSp>
      <p:sp>
        <p:nvSpPr>
          <p:cNvPr id="38" name="Title 1"/>
          <p:cNvSpPr>
            <a:spLocks noGrp="1"/>
          </p:cNvSpPr>
          <p:nvPr>
            <p:ph type="title" idx="4294967295"/>
          </p:nvPr>
        </p:nvSpPr>
        <p:spPr>
          <a:xfrm>
            <a:off x="355602" y="506432"/>
            <a:ext cx="9185853" cy="1044575"/>
          </a:xfr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t">
            <a:noAutofit/>
          </a:bodyPr>
          <a:lstStyle/>
          <a:p>
            <a:r>
              <a:rPr lang="en-US" sz="3400" dirty="0" smtClean="0">
                <a:solidFill>
                  <a:srgbClr val="FFFFFF"/>
                </a:solidFill>
              </a:rPr>
              <a:t>Text matching, similarity score, and rating </a:t>
            </a:r>
            <a:br>
              <a:rPr lang="en-US" sz="3400" dirty="0" smtClean="0">
                <a:solidFill>
                  <a:srgbClr val="FFFFFF"/>
                </a:solidFill>
              </a:rPr>
            </a:br>
            <a:r>
              <a:rPr lang="en-US" sz="3400" dirty="0" smtClean="0">
                <a:solidFill>
                  <a:srgbClr val="FFFFFF"/>
                </a:solidFill>
              </a:rPr>
              <a:t>value determine the significance of the alert</a:t>
            </a:r>
            <a:endParaRPr lang="en-US" sz="3400" dirty="0">
              <a:solidFill>
                <a:srgbClr val="FFFFFF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739902" y="4662631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/>
                <a:cs typeface="Candara"/>
              </a:rPr>
              <a:t>Old News</a:t>
            </a:r>
            <a:endParaRPr lang="en-US" sz="2300" b="1" dirty="0">
              <a:solidFill>
                <a:schemeClr val="tx1">
                  <a:lumMod val="65000"/>
                  <a:lumOff val="35000"/>
                </a:schemeClr>
              </a:solidFill>
              <a:latin typeface="Candara"/>
              <a:cs typeface="Candara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739902" y="5373831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/>
                <a:cs typeface="Candara"/>
              </a:rPr>
              <a:t>Context</a:t>
            </a:r>
            <a:endParaRPr lang="en-US" sz="2300" b="1" dirty="0">
              <a:solidFill>
                <a:schemeClr val="tx1">
                  <a:lumMod val="65000"/>
                  <a:lumOff val="35000"/>
                </a:schemeClr>
              </a:solidFill>
              <a:latin typeface="Candara"/>
              <a:cs typeface="Candara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19102" y="6085031"/>
            <a:ext cx="292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/>
                <a:cs typeface="Candara"/>
              </a:rPr>
              <a:t>Not disease related</a:t>
            </a:r>
            <a:endParaRPr lang="en-US" sz="2300" b="1" dirty="0">
              <a:solidFill>
                <a:schemeClr val="tx1">
                  <a:lumMod val="65000"/>
                  <a:lumOff val="35000"/>
                </a:schemeClr>
              </a:solidFill>
              <a:latin typeface="Candara"/>
              <a:cs typeface="Candara"/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3813600" y="4675716"/>
            <a:ext cx="2269697" cy="1946078"/>
            <a:chOff x="3165900" y="4675716"/>
            <a:chExt cx="2269697" cy="1946078"/>
          </a:xfrm>
        </p:grpSpPr>
        <p:pic>
          <p:nvPicPr>
            <p:cNvPr id="72" name="Picture 11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3165900" y="6117169"/>
              <a:ext cx="371047" cy="504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3" name="Picture 11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4124750" y="5405968"/>
              <a:ext cx="371047" cy="504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2" name="Picture 11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3178601" y="5389034"/>
              <a:ext cx="371047" cy="504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3" name="Picture 11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3172252" y="4675716"/>
              <a:ext cx="371047" cy="504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4" name="Picture 11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4085508" y="4688415"/>
              <a:ext cx="371047" cy="504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6" name="Picture 11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4128983" y="6114193"/>
              <a:ext cx="371047" cy="504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0" name="Picture 11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5064550" y="5405969"/>
              <a:ext cx="371047" cy="504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34" name="Picture 1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804966" y="2413001"/>
            <a:ext cx="371047" cy="50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1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763816" y="2393951"/>
            <a:ext cx="371047" cy="50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" name="Picture 1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690916" y="2406651"/>
            <a:ext cx="371047" cy="50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" name="Picture 1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625336" y="2387603"/>
            <a:ext cx="371047" cy="50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" name="Picture 1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721483" y="3403602"/>
            <a:ext cx="371047" cy="50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" name="Picture 1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694002" y="3403602"/>
            <a:ext cx="371047" cy="50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" name="Picture 1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781684" y="3395136"/>
            <a:ext cx="371047" cy="50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" name="Group 9"/>
          <p:cNvGrpSpPr/>
          <p:nvPr/>
        </p:nvGrpSpPr>
        <p:grpSpPr>
          <a:xfrm>
            <a:off x="228600" y="107950"/>
            <a:ext cx="8538277" cy="2044700"/>
            <a:chOff x="228600" y="107950"/>
            <a:chExt cx="8538277" cy="2044700"/>
          </a:xfrm>
        </p:grpSpPr>
        <p:sp>
          <p:nvSpPr>
            <p:cNvPr id="93" name="Oval 92"/>
            <p:cNvSpPr/>
            <p:nvPr/>
          </p:nvSpPr>
          <p:spPr>
            <a:xfrm>
              <a:off x="228600" y="107950"/>
              <a:ext cx="2044700" cy="2044700"/>
            </a:xfrm>
            <a:prstGeom prst="ellipse">
              <a:avLst/>
            </a:prstGeom>
            <a:solidFill>
              <a:srgbClr val="7E174C"/>
            </a:solidFill>
            <a:ln w="635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2464476" y="673100"/>
              <a:ext cx="630240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Candara"/>
                  <a:cs typeface="Candara"/>
                </a:rPr>
                <a:t>Articles are categorized using more than</a:t>
              </a:r>
            </a:p>
            <a:p>
              <a:r>
                <a:rPr lang="en-US" sz="2800" dirty="0" smtClean="0">
                  <a:latin typeface="Candara"/>
                  <a:cs typeface="Candara"/>
                </a:rPr>
                <a:t>19 million phrases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72535" y="201115"/>
              <a:ext cx="1786465" cy="1585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500" b="1" dirty="0" smtClean="0">
                  <a:solidFill>
                    <a:srgbClr val="FFFFFF"/>
                  </a:solidFill>
                  <a:latin typeface="Candara"/>
                  <a:cs typeface="Candara"/>
                </a:rPr>
                <a:t>91% </a:t>
              </a:r>
            </a:p>
            <a:p>
              <a:pPr algn="ctr"/>
              <a:r>
                <a:rPr lang="en-US" sz="2200" dirty="0" smtClean="0">
                  <a:solidFill>
                    <a:srgbClr val="FFFFFF"/>
                  </a:solidFill>
                  <a:latin typeface="Candara"/>
                  <a:cs typeface="Candara"/>
                </a:rPr>
                <a:t>accuracy</a:t>
              </a:r>
              <a:endParaRPr lang="en-US" sz="2200" dirty="0">
                <a:solidFill>
                  <a:srgbClr val="FFFFFF"/>
                </a:solidFill>
                <a:latin typeface="Candara"/>
                <a:cs typeface="Candar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727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7 L -0.17917 0.45185 " pathEditMode="relative" ptsTypes="AA">
                                      <p:cBhvr>
                                        <p:cTn id="6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-0.15417 0.42245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08" y="21111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33333E-6 L 0.00834 0.28518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1430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0.03333 0.54444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" y="2720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0.03611 0.35926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" y="1800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4 0.02801 L 0.07326 0.41319 " pathEditMode="relative" ptsTypes="AA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0.02639 0.45 " pathEditMode="relative" rAng="0" ptsTypes="AA">
                                      <p:cBhvr>
                                        <p:cTn id="7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" y="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43" grpId="0" animBg="1"/>
      <p:bldP spid="36" grpId="0" animBg="1"/>
      <p:bldP spid="26" grpId="0" animBg="1"/>
      <p:bldP spid="40" grpId="0" animBg="1"/>
      <p:bldP spid="54" grpId="0" animBg="1"/>
      <p:bldP spid="55" grpId="0" animBg="1"/>
      <p:bldP spid="56" grpId="0" animBg="1"/>
      <p:bldP spid="38" grpId="0"/>
      <p:bldP spid="48" grpId="0"/>
      <p:bldP spid="49" grpId="0"/>
      <p:bldP spid="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ptember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655233"/>
            <a:ext cx="8864600" cy="29718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Ebola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748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7813" cy="546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/>
          <a:srcRect t="1904" b="45415"/>
          <a:stretch>
            <a:fillRect/>
          </a:stretch>
        </p:blipFill>
        <p:spPr bwMode="auto">
          <a:xfrm>
            <a:off x="0" y="4114800"/>
            <a:ext cx="909637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01200" y="228600"/>
            <a:ext cx="4876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12725400" y="762000"/>
            <a:ext cx="1295400" cy="1295400"/>
          </a:xfrm>
          <a:prstGeom prst="ellipse">
            <a:avLst/>
          </a:prstGeom>
          <a:solidFill>
            <a:srgbClr val="FFFF00">
              <a:alpha val="49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168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01200" y="3162300"/>
            <a:ext cx="11649075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67000" y="6400800"/>
            <a:ext cx="38100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9" name="Picture 8"/>
          <p:cNvPicPr>
            <a:picLocks noChangeAspect="1" noChangeArrowheads="1"/>
          </p:cNvPicPr>
          <p:nvPr/>
        </p:nvPicPr>
        <p:blipFill>
          <a:blip r:embed="rId5"/>
          <a:srcRect l="30000" t="65668" r="16667" b="13318"/>
          <a:stretch>
            <a:fillRect/>
          </a:stretch>
        </p:blipFill>
        <p:spPr bwMode="auto">
          <a:xfrm>
            <a:off x="4319588" y="4114800"/>
            <a:ext cx="4876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8581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4580" t="12649" r="2302" b="4878"/>
          <a:stretch>
            <a:fillRect/>
          </a:stretch>
        </p:blipFill>
        <p:spPr>
          <a:xfrm>
            <a:off x="-152400" y="1549400"/>
            <a:ext cx="9668256" cy="5359400"/>
          </a:xfrm>
          <a:prstGeom prst="rect">
            <a:avLst/>
          </a:prstGeom>
          <a:ln w="6350" cap="flat" cmpd="sng" algn="ctr">
            <a:solidFill>
              <a:srgbClr val="6C6C6C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200" dirty="0" smtClean="0"/>
              <a:t>Global spread of H1N1 with informal sources</a:t>
            </a:r>
            <a:endParaRPr lang="en-US" sz="32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568700" y="5791200"/>
            <a:ext cx="8077200" cy="3581400"/>
          </a:xfrm>
          <a:prstGeom prst="rect">
            <a:avLst/>
          </a:prstGeom>
        </p:spPr>
        <p:txBody>
          <a:bodyPr>
            <a:prstTxWarp prst="textNoShape">
              <a:avLst/>
            </a:prstTxWarp>
          </a:bodyPr>
          <a:lstStyle/>
          <a:p>
            <a:r>
              <a:rPr lang="en-US" dirty="0" smtClean="0">
                <a:latin typeface="Calibri" charset="0"/>
              </a:rPr>
              <a:t>Brownstein et al. 2010. New England Journal of Medicine.</a:t>
            </a:r>
            <a:endParaRPr lang="en-US" dirty="0" smtClean="0">
              <a:latin typeface="Calibri" charset="0"/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336699"/>
              </a:buClr>
              <a:buSzPct val="90000"/>
              <a:buFontTx/>
              <a:buBlip>
                <a:blip r:embed="rId3"/>
              </a:buBlip>
            </a:pPr>
            <a:endParaRPr lang="en-US" sz="2000" b="1" dirty="0"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0905389"/>
      </p:ext>
    </p:extLst>
  </p:cSld>
  <p:clrMapOvr>
    <a:masterClrMapping/>
  </p:clrMapOvr>
  <p:transition xmlns:p14="http://schemas.microsoft.com/office/powerpoint/2010/main" spd="slow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5126" b="76644"/>
          <a:stretch/>
        </p:blipFill>
        <p:spPr>
          <a:xfrm>
            <a:off x="0" y="533400"/>
            <a:ext cx="8229600" cy="990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8592"/>
            <a:ext cx="9144000" cy="14465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7208" y="2705100"/>
            <a:ext cx="6478311" cy="384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45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MERS Risk Mapping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1422400"/>
            <a:ext cx="7531100" cy="5105400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3729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9891" y="4831419"/>
            <a:ext cx="77046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northern Nigeria, religious and political leaders, led by the chairman of the Supreme Council for </a:t>
            </a:r>
            <a:r>
              <a:rPr lang="en-US" dirty="0" err="1" smtClean="0"/>
              <a:t>Sharia</a:t>
            </a:r>
            <a:r>
              <a:rPr lang="en-US" dirty="0" smtClean="0"/>
              <a:t> in Nigeria, </a:t>
            </a:r>
            <a:r>
              <a:rPr lang="en-US" dirty="0" err="1" smtClean="0"/>
              <a:t>Datti</a:t>
            </a:r>
            <a:r>
              <a:rPr lang="en-US" dirty="0" smtClean="0"/>
              <a:t> Ahmed, boycotted the polio vaccine in 2003, claiming that the oral polio vaccine was contaminated with HIV and could also cause </a:t>
            </a:r>
            <a:r>
              <a:rPr lang="en-US" dirty="0" err="1" smtClean="0"/>
              <a:t>sterilisation</a:t>
            </a:r>
            <a:r>
              <a:rPr lang="en-US" dirty="0" smtClean="0"/>
              <a:t> in those vaccinated, fuelling widespread public distrust.</a:t>
            </a:r>
            <a:endParaRPr lang="en-US" dirty="0"/>
          </a:p>
        </p:txBody>
      </p:sp>
      <p:pic>
        <p:nvPicPr>
          <p:cNvPr id="3" name="Picture 2" descr="Screen shot 2012-02-12 at 10.33.1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23499" cy="68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3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2826" cy="68580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/>
          <a:srcRect t="-8964" b="-8964"/>
          <a:stretch>
            <a:fillRect/>
          </a:stretch>
        </p:blipFill>
        <p:spPr>
          <a:xfrm>
            <a:off x="3856038" y="-139700"/>
            <a:ext cx="5287962" cy="2908300"/>
          </a:xfrm>
        </p:spPr>
      </p:pic>
    </p:spTree>
    <p:extLst>
      <p:ext uri="{BB962C8B-B14F-4D97-AF65-F5344CB8AC3E}">
        <p14:creationId xmlns:p14="http://schemas.microsoft.com/office/powerpoint/2010/main" val="213797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3"/>
          <p:cNvSpPr txBox="1">
            <a:spLocks/>
          </p:cNvSpPr>
          <p:nvPr/>
        </p:nvSpPr>
        <p:spPr bwMode="auto">
          <a:xfrm>
            <a:off x="-355600" y="292100"/>
            <a:ext cx="9144000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/>
                <a:ea typeface="MS PGothic" pitchFamily="34" charset="-128"/>
                <a:cs typeface="Candara"/>
              </a:rPr>
              <a:t>Online</a:t>
            </a:r>
            <a:r>
              <a:rPr kumimoji="0" lang="en-GB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/>
                <a:ea typeface="MS PGothic" pitchFamily="34" charset="-128"/>
                <a:cs typeface="Candara"/>
              </a:rPr>
              <a:t> Vaccine Rumours By Country</a:t>
            </a:r>
            <a:endParaRPr kumimoji="0" lang="en-GB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/>
              <a:ea typeface="MS PGothic" pitchFamily="34" charset="-128"/>
              <a:cs typeface="Candara"/>
            </a:endParaRPr>
          </a:p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/>
                <a:ea typeface="MS PGothic" pitchFamily="34" charset="-128"/>
                <a:cs typeface="Candara"/>
              </a:rPr>
              <a:t>(01 Nov 2010 – 31 Oct 2011)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/>
              <a:ea typeface="MS PGothic" pitchFamily="34" charset="-128"/>
              <a:cs typeface="Candara"/>
            </a:endParaRPr>
          </a:p>
        </p:txBody>
      </p:sp>
      <p:sp>
        <p:nvSpPr>
          <p:cNvPr id="28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29" name="Chart 28"/>
          <p:cNvGraphicFramePr/>
          <p:nvPr>
            <p:extLst>
              <p:ext uri="{D42A27DB-BD31-4B8C-83A1-F6EECF244321}">
                <p14:modId xmlns:p14="http://schemas.microsoft.com/office/powerpoint/2010/main" val="1613217536"/>
              </p:ext>
            </p:extLst>
          </p:nvPr>
        </p:nvGraphicFramePr>
        <p:xfrm>
          <a:off x="0" y="228600"/>
          <a:ext cx="9004300" cy="641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2029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01" y="5257800"/>
            <a:ext cx="8509000" cy="1181343"/>
          </a:xfrm>
          <a:prstGeom prst="rect">
            <a:avLst/>
          </a:prstGeom>
          <a:noFill/>
          <a:ln w="9525">
            <a:solidFill>
              <a:srgbClr val="6C6C6C"/>
            </a:solidFill>
            <a:miter lim="800000"/>
            <a:headEnd/>
            <a:tailEnd/>
          </a:ln>
        </p:spPr>
      </p:pic>
      <p:pic>
        <p:nvPicPr>
          <p:cNvPr id="99331" name="Picture 4" descr="iphone-glam-submit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88" y="363538"/>
            <a:ext cx="7207250" cy="4722812"/>
          </a:xfrm>
          <a:prstGeom prst="rect">
            <a:avLst/>
          </a:prstGeom>
          <a:noFill/>
          <a:ln w="6350" cap="flat" cmpd="sng" algn="ctr">
            <a:solidFill>
              <a:srgbClr val="6C6C6C"/>
            </a:solidFill>
            <a:prstDash val="solid"/>
            <a:miter lim="800000"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2099560455"/>
      </p:ext>
    </p:extLst>
  </p:cSld>
  <p:clrMapOvr>
    <a:masterClrMapping/>
  </p:clrMapOvr>
  <p:transition xmlns:p14="http://schemas.microsoft.com/office/powerpoint/2010/main" spd="slow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6" name="Picture 3"/>
          <p:cNvPicPr>
            <a:picLocks noChangeAspect="1" noChangeArrowheads="1"/>
          </p:cNvPicPr>
          <p:nvPr/>
        </p:nvPicPr>
        <p:blipFill>
          <a:blip r:embed="rId2"/>
          <a:srcRect l="-3535" r="-3153" b="7104"/>
          <a:stretch>
            <a:fillRect/>
          </a:stretch>
        </p:blipFill>
        <p:spPr bwMode="auto">
          <a:xfrm>
            <a:off x="355600" y="1511300"/>
            <a:ext cx="8432800" cy="498157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6C6C6C"/>
            </a:solidFill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1003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" y="3225800"/>
            <a:ext cx="2082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171450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iPhoneIcon_Big (9)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41" y="374820"/>
            <a:ext cx="942702" cy="9586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08759" y="374820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Helvetica Light"/>
                <a:cs typeface="Helvetica Light"/>
              </a:rPr>
              <a:t>HealthMap</a:t>
            </a:r>
          </a:p>
          <a:p>
            <a:r>
              <a:rPr lang="en-US" sz="2000" i="1" dirty="0" smtClean="0">
                <a:latin typeface="Helvetica Light"/>
                <a:cs typeface="Helvetica Light"/>
              </a:rPr>
              <a:t>Outbreaks Near Me</a:t>
            </a:r>
            <a:endParaRPr lang="en-US" sz="2000" i="1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907126405"/>
      </p:ext>
    </p:extLst>
  </p:cSld>
  <p:clrMapOvr>
    <a:masterClrMapping/>
  </p:clrMapOvr>
  <p:transition xmlns:p14="http://schemas.microsoft.com/office/powerpoint/2010/main" spd="slow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74700" y="419100"/>
            <a:ext cx="4457700" cy="7239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&gt; 500k downloads</a:t>
            </a:r>
            <a:endParaRPr lang="en-US" dirty="0"/>
          </a:p>
        </p:txBody>
      </p:sp>
      <p:pic>
        <p:nvPicPr>
          <p:cNvPr id="8" name="Picture 7" descr="topfreeapp.JPG"/>
          <p:cNvPicPr>
            <a:picLocks noChangeAspect="1"/>
          </p:cNvPicPr>
          <p:nvPr/>
        </p:nvPicPr>
        <p:blipFill>
          <a:blip r:embed="rId2"/>
          <a:srcRect b="4271"/>
          <a:stretch>
            <a:fillRect/>
          </a:stretch>
        </p:blipFill>
        <p:spPr bwMode="auto">
          <a:xfrm>
            <a:off x="387426" y="1407056"/>
            <a:ext cx="7924800" cy="4741458"/>
          </a:xfrm>
          <a:prstGeom prst="rect">
            <a:avLst/>
          </a:prstGeom>
          <a:noFill/>
          <a:ln w="6350" cap="flat" cmpd="sng" algn="ctr">
            <a:solidFill>
              <a:srgbClr val="6C6C6C"/>
            </a:solidFill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9" name="Picture 8" descr="topfreeapp.JPG"/>
          <p:cNvPicPr>
            <a:picLocks noChangeAspect="1"/>
          </p:cNvPicPr>
          <p:nvPr/>
        </p:nvPicPr>
        <p:blipFill>
          <a:blip r:embed="rId2"/>
          <a:srcRect l="81141" t="17722" r="1662" b="36520"/>
          <a:stretch>
            <a:fillRect/>
          </a:stretch>
        </p:blipFill>
        <p:spPr bwMode="auto">
          <a:xfrm>
            <a:off x="5489075" y="978229"/>
            <a:ext cx="3289862" cy="5471049"/>
          </a:xfrm>
          <a:prstGeom prst="rect">
            <a:avLst/>
          </a:prstGeom>
          <a:noFill/>
          <a:ln w="6350" cap="flat" cmpd="sng" algn="ctr">
            <a:solidFill>
              <a:srgbClr val="6C6C6C"/>
            </a:solidFill>
            <a:prstDash val="solid"/>
            <a:miter lim="800000"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3412749026"/>
      </p:ext>
    </p:extLst>
  </p:cSld>
  <p:clrMapOvr>
    <a:masterClrMapping/>
  </p:clrMapOvr>
  <p:transition xmlns:p14="http://schemas.microsoft.com/office/powerpoint/2010/main" spd="slow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arch 14 - 8 dead, several si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98463"/>
            <a:ext cx="8331200" cy="57277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267200" y="711200"/>
            <a:ext cx="3886200" cy="8890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457700" y="863600"/>
            <a:ext cx="3568700" cy="58477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 smtClean="0">
                <a:solidFill>
                  <a:schemeClr val="bg1"/>
                </a:solidFill>
                <a:latin typeface="Candara"/>
                <a:cs typeface="Candara"/>
              </a:rPr>
              <a:t>March 14: 8 deaths</a:t>
            </a:r>
            <a:endParaRPr lang="en-US" sz="3200" b="1" dirty="0">
              <a:solidFill>
                <a:schemeClr val="bg1"/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70604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worldwide user submitted reports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550" y="1894424"/>
            <a:ext cx="9277350" cy="3210976"/>
          </a:xfrm>
          <a:prstGeom prst="rect">
            <a:avLst/>
          </a:prstGeom>
          <a:ln w="6350" cap="flat" cmpd="sng" algn="ctr">
            <a:solidFill>
              <a:srgbClr val="6C6C6C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3654745498"/>
      </p:ext>
    </p:extLst>
  </p:cSld>
  <p:clrMapOvr>
    <a:masterClrMapping/>
  </p:clrMapOvr>
  <p:transition xmlns:p14="http://schemas.microsoft.com/office/powerpoint/2010/main" spd="slow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-63500"/>
            <a:ext cx="8928100" cy="922338"/>
          </a:xfrm>
        </p:spPr>
        <p:txBody>
          <a:bodyPr>
            <a:normAutofit/>
          </a:bodyPr>
          <a:lstStyle/>
          <a:p>
            <a:r>
              <a:rPr lang="en-US" dirty="0" smtClean="0"/>
              <a:t>2009 flu surveillance crowdsourcing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2373"/>
            <a:ext cx="9144000" cy="58059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62400" y="5435600"/>
            <a:ext cx="477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Candara"/>
                <a:cs typeface="Candara"/>
              </a:rPr>
              <a:t>Freifeld et al, PLOS Medicine 2010</a:t>
            </a:r>
            <a:endParaRPr lang="en-US" sz="2400" b="1" dirty="0">
              <a:solidFill>
                <a:schemeClr val="bg1"/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118887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143000" y="2706455"/>
            <a:ext cx="7014660" cy="1008973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dirty="0" smtClean="0"/>
              <a:t>Putting the Public Back in Public Health</a:t>
            </a:r>
          </a:p>
          <a:p>
            <a:pPr algn="ctr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it works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Register online by computer or phone</a:t>
            </a:r>
            <a:endParaRPr lang="en-US" dirty="0"/>
          </a:p>
        </p:txBody>
      </p:sp>
      <p:pic>
        <p:nvPicPr>
          <p:cNvPr id="8" name="Content Placeholder 7" descr="FNYApp.pn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l="-60264" r="-60264"/>
          <a:stretch>
            <a:fillRect/>
          </a:stretch>
        </p:blipFill>
        <p:spPr>
          <a:xfrm>
            <a:off x="-1892299" y="1766094"/>
            <a:ext cx="9867900" cy="9646978"/>
          </a:xfrm>
        </p:spPr>
      </p:pic>
      <p:pic>
        <p:nvPicPr>
          <p:cNvPr id="9" name="Picture 8" descr="FNY_Registrati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025" y="2349500"/>
            <a:ext cx="3181328" cy="31626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7025" y="4121481"/>
            <a:ext cx="3181328" cy="2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42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56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Temporal VISUALIZATION OF ILI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6111"/>
          <a:stretch/>
        </p:blipFill>
        <p:spPr>
          <a:xfrm>
            <a:off x="0" y="1833150"/>
            <a:ext cx="9144000" cy="3461733"/>
          </a:xfrm>
          <a:prstGeom prst="rect">
            <a:avLst/>
          </a:prstGeom>
        </p:spPr>
      </p:pic>
      <p:sp>
        <p:nvSpPr>
          <p:cNvPr id="4" name="Text Placeholder 2"/>
          <p:cNvSpPr txBox="1">
            <a:spLocks/>
          </p:cNvSpPr>
          <p:nvPr/>
        </p:nvSpPr>
        <p:spPr>
          <a:xfrm>
            <a:off x="2563849" y="5478464"/>
            <a:ext cx="6707151" cy="6397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7CC7E3"/>
              </a:buClr>
              <a:buFont typeface="Arial"/>
              <a:buChar char="•"/>
              <a:defRPr sz="2700" b="0" i="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7CC7E3"/>
              </a:buClr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7CC7E3"/>
              </a:buClr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7CC7E3"/>
              </a:buClr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7CC7E3"/>
              </a:buClr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2013-2014 FNY Peak: Week 51 – 3.8%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2013-2014 CDC Peak: Week 52 – 4.4%</a:t>
            </a:r>
          </a:p>
          <a:p>
            <a:pPr marL="0" indent="0" algn="ctr">
              <a:buNone/>
            </a:pPr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41380" y="1864384"/>
            <a:ext cx="3255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R" b="1" dirty="0">
                <a:solidFill>
                  <a:schemeClr val="bg2">
                    <a:lumMod val="60000"/>
                    <a:lumOff val="40000"/>
                  </a:schemeClr>
                </a:solidFill>
                <a:cs typeface="Candara"/>
              </a:rPr>
              <a:t>ILI - fever + cough or sore throat</a:t>
            </a:r>
          </a:p>
        </p:txBody>
      </p:sp>
    </p:spTree>
    <p:extLst>
      <p:ext uri="{BB962C8B-B14F-4D97-AF65-F5344CB8AC3E}">
        <p14:creationId xmlns:p14="http://schemas.microsoft.com/office/powerpoint/2010/main" val="234739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26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755397" y="2140113"/>
            <a:ext cx="1332708" cy="769379"/>
          </a:xfrm>
          <a:prstGeom prst="rect">
            <a:avLst/>
          </a:prstGeom>
          <a:solidFill>
            <a:srgbClr val="558E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smtClean="0">
              <a:solidFill>
                <a:srgbClr val="254061"/>
              </a:solidFill>
              <a:latin typeface="Arial"/>
              <a:cs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5628" y="2134766"/>
            <a:ext cx="1250183" cy="76937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smtClean="0">
              <a:solidFill>
                <a:srgbClr val="254061"/>
              </a:solidFill>
              <a:latin typeface="Arial"/>
              <a:cs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805646" y="2118312"/>
            <a:ext cx="1310286" cy="769379"/>
          </a:xfrm>
          <a:prstGeom prst="rect">
            <a:avLst/>
          </a:prstGeom>
          <a:solidFill>
            <a:srgbClr val="558E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54061"/>
              </a:solidFill>
              <a:latin typeface="Arial"/>
              <a:cs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182721" y="2126333"/>
            <a:ext cx="1310286" cy="769379"/>
          </a:xfrm>
          <a:prstGeom prst="rect">
            <a:avLst/>
          </a:prstGeom>
          <a:solidFill>
            <a:srgbClr val="558E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54061"/>
              </a:solidFill>
              <a:latin typeface="Arial"/>
              <a:cs typeface="Arial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397998" y="1967149"/>
            <a:ext cx="1078214" cy="1078214"/>
          </a:xfrm>
          <a:prstGeom prst="ellipse">
            <a:avLst/>
          </a:prstGeom>
          <a:solidFill>
            <a:srgbClr val="558E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5406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4809702" y="1961801"/>
            <a:ext cx="1078214" cy="107821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5406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41516" y="2006536"/>
            <a:ext cx="1034846" cy="12003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254061"/>
                </a:solidFill>
              </a:rPr>
              <a:t>Collect &amp; </a:t>
            </a:r>
          </a:p>
          <a:p>
            <a:pPr algn="ctr"/>
            <a:r>
              <a:rPr lang="en-US" dirty="0" smtClean="0">
                <a:solidFill>
                  <a:srgbClr val="254061"/>
                </a:solidFill>
              </a:rPr>
              <a:t>Send  </a:t>
            </a:r>
          </a:p>
          <a:p>
            <a:pPr algn="ctr"/>
            <a:r>
              <a:rPr lang="en-US" dirty="0" smtClean="0">
                <a:solidFill>
                  <a:srgbClr val="254061"/>
                </a:solidFill>
              </a:rPr>
              <a:t>Samples</a:t>
            </a:r>
          </a:p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0279" y="2142787"/>
            <a:ext cx="1250183" cy="76937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smtClean="0">
              <a:solidFill>
                <a:srgbClr val="254061"/>
              </a:solidFill>
              <a:latin typeface="Arial"/>
              <a:cs typeface="Arial"/>
            </a:endParaRPr>
          </a:p>
        </p:txBody>
      </p:sp>
      <p:cxnSp>
        <p:nvCxnSpPr>
          <p:cNvPr id="4" name="Straight Arrow Connector 3"/>
          <p:cNvCxnSpPr>
            <a:stCxn id="3" idx="3"/>
          </p:cNvCxnSpPr>
          <p:nvPr/>
        </p:nvCxnSpPr>
        <p:spPr>
          <a:xfrm>
            <a:off x="1310462" y="2527477"/>
            <a:ext cx="339608" cy="0"/>
          </a:xfrm>
          <a:prstGeom prst="straightConnector1">
            <a:avLst/>
          </a:prstGeom>
          <a:ln>
            <a:noFill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741414" y="2146796"/>
            <a:ext cx="1342359" cy="76937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254061"/>
                </a:solidFill>
                <a:latin typeface="Arial"/>
                <a:cs typeface="Arial"/>
              </a:rPr>
              <a:t>Mail kit</a:t>
            </a:r>
          </a:p>
        </p:txBody>
      </p:sp>
      <p:sp>
        <p:nvSpPr>
          <p:cNvPr id="6" name="Oval 5"/>
          <p:cNvSpPr/>
          <p:nvPr/>
        </p:nvSpPr>
        <p:spPr>
          <a:xfrm>
            <a:off x="3410318" y="1980436"/>
            <a:ext cx="1050477" cy="1050477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5406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804350" y="1956449"/>
            <a:ext cx="1078214" cy="1078214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5406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05646" y="2121070"/>
            <a:ext cx="1310286" cy="76937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254061"/>
                </a:solidFill>
                <a:latin typeface="Arial"/>
                <a:cs typeface="Arial"/>
              </a:rPr>
              <a:t>Feedback and analysis</a:t>
            </a:r>
            <a:endParaRPr lang="en-US" dirty="0">
              <a:solidFill>
                <a:srgbClr val="254061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346820"/>
            <a:ext cx="135235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54061"/>
                </a:solidFill>
              </a:rPr>
              <a:t>Recruitment</a:t>
            </a:r>
            <a:endParaRPr lang="en-US" dirty="0">
              <a:solidFill>
                <a:srgbClr val="25406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88426" y="2070409"/>
            <a:ext cx="882122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254061"/>
                </a:solidFill>
              </a:rPr>
              <a:t>Weekly</a:t>
            </a:r>
          </a:p>
          <a:p>
            <a:pPr algn="ctr"/>
            <a:r>
              <a:rPr lang="en-US" dirty="0" smtClean="0">
                <a:solidFill>
                  <a:srgbClr val="254061"/>
                </a:solidFill>
              </a:rPr>
              <a:t>FNY</a:t>
            </a:r>
          </a:p>
          <a:p>
            <a:pPr algn="ctr"/>
            <a:r>
              <a:rPr lang="en-US" dirty="0" smtClean="0">
                <a:solidFill>
                  <a:srgbClr val="254061"/>
                </a:solidFill>
              </a:rPr>
              <a:t>Survey</a:t>
            </a:r>
            <a:endParaRPr lang="en-US" dirty="0">
              <a:solidFill>
                <a:srgbClr val="25406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77374" y="2120985"/>
            <a:ext cx="1310286" cy="76937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254061"/>
                </a:solidFill>
                <a:latin typeface="Arial"/>
                <a:cs typeface="Arial"/>
              </a:rPr>
              <a:t>Sample Processing</a:t>
            </a:r>
            <a:endParaRPr lang="en-US" dirty="0">
              <a:solidFill>
                <a:srgbClr val="254061"/>
              </a:solidFill>
              <a:latin typeface="Arial"/>
              <a:cs typeface="Arial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083773" y="2527477"/>
            <a:ext cx="339608" cy="0"/>
          </a:xfrm>
          <a:prstGeom prst="straightConnector1">
            <a:avLst/>
          </a:prstGeom>
          <a:ln>
            <a:noFill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470953" y="2501666"/>
            <a:ext cx="339608" cy="0"/>
          </a:xfrm>
          <a:prstGeom prst="straightConnector1">
            <a:avLst/>
          </a:prstGeom>
          <a:ln>
            <a:noFill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868035" y="2457856"/>
            <a:ext cx="339608" cy="0"/>
          </a:xfrm>
          <a:prstGeom prst="straightConnector1">
            <a:avLst/>
          </a:prstGeom>
          <a:ln>
            <a:noFill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488678" y="2477060"/>
            <a:ext cx="339608" cy="0"/>
          </a:xfrm>
          <a:prstGeom prst="straightConnector1">
            <a:avLst/>
          </a:prstGeom>
          <a:ln>
            <a:noFill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gv_saliva_par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032" y="3438228"/>
            <a:ext cx="1327543" cy="2086140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20" name="Picture 19" descr="gv_nasal_part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042" y="3428488"/>
            <a:ext cx="1261059" cy="2086140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err="1" smtClean="0"/>
              <a:t>GoViral</a:t>
            </a:r>
            <a:r>
              <a:rPr lang="en-US" sz="3400" dirty="0" smtClean="0"/>
              <a:t> Data Collection Protocol</a:t>
            </a:r>
            <a:endParaRPr lang="en-US" sz="3400" dirty="0"/>
          </a:p>
        </p:txBody>
      </p:sp>
      <p:pic>
        <p:nvPicPr>
          <p:cNvPr id="21" name="Picture 20" descr="FNYAppRegStats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0477" y="2967790"/>
            <a:ext cx="1861585" cy="4019170"/>
          </a:xfrm>
          <a:prstGeom prst="rect">
            <a:avLst/>
          </a:prstGeom>
        </p:spPr>
      </p:pic>
      <p:pic>
        <p:nvPicPr>
          <p:cNvPr id="17" name="Picture 16" descr="gv_youtub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716" y="5915230"/>
            <a:ext cx="3251200" cy="3035300"/>
          </a:xfrm>
          <a:prstGeom prst="rect">
            <a:avLst/>
          </a:prstGeom>
        </p:spPr>
      </p:pic>
      <p:pic>
        <p:nvPicPr>
          <p:cNvPr id="18" name="Picture 17" descr="boston_area_fn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49" y="3321015"/>
            <a:ext cx="3986428" cy="2398006"/>
          </a:xfrm>
          <a:prstGeom prst="rect">
            <a:avLst/>
          </a:prstGeom>
          <a:ln w="28575" cmpd="sng">
            <a:solidFill>
              <a:srgbClr val="254061"/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3275931" y="3260268"/>
            <a:ext cx="5775940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		</a:t>
            </a:r>
            <a:r>
              <a:rPr lang="en-US" sz="2100" dirty="0" smtClean="0">
                <a:latin typeface="Arial"/>
                <a:cs typeface="Arial"/>
              </a:rPr>
              <a:t>	Multiplex PCR:</a:t>
            </a:r>
          </a:p>
          <a:p>
            <a:endParaRPr lang="en-US" sz="21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100" dirty="0">
                <a:latin typeface="Arial"/>
                <a:cs typeface="Arial"/>
              </a:rPr>
              <a:t>Flu A (H1N1, H3N2, pH1N1)</a:t>
            </a:r>
          </a:p>
          <a:p>
            <a:pPr marL="285750" indent="-285750">
              <a:buFont typeface="Arial"/>
              <a:buChar char="•"/>
            </a:pPr>
            <a:r>
              <a:rPr lang="en-US" sz="2100" dirty="0">
                <a:latin typeface="Arial"/>
                <a:cs typeface="Arial"/>
              </a:rPr>
              <a:t>Flu B </a:t>
            </a:r>
            <a:r>
              <a:rPr lang="en-US" sz="2100" dirty="0" smtClean="0">
                <a:latin typeface="Arial"/>
                <a:cs typeface="Arial"/>
              </a:rPr>
              <a:t>RSV </a:t>
            </a:r>
            <a:r>
              <a:rPr lang="en-US" sz="2100" dirty="0">
                <a:latin typeface="Arial"/>
                <a:cs typeface="Arial"/>
              </a:rPr>
              <a:t>A</a:t>
            </a:r>
          </a:p>
          <a:p>
            <a:pPr marL="285750" indent="-285750">
              <a:buFont typeface="Arial"/>
              <a:buChar char="•"/>
            </a:pPr>
            <a:r>
              <a:rPr lang="en-US" sz="2100" dirty="0">
                <a:latin typeface="Arial"/>
                <a:cs typeface="Arial"/>
              </a:rPr>
              <a:t>RSV B</a:t>
            </a:r>
          </a:p>
          <a:p>
            <a:pPr marL="285750" indent="-285750">
              <a:buFont typeface="Arial"/>
              <a:buChar char="•"/>
            </a:pPr>
            <a:r>
              <a:rPr lang="en-US" sz="2100" dirty="0" err="1">
                <a:latin typeface="Arial"/>
                <a:cs typeface="Arial"/>
              </a:rPr>
              <a:t>Parainfluenza</a:t>
            </a:r>
            <a:r>
              <a:rPr lang="en-US" sz="2100" dirty="0">
                <a:latin typeface="Arial"/>
                <a:cs typeface="Arial"/>
              </a:rPr>
              <a:t> 1, 2, 3 and 4</a:t>
            </a:r>
          </a:p>
          <a:p>
            <a:pPr marL="285750" indent="-285750">
              <a:buFont typeface="Arial"/>
              <a:buChar char="•"/>
            </a:pPr>
            <a:r>
              <a:rPr lang="en-US" sz="2100" dirty="0">
                <a:latin typeface="Arial"/>
                <a:cs typeface="Arial"/>
              </a:rPr>
              <a:t>Human </a:t>
            </a:r>
            <a:r>
              <a:rPr lang="en-US" sz="2100" dirty="0" err="1">
                <a:latin typeface="Arial"/>
                <a:cs typeface="Arial"/>
              </a:rPr>
              <a:t>Metapneumovirus</a:t>
            </a:r>
            <a:endParaRPr lang="en-US" sz="21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100" dirty="0">
                <a:latin typeface="Arial"/>
                <a:cs typeface="Arial"/>
              </a:rPr>
              <a:t>Human Rhinovirus</a:t>
            </a:r>
          </a:p>
          <a:p>
            <a:pPr marL="285750" indent="-285750">
              <a:buFont typeface="Arial"/>
              <a:buChar char="•"/>
            </a:pPr>
            <a:r>
              <a:rPr lang="en-US" sz="2100" dirty="0">
                <a:latin typeface="Arial"/>
                <a:cs typeface="Arial"/>
              </a:rPr>
              <a:t>Adenoviruses B, C and E</a:t>
            </a:r>
          </a:p>
          <a:p>
            <a:pPr marL="285750" indent="-285750">
              <a:buFont typeface="Arial"/>
              <a:buChar char="•"/>
            </a:pPr>
            <a:r>
              <a:rPr lang="en-US" sz="2100" dirty="0">
                <a:latin typeface="Arial"/>
                <a:cs typeface="Arial"/>
              </a:rPr>
              <a:t>Coronaviruses 229E, Nl63, HKU1 and OC43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065383" y="3173668"/>
            <a:ext cx="5250155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Social Media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Geo-located Google/Facebook Ads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Interested communities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Schools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Craigslist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30" name="Picture 29" descr="photo (6)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453" y="3328737"/>
            <a:ext cx="3867929" cy="2900947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31" name="TextBox 30"/>
          <p:cNvSpPr txBox="1"/>
          <p:nvPr/>
        </p:nvSpPr>
        <p:spPr>
          <a:xfrm>
            <a:off x="-939800" y="1930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445" y="119909"/>
            <a:ext cx="8623300" cy="140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262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28" grpId="0" animBg="1"/>
      <p:bldP spid="28" grpId="1" animBg="1"/>
      <p:bldP spid="25" grpId="0" animBg="1"/>
      <p:bldP spid="25" grpId="1" animBg="1"/>
      <p:bldP spid="25" grpId="2" animBg="1"/>
      <p:bldP spid="24" grpId="0" animBg="1"/>
      <p:bldP spid="24" grpId="1" animBg="1"/>
      <p:bldP spid="23" grpId="0" animBg="1"/>
      <p:bldP spid="23" grpId="1" animBg="1"/>
      <p:bldP spid="22" grpId="0" animBg="1"/>
      <p:bldP spid="22" grpId="1" animBg="1"/>
      <p:bldP spid="26" grpId="0"/>
      <p:bldP spid="26" grpId="1"/>
      <p:bldP spid="27" grpId="0"/>
      <p:bldP spid="27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smtClean="0"/>
              <a:t>Early Results</a:t>
            </a:r>
            <a:endParaRPr lang="en-US" sz="3400" dirty="0"/>
          </a:p>
        </p:txBody>
      </p:sp>
      <p:grpSp>
        <p:nvGrpSpPr>
          <p:cNvPr id="5" name="Group 4"/>
          <p:cNvGrpSpPr/>
          <p:nvPr/>
        </p:nvGrpSpPr>
        <p:grpSpPr>
          <a:xfrm>
            <a:off x="3505489" y="1776862"/>
            <a:ext cx="4997377" cy="4579488"/>
            <a:chOff x="534247" y="3922336"/>
            <a:chExt cx="3980530" cy="3246851"/>
          </a:xfrm>
        </p:grpSpPr>
        <p:graphicFrame>
          <p:nvGraphicFramePr>
            <p:cNvPr id="10" name="Chart 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020101492"/>
                </p:ext>
              </p:extLst>
            </p:nvPr>
          </p:nvGraphicFramePr>
          <p:xfrm>
            <a:off x="736052" y="4740426"/>
            <a:ext cx="3364572" cy="201874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2246066" y="4381777"/>
              <a:ext cx="5470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RSV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111462" y="4894738"/>
              <a:ext cx="123118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Influenza A </a:t>
              </a:r>
              <a:endParaRPr lang="en-US" dirty="0" smtClean="0"/>
            </a:p>
            <a:p>
              <a:r>
                <a:rPr lang="en-US" dirty="0" smtClean="0"/>
                <a:t>(</a:t>
              </a:r>
              <a:r>
                <a:rPr lang="en-US" dirty="0"/>
                <a:t>H1N1)</a:t>
              </a:r>
            </a:p>
            <a:p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96282" y="6245857"/>
              <a:ext cx="131318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Coronavirus </a:t>
              </a:r>
              <a:endParaRPr lang="en-US" dirty="0" smtClean="0"/>
            </a:p>
            <a:p>
              <a:r>
                <a:rPr lang="en-US" dirty="0" smtClean="0"/>
                <a:t>HKU1</a:t>
              </a:r>
              <a:endParaRPr lang="en-US" dirty="0"/>
            </a:p>
            <a:p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97042" y="4381777"/>
              <a:ext cx="17960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Coronavirus </a:t>
              </a:r>
              <a:endParaRPr lang="en-US" dirty="0" smtClean="0"/>
            </a:p>
            <a:p>
              <a:r>
                <a:rPr lang="en-US" dirty="0" smtClean="0"/>
                <a:t>	NL63</a:t>
              </a:r>
              <a:endParaRPr lang="en-US" dirty="0"/>
            </a:p>
            <a:p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4247" y="5001570"/>
              <a:ext cx="131318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Coronavirus</a:t>
              </a:r>
            </a:p>
            <a:p>
              <a:r>
                <a:rPr lang="en-US" dirty="0" smtClean="0"/>
                <a:t> 	229E</a:t>
              </a:r>
              <a:endParaRPr lang="en-US" dirty="0"/>
            </a:p>
            <a:p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95072" y="5924900"/>
              <a:ext cx="7633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HKU1</a:t>
              </a:r>
            </a:p>
            <a:p>
              <a:r>
                <a:rPr lang="en-US" dirty="0" smtClean="0"/>
                <a:t>+229E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82190" y="3922336"/>
              <a:ext cx="3732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  <a:latin typeface="Arial"/>
                  <a:cs typeface="Arial"/>
                </a:rPr>
                <a:t>Initial Pathogen Distribution (n=30)</a:t>
              </a:r>
              <a:endParaRPr lang="en-US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8" name="Picture 7" descr="Days_upto7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8"/>
          <a:stretch/>
        </p:blipFill>
        <p:spPr>
          <a:xfrm>
            <a:off x="9259436" y="2639965"/>
            <a:ext cx="3599687" cy="34019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18051" y="1905277"/>
            <a:ext cx="3387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Days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etween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llness Onset 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and Sample Generation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8224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25738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Beyond Infectious Disease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049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rch 19 - 23 dead, 35 suspected cas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438150"/>
            <a:ext cx="8102600" cy="58039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267200" y="711200"/>
            <a:ext cx="3886200" cy="8890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57700" y="863600"/>
            <a:ext cx="3568700" cy="58477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 smtClean="0">
                <a:solidFill>
                  <a:schemeClr val="bg1"/>
                </a:solidFill>
                <a:latin typeface="Candara"/>
                <a:cs typeface="Candara"/>
              </a:rPr>
              <a:t>March 19: 23 deaths</a:t>
            </a:r>
            <a:endParaRPr lang="en-US" sz="3200" b="1" dirty="0">
              <a:solidFill>
                <a:schemeClr val="bg1"/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227018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13" indent="-285736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43" indent="-22858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20" indent="-22858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297" indent="-22858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474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651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829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006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67B4E0B-EFFA-9243-B680-5B8974F14E80}" type="slidenum">
              <a:rPr lang="en-US" sz="1000">
                <a:solidFill>
                  <a:srgbClr val="898989"/>
                </a:solidFill>
                <a:latin typeface="Calibri" charset="0"/>
                <a:cs typeface="Arial" charset="0"/>
              </a:rPr>
              <a:pPr eaLnBrk="1" hangingPunct="1"/>
              <a:t>40</a:t>
            </a:fld>
            <a:endParaRPr lang="en-US" sz="1000">
              <a:solidFill>
                <a:srgbClr val="898989"/>
              </a:solidFill>
              <a:latin typeface="Calibri" charset="0"/>
              <a:cs typeface="Arial" charset="0"/>
            </a:endParaRPr>
          </a:p>
        </p:txBody>
      </p:sp>
      <p:pic>
        <p:nvPicPr>
          <p:cNvPr id="8499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1"/>
            <a:ext cx="9144000" cy="52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509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smtClean="0"/>
              <a:t>Cross-Validation of Black Market Prices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13" indent="-285736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43" indent="-22858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120" indent="-22858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297" indent="-22858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474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651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829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006" indent="-22858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325CEB-91D1-D54B-BBD5-8C5E32B1DD78}" type="slidenum">
              <a:rPr lang="en-US" sz="1000">
                <a:latin typeface="Calibri" charset="0"/>
                <a:cs typeface="Arial" charset="0"/>
              </a:rPr>
              <a:pPr eaLnBrk="1" hangingPunct="1"/>
              <a:t>41</a:t>
            </a:fld>
            <a:endParaRPr lang="en-US" sz="1000">
              <a:latin typeface="Calibri" charset="0"/>
              <a:cs typeface="Arial" charset="0"/>
            </a:endParaRPr>
          </a:p>
        </p:txBody>
      </p:sp>
      <p:pic>
        <p:nvPicPr>
          <p:cNvPr id="8602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64" y="1524000"/>
            <a:ext cx="8534400" cy="4741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916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6" y="1027115"/>
            <a:ext cx="5514975" cy="4892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4" r="9674"/>
          <a:stretch/>
        </p:blipFill>
        <p:spPr bwMode="auto">
          <a:xfrm>
            <a:off x="6235700" y="4038600"/>
            <a:ext cx="24511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1320801"/>
            <a:ext cx="2514600" cy="165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196403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7200" y="-1"/>
            <a:ext cx="11544300" cy="76141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7205" y="304111"/>
            <a:ext cx="5362577" cy="646313"/>
          </a:xfrm>
          <a:prstGeom prst="rect">
            <a:avLst/>
          </a:prstGeom>
          <a:noFill/>
        </p:spPr>
        <p:txBody>
          <a:bodyPr wrap="none" lIns="91421" tIns="45711" rIns="91421" bIns="45711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65000"/>
                    <a:lumOff val="35000"/>
                  </a:schemeClr>
                </a:solidFill>
                <a:latin typeface="Candara"/>
                <a:cs typeface="Candara"/>
              </a:rPr>
              <a:t>Product Safety Monitoring</a:t>
            </a:r>
          </a:p>
        </p:txBody>
      </p:sp>
    </p:spTree>
    <p:extLst>
      <p:ext uri="{BB962C8B-B14F-4D97-AF65-F5344CB8AC3E}">
        <p14:creationId xmlns:p14="http://schemas.microsoft.com/office/powerpoint/2010/main" val="2660858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Thalidomide</a:t>
            </a:r>
            <a:endParaRPr lang="en-US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356" y="3017402"/>
            <a:ext cx="4869731" cy="31531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988" y="1468002"/>
            <a:ext cx="4191000" cy="3098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37858" y="5924332"/>
            <a:ext cx="41061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Otis Historical Archives National Museum of Health and Medicine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62107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Thalidomide Timeline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8600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1957 – marketed in West Germany by </a:t>
            </a:r>
            <a:r>
              <a:rPr lang="en-US" dirty="0" err="1" smtClean="0"/>
              <a:t>Grünenthal</a:t>
            </a:r>
            <a:r>
              <a:rPr lang="en-US" dirty="0" smtClean="0"/>
              <a:t>.</a:t>
            </a:r>
          </a:p>
          <a:p>
            <a:r>
              <a:rPr lang="en-US" dirty="0" smtClean="0"/>
              <a:t>1959 – first reports suggesting polyneuropathy.</a:t>
            </a:r>
          </a:p>
          <a:p>
            <a:r>
              <a:rPr lang="en-US" dirty="0" smtClean="0"/>
              <a:t>1960 – US refuses to approve.</a:t>
            </a:r>
          </a:p>
          <a:p>
            <a:r>
              <a:rPr lang="en-US" dirty="0" smtClean="0"/>
              <a:t>1961 – Australian </a:t>
            </a:r>
            <a:r>
              <a:rPr lang="en-US" dirty="0" err="1" smtClean="0"/>
              <a:t>Dr</a:t>
            </a:r>
            <a:r>
              <a:rPr lang="en-US" dirty="0" smtClean="0"/>
              <a:t> William McBride voices suspicion. </a:t>
            </a:r>
            <a:r>
              <a:rPr lang="en-US" dirty="0" smtClean="0"/>
              <a:t>Initial withdrawal </a:t>
            </a:r>
            <a:r>
              <a:rPr lang="en-US" dirty="0" smtClean="0"/>
              <a:t>from </a:t>
            </a:r>
            <a:r>
              <a:rPr lang="en-US" dirty="0" smtClean="0"/>
              <a:t>market.</a:t>
            </a:r>
            <a:endParaRPr lang="en-US" dirty="0" smtClean="0"/>
          </a:p>
          <a:p>
            <a:r>
              <a:rPr lang="en-US" dirty="0" smtClean="0"/>
              <a:t>1962 – full worldwide withdrawal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2010 </a:t>
            </a:r>
            <a:r>
              <a:rPr lang="en-US" dirty="0" smtClean="0"/>
              <a:t>- €500M total paid to victims to date.</a:t>
            </a:r>
          </a:p>
          <a:p>
            <a:r>
              <a:rPr lang="en-US" dirty="0" smtClean="0"/>
              <a:t>2012 – most recent civil </a:t>
            </a:r>
            <a:r>
              <a:rPr lang="en-US" dirty="0" smtClean="0"/>
              <a:t>case, </a:t>
            </a:r>
            <a:r>
              <a:rPr lang="en-US" dirty="0" err="1" smtClean="0"/>
              <a:t>Grünenthal</a:t>
            </a:r>
            <a:r>
              <a:rPr lang="en-US" dirty="0" smtClean="0"/>
              <a:t> issues apology.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467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05"/>
            <a:ext cx="8229600" cy="1143000"/>
          </a:xfrm>
        </p:spPr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6706"/>
            <a:ext cx="8229600" cy="5203294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dirty="0" smtClean="0"/>
              <a:t>47% of Americans </a:t>
            </a:r>
            <a:r>
              <a:rPr lang="en-US" dirty="0" smtClean="0"/>
              <a:t>take a </a:t>
            </a:r>
            <a:r>
              <a:rPr lang="en-US" dirty="0" smtClean="0"/>
              <a:t>prescription drug </a:t>
            </a:r>
            <a:r>
              <a:rPr lang="en-US" dirty="0" smtClean="0"/>
              <a:t>(</a:t>
            </a:r>
            <a:r>
              <a:rPr lang="en-US" dirty="0" smtClean="0"/>
              <a:t>US CDC)</a:t>
            </a:r>
          </a:p>
          <a:p>
            <a:r>
              <a:rPr lang="en-US" dirty="0" smtClean="0"/>
              <a:t>51% of </a:t>
            </a:r>
            <a:r>
              <a:rPr lang="en-US" dirty="0" smtClean="0"/>
              <a:t>approved drugs </a:t>
            </a:r>
            <a:r>
              <a:rPr lang="en-US" dirty="0" smtClean="0"/>
              <a:t>have serious side effects not detected before approval (Strom, </a:t>
            </a:r>
            <a:r>
              <a:rPr lang="en-US" i="1" dirty="0" err="1" smtClean="0"/>
              <a:t>Pharmacoepidemiology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25</a:t>
            </a:r>
            <a:r>
              <a:rPr lang="en-US" dirty="0" smtClean="0"/>
              <a:t>% </a:t>
            </a:r>
            <a:r>
              <a:rPr lang="en-US" dirty="0" smtClean="0"/>
              <a:t>have </a:t>
            </a:r>
            <a:r>
              <a:rPr lang="en-US" dirty="0" smtClean="0"/>
              <a:t>adverse events, 3% serious (Gandhi, NEJM 2003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Massive underreporting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91065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64573" y="2697092"/>
            <a:ext cx="7014855" cy="1237464"/>
            <a:chOff x="1861274" y="438449"/>
            <a:chExt cx="7014855" cy="1237464"/>
          </a:xfrm>
        </p:grpSpPr>
        <p:sp>
          <p:nvSpPr>
            <p:cNvPr id="10" name="TextBox 9"/>
            <p:cNvSpPr txBox="1"/>
            <p:nvPr/>
          </p:nvSpPr>
          <p:spPr>
            <a:xfrm>
              <a:off x="6693474" y="767329"/>
              <a:ext cx="21826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rgbClr val="4BACC6">
                      <a:lumMod val="60000"/>
                      <a:lumOff val="40000"/>
                    </a:srgbClr>
                  </a:solidFill>
                  <a:latin typeface="Avenir Heavy Oblique"/>
                  <a:cs typeface="Avenir Heavy Oblique"/>
                </a:rPr>
                <a:t>SOCIAL</a:t>
              </a:r>
              <a:endParaRPr lang="en-US" sz="4000" dirty="0">
                <a:solidFill>
                  <a:srgbClr val="4BACC6">
                    <a:lumMod val="60000"/>
                    <a:lumOff val="40000"/>
                  </a:srgbClr>
                </a:solidFill>
                <a:latin typeface="Avenir Heavy Oblique"/>
                <a:cs typeface="Avenir Heavy Oblique"/>
              </a:endParaRPr>
            </a:p>
          </p:txBody>
        </p:sp>
        <p:pic>
          <p:nvPicPr>
            <p:cNvPr id="9" name="Picture 8" descr="MWFinal--no tagline WHITE.ai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1274" y="438449"/>
              <a:ext cx="4864515" cy="12374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907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xmlns:p14="http://schemas.microsoft.com/office/powerpoint/2010/main" spd="med" advClick="0" advTm="1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1424E-6 2.73275E-7 L 1.01424E-6 -0.325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2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da-logo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279" y="3034904"/>
            <a:ext cx="2329443" cy="1164722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4398555"/>
            <a:ext cx="9144000" cy="1362075"/>
          </a:xfrm>
          <a:ln>
            <a:noFill/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dirty="0" smtClean="0"/>
              <a:t>FDA-sponsored social media monitoring platform</a:t>
            </a:r>
            <a:endParaRPr sz="28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1064573" y="467242"/>
            <a:ext cx="7014855" cy="1237464"/>
            <a:chOff x="1861274" y="438449"/>
            <a:chExt cx="7014855" cy="1237464"/>
          </a:xfrm>
        </p:grpSpPr>
        <p:sp>
          <p:nvSpPr>
            <p:cNvPr id="15" name="TextBox 14"/>
            <p:cNvSpPr txBox="1"/>
            <p:nvPr/>
          </p:nvSpPr>
          <p:spPr>
            <a:xfrm>
              <a:off x="6693474" y="767329"/>
              <a:ext cx="21826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rgbClr val="4BACC6">
                      <a:lumMod val="60000"/>
                      <a:lumOff val="40000"/>
                    </a:srgbClr>
                  </a:solidFill>
                  <a:latin typeface="Avenir Heavy Oblique"/>
                  <a:cs typeface="Avenir Heavy Oblique"/>
                </a:rPr>
                <a:t>SOCIAL</a:t>
              </a:r>
              <a:endParaRPr lang="en-US" sz="4000" dirty="0">
                <a:solidFill>
                  <a:srgbClr val="4BACC6">
                    <a:lumMod val="60000"/>
                    <a:lumOff val="40000"/>
                  </a:srgbClr>
                </a:solidFill>
                <a:latin typeface="Avenir Heavy Oblique"/>
                <a:cs typeface="Avenir Heavy Oblique"/>
              </a:endParaRPr>
            </a:p>
          </p:txBody>
        </p:sp>
        <p:pic>
          <p:nvPicPr>
            <p:cNvPr id="16" name="Picture 15" descr="MWFinal--no tagline WHITE.ai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1274" y="438449"/>
              <a:ext cx="4864515" cy="12374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261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Adverse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Sleep:</a:t>
            </a:r>
          </a:p>
          <a:p>
            <a:pPr lvl="1"/>
            <a:r>
              <a:rPr lang="en-US" dirty="0" smtClean="0"/>
              <a:t>No more </a:t>
            </a:r>
            <a:r>
              <a:rPr lang="en-US" dirty="0" err="1" smtClean="0">
                <a:solidFill>
                  <a:srgbClr val="FF0000"/>
                </a:solidFill>
              </a:rPr>
              <a:t>Ativan</a:t>
            </a:r>
            <a:r>
              <a:rPr lang="en-US" dirty="0" smtClean="0"/>
              <a:t>, back to </a:t>
            </a:r>
            <a:r>
              <a:rPr lang="en-US" dirty="0" smtClean="0">
                <a:solidFill>
                  <a:srgbClr val="FF0000"/>
                </a:solidFill>
              </a:rPr>
              <a:t>Zoloft</a:t>
            </a:r>
            <a:r>
              <a:rPr lang="en-US" dirty="0" smtClean="0"/>
              <a:t>. Goodbye sleep. </a:t>
            </a:r>
          </a:p>
          <a:p>
            <a:pPr lvl="1"/>
            <a:r>
              <a:rPr lang="en-US" dirty="0" smtClean="0"/>
              <a:t>If I closed my eyes right now I would fall asleep Immediately.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Accutane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is making me </a:t>
            </a:r>
            <a:r>
              <a:rPr lang="en-US" dirty="0" err="1" smtClean="0"/>
              <a:t>soooooo</a:t>
            </a:r>
            <a:r>
              <a:rPr lang="en-US" dirty="0" smtClean="0"/>
              <a:t> sleepy </a:t>
            </a:r>
            <a:r>
              <a:rPr lang="en-US" dirty="0" err="1" smtClean="0"/>
              <a:t>allllllllllll</a:t>
            </a:r>
            <a:r>
              <a:rPr lang="en-US" dirty="0" smtClean="0"/>
              <a:t> the time!</a:t>
            </a:r>
          </a:p>
          <a:p>
            <a:r>
              <a:rPr lang="en-US" dirty="0" smtClean="0"/>
              <a:t>Withdrawal:</a:t>
            </a:r>
          </a:p>
          <a:p>
            <a:pPr lvl="1"/>
            <a:r>
              <a:rPr lang="en-US" dirty="0" smtClean="0"/>
              <a:t>Ugh! </a:t>
            </a:r>
            <a:r>
              <a:rPr lang="en-US" dirty="0" err="1" smtClean="0">
                <a:solidFill>
                  <a:srgbClr val="FF0000"/>
                </a:solidFill>
              </a:rPr>
              <a:t>Effexor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/>
              <a:t>withdrawl</a:t>
            </a:r>
            <a:r>
              <a:rPr lang="en-US" dirty="0" smtClean="0"/>
              <a:t>: headache, vertigo, brain making zapping noises. Not fun. No choice. No insurance, no refills, no money for dr. visit</a:t>
            </a:r>
          </a:p>
        </p:txBody>
      </p:sp>
    </p:spTree>
    <p:extLst>
      <p:ext uri="{BB962C8B-B14F-4D97-AF65-F5344CB8AC3E}">
        <p14:creationId xmlns:p14="http://schemas.microsoft.com/office/powerpoint/2010/main" val="179641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rch 21 - 29 deaths, 49 sus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368300"/>
            <a:ext cx="8648700" cy="59817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267200" y="711200"/>
            <a:ext cx="3886200" cy="8890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57700" y="863600"/>
            <a:ext cx="3695700" cy="58477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 smtClean="0">
                <a:solidFill>
                  <a:schemeClr val="bg1"/>
                </a:solidFill>
                <a:latin typeface="Candara"/>
                <a:cs typeface="Candara"/>
              </a:rPr>
              <a:t>March 21: 29 deaths</a:t>
            </a:r>
            <a:endParaRPr lang="en-US" sz="3200" b="1" dirty="0">
              <a:solidFill>
                <a:schemeClr val="bg1"/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27972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weet-text-mining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00" y="1930400"/>
            <a:ext cx="6045200" cy="2997200"/>
          </a:xfrm>
          <a:prstGeom prst="rect">
            <a:avLst/>
          </a:prstGeom>
        </p:spPr>
      </p:pic>
      <p:pic>
        <p:nvPicPr>
          <p:cNvPr id="7" name="Picture 6" descr="tweet-text-mining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00" y="1930400"/>
            <a:ext cx="6045200" cy="2997200"/>
          </a:xfrm>
          <a:prstGeom prst="rect">
            <a:avLst/>
          </a:prstGeom>
        </p:spPr>
      </p:pic>
      <p:pic>
        <p:nvPicPr>
          <p:cNvPr id="8" name="Picture 7" descr="tweet-text-mining-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00" y="1930400"/>
            <a:ext cx="6045200" cy="2997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Vernacular-to-Regulatory Translation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0633C-54C0-6F48-9F41-2F032FDB362B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50</a:t>
            </a:fld>
            <a:endParaRPr lang="en-US" dirty="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028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/>
          <p:cNvGrpSpPr/>
          <p:nvPr/>
        </p:nvGrpSpPr>
        <p:grpSpPr>
          <a:xfrm>
            <a:off x="-14549" y="5132222"/>
            <a:ext cx="9191693" cy="1725778"/>
            <a:chOff x="-1849" y="5132222"/>
            <a:chExt cx="9191693" cy="1725778"/>
          </a:xfrm>
        </p:grpSpPr>
        <p:sp>
          <p:nvSpPr>
            <p:cNvPr id="69" name="Rectangle 68"/>
            <p:cNvSpPr/>
            <p:nvPr/>
          </p:nvSpPr>
          <p:spPr>
            <a:xfrm>
              <a:off x="-1849" y="5132222"/>
              <a:ext cx="9191693" cy="1725778"/>
            </a:xfrm>
            <a:prstGeom prst="rect">
              <a:avLst/>
            </a:prstGeom>
            <a:solidFill>
              <a:srgbClr val="F9BA0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096957" y="5473700"/>
              <a:ext cx="495009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smtClean="0">
                  <a:latin typeface="Candara"/>
                  <a:cs typeface="Candara"/>
                </a:rPr>
                <a:t>Spelling Variations</a:t>
              </a:r>
              <a:endParaRPr lang="en-US" sz="4800" dirty="0">
                <a:latin typeface="Candara"/>
                <a:cs typeface="Candara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-14549" y="5132222"/>
            <a:ext cx="9191693" cy="1725778"/>
            <a:chOff x="-1849" y="5132222"/>
            <a:chExt cx="9191693" cy="1725778"/>
          </a:xfrm>
        </p:grpSpPr>
        <p:sp>
          <p:nvSpPr>
            <p:cNvPr id="75" name="Rectangle 74"/>
            <p:cNvSpPr/>
            <p:nvPr/>
          </p:nvSpPr>
          <p:spPr>
            <a:xfrm>
              <a:off x="-1849" y="5132222"/>
              <a:ext cx="9191693" cy="1725778"/>
            </a:xfrm>
            <a:prstGeom prst="rect">
              <a:avLst/>
            </a:prstGeom>
            <a:solidFill>
              <a:srgbClr val="6AA75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14370" y="5473700"/>
              <a:ext cx="771527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smtClean="0">
                  <a:latin typeface="Candara"/>
                  <a:cs typeface="Candara"/>
                </a:rPr>
                <a:t>Combined or invented words</a:t>
              </a:r>
              <a:endParaRPr lang="en-US" sz="4800" dirty="0">
                <a:latin typeface="Candara"/>
                <a:cs typeface="Candara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-14549" y="5132222"/>
            <a:ext cx="9191693" cy="1725778"/>
            <a:chOff x="-1849" y="5132222"/>
            <a:chExt cx="9191693" cy="1725778"/>
          </a:xfrm>
        </p:grpSpPr>
        <p:sp>
          <p:nvSpPr>
            <p:cNvPr id="81" name="Rectangle 80"/>
            <p:cNvSpPr/>
            <p:nvPr/>
          </p:nvSpPr>
          <p:spPr>
            <a:xfrm>
              <a:off x="-1849" y="5132222"/>
              <a:ext cx="9191693" cy="1725778"/>
            </a:xfrm>
            <a:prstGeom prst="rect">
              <a:avLst/>
            </a:prstGeom>
            <a:solidFill>
              <a:srgbClr val="FB6A3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426380" y="5473700"/>
              <a:ext cx="429125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smtClean="0">
                  <a:latin typeface="Candara"/>
                  <a:cs typeface="Candara"/>
                </a:rPr>
                <a:t>Implied phrases</a:t>
              </a:r>
              <a:endParaRPr lang="en-US" sz="4800" dirty="0">
                <a:latin typeface="Candara"/>
                <a:cs typeface="Candara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-14549" y="5132222"/>
            <a:ext cx="9191693" cy="1725778"/>
            <a:chOff x="-14549" y="5132222"/>
            <a:chExt cx="9191693" cy="1725778"/>
          </a:xfrm>
        </p:grpSpPr>
        <p:sp>
          <p:nvSpPr>
            <p:cNvPr id="84" name="Rectangle 83"/>
            <p:cNvSpPr/>
            <p:nvPr/>
          </p:nvSpPr>
          <p:spPr>
            <a:xfrm>
              <a:off x="-14549" y="5132222"/>
              <a:ext cx="9191693" cy="1725778"/>
            </a:xfrm>
            <a:prstGeom prst="rect">
              <a:avLst/>
            </a:prstGeom>
            <a:solidFill>
              <a:srgbClr val="7E174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37707" y="5473700"/>
              <a:ext cx="82178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smtClean="0">
                  <a:latin typeface="Candara"/>
                  <a:cs typeface="Candara"/>
                </a:rPr>
                <a:t>Internet Vernacular Translation</a:t>
              </a:r>
              <a:endParaRPr lang="en-US" sz="4800" dirty="0">
                <a:latin typeface="Candara"/>
                <a:cs typeface="Candara"/>
              </a:endParaRPr>
            </a:p>
          </p:txBody>
        </p:sp>
      </p:grpSp>
      <p:sp>
        <p:nvSpPr>
          <p:cNvPr id="129" name="TextBox 128"/>
          <p:cNvSpPr txBox="1"/>
          <p:nvPr/>
        </p:nvSpPr>
        <p:spPr>
          <a:xfrm>
            <a:off x="1650229" y="2333853"/>
            <a:ext cx="2896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lost their eyesight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12620" y="4234056"/>
            <a:ext cx="2967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seeing weird color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67265" y="3759192"/>
            <a:ext cx="3159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seeing weird </a:t>
            </a:r>
            <a:r>
              <a:rPr lang="en-US" sz="2800" dirty="0" err="1" smtClean="0">
                <a:latin typeface="Candara"/>
                <a:cs typeface="Candara"/>
              </a:rPr>
              <a:t>colour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01257" y="468987"/>
            <a:ext cx="2115558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Candara"/>
                <a:cs typeface="Candara"/>
              </a:rPr>
              <a:t>doublevision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519506" y="1865638"/>
            <a:ext cx="20301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couldn’t see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87527" y="1398405"/>
            <a:ext cx="2193404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double vision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31817" y="928707"/>
            <a:ext cx="936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blind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17445" y="466858"/>
            <a:ext cx="2217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Candara"/>
                <a:cs typeface="Candara"/>
              </a:rPr>
              <a:t>googley</a:t>
            </a:r>
            <a:r>
              <a:rPr lang="en-US" sz="2800" dirty="0" smtClean="0">
                <a:latin typeface="Candara"/>
                <a:cs typeface="Candara"/>
              </a:rPr>
              <a:t> eyed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50686" y="928707"/>
            <a:ext cx="2032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blurry vision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33692" y="3758102"/>
            <a:ext cx="2743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changes in vision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72811" y="3746824"/>
            <a:ext cx="1786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cross eyed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421" y="3282257"/>
            <a:ext cx="2110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seeing weird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76454" y="1865638"/>
            <a:ext cx="2242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vision change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13892" y="1398405"/>
            <a:ext cx="161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blindness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38663" y="2946"/>
            <a:ext cx="1927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cross vision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151601" y="2946"/>
            <a:ext cx="1934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visual snow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48845" y="2806657"/>
            <a:ext cx="2033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Candara"/>
                <a:cs typeface="Candara"/>
              </a:rPr>
              <a:t>googly</a:t>
            </a:r>
            <a:r>
              <a:rPr lang="en-US" sz="2800" dirty="0" smtClean="0">
                <a:latin typeface="Candara"/>
                <a:cs typeface="Candara"/>
              </a:rPr>
              <a:t> eyed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68855" y="2333853"/>
            <a:ext cx="2304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seeing double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1523605" y="1865638"/>
            <a:ext cx="4371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making me eat like a mouse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-220717" y="1398405"/>
            <a:ext cx="1488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anorexic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-432859" y="2333853"/>
            <a:ext cx="2104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lost appetite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3549343" y="1398405"/>
            <a:ext cx="2694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#</a:t>
            </a:r>
            <a:r>
              <a:rPr lang="en-US" sz="2800" dirty="0" err="1" smtClean="0">
                <a:latin typeface="Candara"/>
                <a:cs typeface="Candara"/>
              </a:rPr>
              <a:t>notevenhungry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803332" y="928707"/>
            <a:ext cx="3668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appetite is nonexistent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-36906" y="466858"/>
            <a:ext cx="3006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Candara"/>
                <a:cs typeface="Candara"/>
              </a:rPr>
              <a:t>apetite</a:t>
            </a:r>
            <a:r>
              <a:rPr lang="en-US" sz="2800" dirty="0" smtClean="0">
                <a:latin typeface="Candara"/>
                <a:cs typeface="Candara"/>
              </a:rPr>
              <a:t> </a:t>
            </a:r>
            <a:r>
              <a:rPr lang="en-US" sz="2800" dirty="0" err="1" smtClean="0">
                <a:latin typeface="Candara"/>
                <a:cs typeface="Candara"/>
              </a:rPr>
              <a:t>surpressed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4529413" y="2333853"/>
            <a:ext cx="2803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didn’t get hungry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1844770" y="2946"/>
            <a:ext cx="27330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Candara"/>
                <a:cs typeface="Candara"/>
              </a:rPr>
              <a:t>dont</a:t>
            </a:r>
            <a:r>
              <a:rPr lang="en-US" sz="2800" dirty="0" smtClean="0">
                <a:latin typeface="Candara"/>
                <a:cs typeface="Candara"/>
              </a:rPr>
              <a:t> want to eat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533287" y="2806657"/>
            <a:ext cx="2681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killed my </a:t>
            </a:r>
            <a:r>
              <a:rPr lang="en-US" sz="2800" dirty="0" err="1" smtClean="0">
                <a:latin typeface="Candara"/>
                <a:cs typeface="Candara"/>
              </a:rPr>
              <a:t>apetite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6502625" y="928707"/>
            <a:ext cx="3121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miss feeling hungry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677393" y="3282257"/>
            <a:ext cx="28808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killed my appetite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-570" y="2802384"/>
            <a:ext cx="1504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can’t eat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-657" y="3282257"/>
            <a:ext cx="1904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lost </a:t>
            </a:r>
            <a:r>
              <a:rPr lang="en-US" sz="2800" dirty="0" err="1" smtClean="0">
                <a:latin typeface="Candara"/>
                <a:cs typeface="Candara"/>
              </a:rPr>
              <a:t>apetite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6546724" y="2946"/>
            <a:ext cx="2643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lost my appetite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5235195" y="466858"/>
            <a:ext cx="2104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no </a:t>
            </a:r>
            <a:r>
              <a:rPr lang="en-US" sz="2800" dirty="0" err="1" smtClean="0">
                <a:latin typeface="Candara"/>
                <a:cs typeface="Candara"/>
              </a:rPr>
              <a:t>appetitey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11978" y="4230522"/>
            <a:ext cx="2338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lack of </a:t>
            </a:r>
            <a:r>
              <a:rPr lang="en-US" sz="2800" dirty="0" err="1" smtClean="0">
                <a:latin typeface="Candara"/>
                <a:cs typeface="Candara"/>
              </a:rPr>
              <a:t>apetite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4781261" y="3759192"/>
            <a:ext cx="2354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stomach small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6280180" y="2822537"/>
            <a:ext cx="2689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lost </a:t>
            </a:r>
            <a:r>
              <a:rPr lang="en-US" sz="2800" dirty="0" err="1" smtClean="0">
                <a:latin typeface="Candara"/>
                <a:cs typeface="Candara"/>
              </a:rPr>
              <a:t>teh</a:t>
            </a:r>
            <a:r>
              <a:rPr lang="en-US" sz="2800" dirty="0" smtClean="0">
                <a:latin typeface="Candara"/>
                <a:cs typeface="Candara"/>
              </a:rPr>
              <a:t> appetite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8034072" y="4218912"/>
            <a:ext cx="2194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ndara"/>
                <a:cs typeface="Candara"/>
              </a:rPr>
              <a:t>n</a:t>
            </a:r>
            <a:r>
              <a:rPr lang="en-US" sz="2800" dirty="0" smtClean="0">
                <a:latin typeface="Candara"/>
                <a:cs typeface="Candara"/>
              </a:rPr>
              <a:t>ever hungry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2299929" y="4230522"/>
            <a:ext cx="28743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never want to eat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811630" y="1393218"/>
            <a:ext cx="1413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cant eat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80217" y="3282257"/>
            <a:ext cx="1939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Candara"/>
                <a:cs typeface="Candara"/>
              </a:rPr>
              <a:t>couldnt</a:t>
            </a:r>
            <a:r>
              <a:rPr lang="en-US" sz="2800" dirty="0" smtClean="0">
                <a:latin typeface="Candara"/>
                <a:cs typeface="Candara"/>
              </a:rPr>
              <a:t> see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45442" y="3282257"/>
            <a:ext cx="1708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Candara"/>
                <a:cs typeface="Candara"/>
              </a:rPr>
              <a:t>crosseyed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82571" y="1867060"/>
            <a:ext cx="1080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blurry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1300" y="7481722"/>
            <a:ext cx="4216478" cy="1522578"/>
          </a:xfrm>
          <a:prstGeom prst="rect">
            <a:avLst/>
          </a:prstGeom>
          <a:solidFill>
            <a:srgbClr val="6AA7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67557" y="7735722"/>
            <a:ext cx="173637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andara"/>
                <a:cs typeface="Candara"/>
              </a:rPr>
              <a:t>Visual </a:t>
            </a:r>
            <a:r>
              <a:rPr lang="en-US" sz="1600" dirty="0" smtClean="0">
                <a:latin typeface="Candara"/>
                <a:cs typeface="Candara"/>
              </a:rPr>
              <a:t>impairment</a:t>
            </a:r>
          </a:p>
          <a:p>
            <a:pPr algn="ctr"/>
            <a:r>
              <a:rPr lang="en-US" sz="2100" dirty="0" err="1" smtClean="0">
                <a:latin typeface="Candara"/>
                <a:cs typeface="Candara"/>
              </a:rPr>
              <a:t>MedDRA</a:t>
            </a:r>
            <a:r>
              <a:rPr lang="en-US" sz="2100" dirty="0">
                <a:latin typeface="Candara"/>
                <a:cs typeface="Candara"/>
              </a:rPr>
              <a:t> </a:t>
            </a:r>
            <a:endParaRPr lang="en-US" sz="2100" dirty="0" smtClean="0">
              <a:latin typeface="Candara"/>
              <a:cs typeface="Candara"/>
            </a:endParaRPr>
          </a:p>
          <a:p>
            <a:pPr algn="ctr"/>
            <a:r>
              <a:rPr lang="en-US" sz="2100" dirty="0" smtClean="0">
                <a:latin typeface="Candara"/>
                <a:cs typeface="Candara"/>
              </a:rPr>
              <a:t>10047571 </a:t>
            </a:r>
            <a:endParaRPr lang="en-US" sz="2100" dirty="0">
              <a:latin typeface="Candara"/>
              <a:cs typeface="Candara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460732" y="7745623"/>
            <a:ext cx="173637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Candara"/>
                <a:cs typeface="Candara"/>
              </a:rPr>
              <a:t>Visual impairment</a:t>
            </a:r>
          </a:p>
          <a:p>
            <a:pPr algn="ctr"/>
            <a:r>
              <a:rPr lang="en-US" sz="2100" dirty="0" smtClean="0">
                <a:latin typeface="Candara"/>
                <a:cs typeface="Candara"/>
              </a:rPr>
              <a:t>SNOMED</a:t>
            </a:r>
          </a:p>
          <a:p>
            <a:pPr algn="ctr"/>
            <a:r>
              <a:rPr lang="en-US" sz="2100" dirty="0" smtClean="0">
                <a:latin typeface="Candara"/>
                <a:cs typeface="Candara"/>
              </a:rPr>
              <a:t>397540003</a:t>
            </a:r>
            <a:endParaRPr lang="en-US" sz="2100" dirty="0">
              <a:latin typeface="Candara"/>
              <a:cs typeface="Candara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683310" y="7474630"/>
            <a:ext cx="4216478" cy="1522578"/>
          </a:xfrm>
          <a:prstGeom prst="rect">
            <a:avLst/>
          </a:prstGeom>
          <a:solidFill>
            <a:srgbClr val="4EA4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4841190" y="7728630"/>
            <a:ext cx="187312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Candara"/>
                <a:cs typeface="Candara"/>
              </a:rPr>
              <a:t>Decreased appetite</a:t>
            </a:r>
          </a:p>
          <a:p>
            <a:pPr algn="ctr"/>
            <a:r>
              <a:rPr lang="en-US" sz="2100" dirty="0" err="1" smtClean="0">
                <a:latin typeface="Candara"/>
                <a:cs typeface="Candara"/>
              </a:rPr>
              <a:t>MedDRA</a:t>
            </a:r>
            <a:r>
              <a:rPr lang="en-US" sz="2100" dirty="0">
                <a:latin typeface="Candara"/>
                <a:cs typeface="Candara"/>
              </a:rPr>
              <a:t> </a:t>
            </a:r>
            <a:endParaRPr lang="en-US" sz="2100" dirty="0" smtClean="0">
              <a:latin typeface="Candara"/>
              <a:cs typeface="Candara"/>
            </a:endParaRPr>
          </a:p>
          <a:p>
            <a:pPr algn="ctr"/>
            <a:r>
              <a:rPr lang="en-US" sz="2100" dirty="0" smtClean="0">
                <a:latin typeface="Candara"/>
                <a:cs typeface="Candara"/>
              </a:rPr>
              <a:t>10061428</a:t>
            </a:r>
            <a:endParaRPr lang="en-US" sz="2100" dirty="0">
              <a:latin typeface="Candara"/>
              <a:cs typeface="Candara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982892" y="7738531"/>
            <a:ext cx="157607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Candara"/>
                <a:cs typeface="Candara"/>
              </a:rPr>
              <a:t>Loss of appetite</a:t>
            </a:r>
          </a:p>
          <a:p>
            <a:pPr algn="ctr"/>
            <a:r>
              <a:rPr lang="en-US" sz="2100" dirty="0" smtClean="0">
                <a:latin typeface="Candara"/>
                <a:cs typeface="Candara"/>
              </a:rPr>
              <a:t>SNOMED</a:t>
            </a:r>
          </a:p>
          <a:p>
            <a:pPr algn="ctr"/>
            <a:r>
              <a:rPr lang="en-US" sz="2100" dirty="0" smtClean="0">
                <a:latin typeface="Candara"/>
                <a:cs typeface="Candara"/>
              </a:rPr>
              <a:t>79890006</a:t>
            </a:r>
            <a:endParaRPr lang="en-US" sz="2100" dirty="0">
              <a:latin typeface="Candara"/>
              <a:cs typeface="Candara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36906" y="466858"/>
            <a:ext cx="9006845" cy="4286884"/>
            <a:chOff x="-36906" y="466858"/>
            <a:chExt cx="9006845" cy="4286884"/>
          </a:xfrm>
          <a:solidFill>
            <a:srgbClr val="4EA4B5"/>
          </a:solidFill>
        </p:grpSpPr>
        <p:sp>
          <p:nvSpPr>
            <p:cNvPr id="56" name="TextBox 55"/>
            <p:cNvSpPr txBox="1"/>
            <p:nvPr/>
          </p:nvSpPr>
          <p:spPr>
            <a:xfrm>
              <a:off x="-36906" y="466858"/>
              <a:ext cx="3006577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dirty="0" err="1" smtClean="0">
                  <a:latin typeface="Candara"/>
                  <a:cs typeface="Candara"/>
                </a:rPr>
                <a:t>apetite</a:t>
              </a:r>
              <a:r>
                <a:rPr lang="en-US" sz="2800" dirty="0" smtClean="0">
                  <a:latin typeface="Candara"/>
                  <a:cs typeface="Candara"/>
                </a:rPr>
                <a:t> </a:t>
              </a:r>
              <a:r>
                <a:rPr lang="en-US" sz="2800" dirty="0" err="1" smtClean="0">
                  <a:latin typeface="Candara"/>
                  <a:cs typeface="Candara"/>
                </a:rPr>
                <a:t>surpressed</a:t>
              </a:r>
              <a:endParaRPr lang="en-US" sz="2800" dirty="0">
                <a:latin typeface="Candara"/>
                <a:cs typeface="Candara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533287" y="2806657"/>
              <a:ext cx="2681343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Candara"/>
                  <a:cs typeface="Candara"/>
                </a:rPr>
                <a:t>killed my </a:t>
              </a:r>
              <a:r>
                <a:rPr lang="en-US" sz="2800" dirty="0" err="1" smtClean="0">
                  <a:latin typeface="Candara"/>
                  <a:cs typeface="Candara"/>
                </a:rPr>
                <a:t>apetite</a:t>
              </a:r>
              <a:endParaRPr lang="en-US" sz="2800" dirty="0">
                <a:latin typeface="Candara"/>
                <a:cs typeface="Candara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-657" y="3282257"/>
              <a:ext cx="1904813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Candara"/>
                  <a:cs typeface="Candara"/>
                </a:rPr>
                <a:t>lost </a:t>
              </a:r>
              <a:r>
                <a:rPr lang="en-US" sz="2800" dirty="0" err="1" smtClean="0">
                  <a:latin typeface="Candara"/>
                  <a:cs typeface="Candara"/>
                </a:rPr>
                <a:t>apetite</a:t>
              </a:r>
              <a:endParaRPr lang="en-US" sz="2800" dirty="0">
                <a:latin typeface="Candara"/>
                <a:cs typeface="Candara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1978" y="4230522"/>
              <a:ext cx="2338751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Candara"/>
                  <a:cs typeface="Candara"/>
                </a:rPr>
                <a:t>lack of </a:t>
              </a:r>
              <a:r>
                <a:rPr lang="en-US" sz="2800" dirty="0" err="1" smtClean="0">
                  <a:latin typeface="Candara"/>
                  <a:cs typeface="Candara"/>
                </a:rPr>
                <a:t>apetite</a:t>
              </a:r>
              <a:endParaRPr lang="en-US" sz="2800" dirty="0">
                <a:latin typeface="Candara"/>
                <a:cs typeface="Candara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280180" y="2822537"/>
              <a:ext cx="2689759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Candara"/>
                  <a:cs typeface="Candara"/>
                </a:rPr>
                <a:t>lost </a:t>
              </a:r>
              <a:r>
                <a:rPr lang="en-US" sz="2800" dirty="0" err="1" smtClean="0">
                  <a:latin typeface="Candara"/>
                  <a:cs typeface="Candara"/>
                </a:rPr>
                <a:t>teh</a:t>
              </a:r>
              <a:r>
                <a:rPr lang="en-US" sz="2800" dirty="0" smtClean="0">
                  <a:latin typeface="Candara"/>
                  <a:cs typeface="Candara"/>
                </a:rPr>
                <a:t> appetite</a:t>
              </a:r>
              <a:endParaRPr lang="en-US" sz="2800" dirty="0">
                <a:latin typeface="Candara"/>
                <a:cs typeface="Candara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1849" y="5132222"/>
            <a:ext cx="9191693" cy="1725778"/>
            <a:chOff x="-1849" y="5132222"/>
            <a:chExt cx="9191693" cy="1725778"/>
          </a:xfrm>
        </p:grpSpPr>
        <p:sp>
          <p:nvSpPr>
            <p:cNvPr id="61" name="Rectangle 60"/>
            <p:cNvSpPr/>
            <p:nvPr/>
          </p:nvSpPr>
          <p:spPr>
            <a:xfrm>
              <a:off x="-1849" y="5132222"/>
              <a:ext cx="9191693" cy="1725778"/>
            </a:xfrm>
            <a:prstGeom prst="rect">
              <a:avLst/>
            </a:prstGeom>
            <a:solidFill>
              <a:srgbClr val="4EA4B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719994" y="5473700"/>
              <a:ext cx="170401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 smtClean="0">
                  <a:latin typeface="Candara"/>
                  <a:cs typeface="Candara"/>
                </a:rPr>
                <a:t>Typos</a:t>
              </a:r>
              <a:endParaRPr lang="en-US" sz="4800" dirty="0">
                <a:latin typeface="Candara"/>
                <a:cs typeface="Candara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667265" y="466858"/>
            <a:ext cx="6412834" cy="4290418"/>
            <a:chOff x="1667265" y="466858"/>
            <a:chExt cx="6412834" cy="4290418"/>
          </a:xfrm>
          <a:solidFill>
            <a:srgbClr val="7E174C"/>
          </a:solidFill>
        </p:grpSpPr>
        <p:sp>
          <p:nvSpPr>
            <p:cNvPr id="63" name="TextBox 62"/>
            <p:cNvSpPr txBox="1"/>
            <p:nvPr/>
          </p:nvSpPr>
          <p:spPr>
            <a:xfrm>
              <a:off x="5112620" y="4234056"/>
              <a:ext cx="2967479" cy="523220"/>
            </a:xfrm>
            <a:prstGeom prst="rect">
              <a:avLst/>
            </a:prstGeom>
            <a:solidFill>
              <a:srgbClr val="F9BA0F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Candara"/>
                  <a:cs typeface="Candara"/>
                </a:rPr>
                <a:t>seeing weird color</a:t>
              </a:r>
              <a:endParaRPr lang="en-US" sz="2800" dirty="0">
                <a:latin typeface="Candara"/>
                <a:cs typeface="Candara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667265" y="3759192"/>
              <a:ext cx="3159839" cy="523220"/>
            </a:xfrm>
            <a:prstGeom prst="rect">
              <a:avLst/>
            </a:prstGeom>
            <a:solidFill>
              <a:srgbClr val="F9BA0F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Candara"/>
                  <a:cs typeface="Candara"/>
                </a:rPr>
                <a:t>seeing weird </a:t>
              </a:r>
              <a:r>
                <a:rPr lang="en-US" sz="2800" dirty="0" err="1" smtClean="0">
                  <a:latin typeface="Candara"/>
                  <a:cs typeface="Candara"/>
                </a:rPr>
                <a:t>colour</a:t>
              </a:r>
              <a:endParaRPr lang="en-US" sz="2800" dirty="0">
                <a:latin typeface="Candara"/>
                <a:cs typeface="Candara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017445" y="466858"/>
              <a:ext cx="2217599" cy="523220"/>
            </a:xfrm>
            <a:prstGeom prst="rect">
              <a:avLst/>
            </a:prstGeom>
            <a:solidFill>
              <a:srgbClr val="F9BA0F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dirty="0" err="1" smtClean="0">
                  <a:latin typeface="Candara"/>
                  <a:cs typeface="Candara"/>
                </a:rPr>
                <a:t>googley</a:t>
              </a:r>
              <a:r>
                <a:rPr lang="en-US" sz="2800" dirty="0" smtClean="0">
                  <a:latin typeface="Candara"/>
                  <a:cs typeface="Candara"/>
                </a:rPr>
                <a:t> eyed</a:t>
              </a:r>
              <a:endParaRPr lang="en-US" sz="2800" dirty="0">
                <a:latin typeface="Candara"/>
                <a:cs typeface="Candara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248845" y="2806657"/>
              <a:ext cx="2033329" cy="523220"/>
            </a:xfrm>
            <a:prstGeom prst="rect">
              <a:avLst/>
            </a:prstGeom>
            <a:solidFill>
              <a:srgbClr val="F9BA0F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dirty="0" err="1" smtClean="0">
                  <a:latin typeface="Candara"/>
                  <a:cs typeface="Candara"/>
                </a:rPr>
                <a:t>googly</a:t>
              </a:r>
              <a:r>
                <a:rPr lang="en-US" sz="2800" dirty="0" smtClean="0">
                  <a:latin typeface="Candara"/>
                  <a:cs typeface="Candara"/>
                </a:rPr>
                <a:t> eyed</a:t>
              </a:r>
              <a:endParaRPr lang="en-US" sz="2800" dirty="0">
                <a:latin typeface="Candara"/>
                <a:cs typeface="Candara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549343" y="466858"/>
            <a:ext cx="3790014" cy="1454767"/>
            <a:chOff x="3549343" y="466858"/>
            <a:chExt cx="3790014" cy="1454767"/>
          </a:xfrm>
          <a:solidFill>
            <a:srgbClr val="6AA751"/>
          </a:solidFill>
        </p:grpSpPr>
        <p:sp>
          <p:nvSpPr>
            <p:cNvPr id="71" name="TextBox 70"/>
            <p:cNvSpPr txBox="1"/>
            <p:nvPr/>
          </p:nvSpPr>
          <p:spPr>
            <a:xfrm>
              <a:off x="3549343" y="1398405"/>
              <a:ext cx="2694317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Candara"/>
                  <a:cs typeface="Candara"/>
                </a:rPr>
                <a:t>#</a:t>
              </a:r>
              <a:r>
                <a:rPr lang="en-US" sz="2800" dirty="0" err="1" smtClean="0">
                  <a:latin typeface="Candara"/>
                  <a:cs typeface="Candara"/>
                </a:rPr>
                <a:t>notevenhungry</a:t>
              </a:r>
              <a:endParaRPr lang="en-US" sz="2800" dirty="0">
                <a:latin typeface="Candara"/>
                <a:cs typeface="Candara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235195" y="466858"/>
              <a:ext cx="2104162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Candara"/>
                  <a:cs typeface="Candara"/>
                </a:rPr>
                <a:t>no </a:t>
              </a:r>
              <a:r>
                <a:rPr lang="en-US" sz="2800" dirty="0" err="1" smtClean="0">
                  <a:latin typeface="Candara"/>
                  <a:cs typeface="Candara"/>
                </a:rPr>
                <a:t>appetitey</a:t>
              </a:r>
              <a:endParaRPr lang="en-US" sz="2800" dirty="0">
                <a:latin typeface="Candara"/>
                <a:cs typeface="Candara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523605" y="1865638"/>
            <a:ext cx="4371334" cy="2888104"/>
            <a:chOff x="1523605" y="1865638"/>
            <a:chExt cx="4371334" cy="2888104"/>
          </a:xfrm>
          <a:solidFill>
            <a:srgbClr val="FB6A31"/>
          </a:solidFill>
        </p:grpSpPr>
        <p:sp>
          <p:nvSpPr>
            <p:cNvPr id="77" name="TextBox 76"/>
            <p:cNvSpPr txBox="1"/>
            <p:nvPr/>
          </p:nvSpPr>
          <p:spPr>
            <a:xfrm>
              <a:off x="1523605" y="1865638"/>
              <a:ext cx="4371334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Candara"/>
                  <a:cs typeface="Candara"/>
                </a:rPr>
                <a:t>making me eat like a mouse</a:t>
              </a:r>
              <a:endParaRPr lang="en-US" sz="2800" dirty="0">
                <a:latin typeface="Candara"/>
                <a:cs typeface="Candara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299929" y="4230522"/>
              <a:ext cx="2874380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Candara"/>
                  <a:cs typeface="Candara"/>
                </a:rPr>
                <a:t>never want to eat</a:t>
              </a:r>
              <a:endParaRPr lang="en-US" sz="2800" dirty="0">
                <a:latin typeface="Candara"/>
                <a:cs typeface="Candar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29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36906" y="0"/>
            <a:ext cx="4592384" cy="6858000"/>
            <a:chOff x="-11506" y="1052678"/>
            <a:chExt cx="4592384" cy="6858000"/>
          </a:xfrm>
          <a:solidFill>
            <a:srgbClr val="6AA751"/>
          </a:solidFill>
        </p:grpSpPr>
        <p:sp>
          <p:nvSpPr>
            <p:cNvPr id="83" name="Rectangle 82"/>
            <p:cNvSpPr/>
            <p:nvPr/>
          </p:nvSpPr>
          <p:spPr>
            <a:xfrm>
              <a:off x="-11506" y="1052678"/>
              <a:ext cx="4592384" cy="6858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26083" y="5575407"/>
              <a:ext cx="2973090" cy="84638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00" dirty="0">
                  <a:latin typeface="Candara"/>
                  <a:cs typeface="Candara"/>
                </a:rPr>
                <a:t>Visual </a:t>
              </a:r>
              <a:r>
                <a:rPr lang="en-US" sz="2100" dirty="0" smtClean="0">
                  <a:latin typeface="Candara"/>
                  <a:cs typeface="Candara"/>
                </a:rPr>
                <a:t>impairment</a:t>
              </a:r>
            </a:p>
            <a:p>
              <a:pPr algn="ctr"/>
              <a:r>
                <a:rPr lang="en-US" sz="2800" dirty="0" err="1" smtClean="0">
                  <a:latin typeface="Candara"/>
                  <a:cs typeface="Candara"/>
                </a:rPr>
                <a:t>MedDRA</a:t>
              </a:r>
              <a:r>
                <a:rPr lang="en-US" sz="2800" dirty="0">
                  <a:latin typeface="Candara"/>
                  <a:cs typeface="Candara"/>
                </a:rPr>
                <a:t> </a:t>
              </a:r>
              <a:r>
                <a:rPr lang="en-US" sz="2800" dirty="0" smtClean="0">
                  <a:latin typeface="Candara"/>
                  <a:cs typeface="Candara"/>
                </a:rPr>
                <a:t>10047571 </a:t>
              </a:r>
              <a:endParaRPr lang="en-US" sz="2800" dirty="0">
                <a:latin typeface="Candara"/>
                <a:cs typeface="Candara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44443" y="6608293"/>
              <a:ext cx="3336370" cy="84638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00" dirty="0" smtClean="0">
                  <a:latin typeface="Candara"/>
                  <a:cs typeface="Candara"/>
                </a:rPr>
                <a:t>Visual impairment</a:t>
              </a:r>
            </a:p>
            <a:p>
              <a:pPr algn="ctr"/>
              <a:r>
                <a:rPr lang="en-US" sz="2800" dirty="0" smtClean="0">
                  <a:latin typeface="Candara"/>
                  <a:cs typeface="Candara"/>
                </a:rPr>
                <a:t>SNOMED 397540003</a:t>
              </a:r>
              <a:endParaRPr lang="en-US" sz="2800" dirty="0">
                <a:latin typeface="Candara"/>
                <a:cs typeface="Candara"/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4577016" y="0"/>
            <a:ext cx="4592384" cy="6858000"/>
            <a:chOff x="13894" y="1052678"/>
            <a:chExt cx="4592384" cy="6858000"/>
          </a:xfrm>
          <a:solidFill>
            <a:srgbClr val="4EA4B5"/>
          </a:solidFill>
        </p:grpSpPr>
        <p:sp>
          <p:nvSpPr>
            <p:cNvPr id="97" name="Rectangle 96"/>
            <p:cNvSpPr/>
            <p:nvPr/>
          </p:nvSpPr>
          <p:spPr>
            <a:xfrm>
              <a:off x="13894" y="1052678"/>
              <a:ext cx="4592384" cy="6858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803204" y="5575407"/>
              <a:ext cx="3018850" cy="84638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00" dirty="0" smtClean="0">
                  <a:latin typeface="Candara"/>
                  <a:cs typeface="Candara"/>
                </a:rPr>
                <a:t>Decreased appetite</a:t>
              </a:r>
            </a:p>
            <a:p>
              <a:pPr algn="ctr"/>
              <a:r>
                <a:rPr lang="en-US" sz="2800" dirty="0" err="1" smtClean="0">
                  <a:latin typeface="Candara"/>
                  <a:cs typeface="Candara"/>
                </a:rPr>
                <a:t>MedDRA</a:t>
              </a:r>
              <a:r>
                <a:rPr lang="en-US" sz="2800" dirty="0">
                  <a:latin typeface="Candara"/>
                  <a:cs typeface="Candara"/>
                </a:rPr>
                <a:t> </a:t>
              </a:r>
              <a:r>
                <a:rPr lang="en-US" sz="2800" dirty="0" smtClean="0">
                  <a:latin typeface="Candara"/>
                  <a:cs typeface="Candara"/>
                </a:rPr>
                <a:t>10061428 </a:t>
              </a:r>
              <a:endParaRPr lang="en-US" sz="2800" dirty="0">
                <a:latin typeface="Candara"/>
                <a:cs typeface="Candara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706509" y="6608293"/>
              <a:ext cx="3212238" cy="84638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00" dirty="0" smtClean="0">
                  <a:latin typeface="Candara"/>
                  <a:cs typeface="Candara"/>
                </a:rPr>
                <a:t>Loss of appetite</a:t>
              </a:r>
            </a:p>
            <a:p>
              <a:pPr algn="ctr"/>
              <a:r>
                <a:rPr lang="en-US" sz="2800" dirty="0" smtClean="0">
                  <a:latin typeface="Candara"/>
                  <a:cs typeface="Candara"/>
                </a:rPr>
                <a:t>SNOMED 79890006</a:t>
              </a:r>
              <a:endParaRPr lang="en-US" sz="2800" dirty="0">
                <a:latin typeface="Candara"/>
                <a:cs typeface="Candara"/>
              </a:endParaRPr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1523605" y="1865638"/>
            <a:ext cx="4371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making me eat like a mouse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-220717" y="1398405"/>
            <a:ext cx="1488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anorexic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-432859" y="2333853"/>
            <a:ext cx="2104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lost appetite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3549343" y="1398405"/>
            <a:ext cx="2694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#</a:t>
            </a:r>
            <a:r>
              <a:rPr lang="en-US" sz="2800" dirty="0" err="1" smtClean="0">
                <a:latin typeface="Candara"/>
                <a:cs typeface="Candara"/>
              </a:rPr>
              <a:t>notevenhungry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803332" y="928707"/>
            <a:ext cx="3668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appetite is nonexistent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-36906" y="466858"/>
            <a:ext cx="3006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Candara"/>
                <a:cs typeface="Candara"/>
              </a:rPr>
              <a:t>apetite</a:t>
            </a:r>
            <a:r>
              <a:rPr lang="en-US" sz="2800" dirty="0" smtClean="0">
                <a:latin typeface="Candara"/>
                <a:cs typeface="Candara"/>
              </a:rPr>
              <a:t> </a:t>
            </a:r>
            <a:r>
              <a:rPr lang="en-US" sz="2800" dirty="0" err="1" smtClean="0">
                <a:latin typeface="Candara"/>
                <a:cs typeface="Candara"/>
              </a:rPr>
              <a:t>surpressed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4529413" y="2333853"/>
            <a:ext cx="2803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didn’t get hungry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1844770" y="2946"/>
            <a:ext cx="27330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Candara"/>
                <a:cs typeface="Candara"/>
              </a:rPr>
              <a:t>dont</a:t>
            </a:r>
            <a:r>
              <a:rPr lang="en-US" sz="2800" dirty="0" smtClean="0">
                <a:latin typeface="Candara"/>
                <a:cs typeface="Candara"/>
              </a:rPr>
              <a:t> want to eat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6502625" y="928707"/>
            <a:ext cx="3121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miss feeling hungry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677393" y="3282257"/>
            <a:ext cx="28808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killed my appetite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-570" y="2802384"/>
            <a:ext cx="1504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can’t eat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-657" y="3282257"/>
            <a:ext cx="1904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lost </a:t>
            </a:r>
            <a:r>
              <a:rPr lang="en-US" sz="2800" dirty="0" err="1" smtClean="0">
                <a:latin typeface="Candara"/>
                <a:cs typeface="Candara"/>
              </a:rPr>
              <a:t>apetite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6546724" y="2946"/>
            <a:ext cx="2643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lost my appetite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5235195" y="466858"/>
            <a:ext cx="2104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no </a:t>
            </a:r>
            <a:r>
              <a:rPr lang="en-US" sz="2800" dirty="0" err="1" smtClean="0">
                <a:latin typeface="Candara"/>
                <a:cs typeface="Candara"/>
              </a:rPr>
              <a:t>appetitey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11978" y="4230522"/>
            <a:ext cx="2338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lack of </a:t>
            </a:r>
            <a:r>
              <a:rPr lang="en-US" sz="2800" dirty="0" err="1" smtClean="0">
                <a:latin typeface="Candara"/>
                <a:cs typeface="Candara"/>
              </a:rPr>
              <a:t>apetite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4781261" y="3759192"/>
            <a:ext cx="2354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stomach small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6280180" y="2822537"/>
            <a:ext cx="2689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lost </a:t>
            </a:r>
            <a:r>
              <a:rPr lang="en-US" sz="2800" dirty="0" err="1" smtClean="0">
                <a:latin typeface="Candara"/>
                <a:cs typeface="Candara"/>
              </a:rPr>
              <a:t>teh</a:t>
            </a:r>
            <a:r>
              <a:rPr lang="en-US" sz="2800" dirty="0" smtClean="0">
                <a:latin typeface="Candara"/>
                <a:cs typeface="Candara"/>
              </a:rPr>
              <a:t> appetite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8034072" y="4218912"/>
            <a:ext cx="2194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ndara"/>
                <a:cs typeface="Candara"/>
              </a:rPr>
              <a:t>n</a:t>
            </a:r>
            <a:r>
              <a:rPr lang="en-US" sz="2800" dirty="0" smtClean="0">
                <a:latin typeface="Candara"/>
                <a:cs typeface="Candara"/>
              </a:rPr>
              <a:t>ever hungry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2299929" y="4230522"/>
            <a:ext cx="28743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never want to eat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811630" y="1393218"/>
            <a:ext cx="1413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cant eat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1650229" y="2333853"/>
            <a:ext cx="2896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lost their eyesight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12620" y="4234056"/>
            <a:ext cx="2967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seeing weird color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67265" y="3759192"/>
            <a:ext cx="3159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seeing weird </a:t>
            </a:r>
            <a:r>
              <a:rPr lang="en-US" sz="2800" dirty="0" err="1" smtClean="0">
                <a:latin typeface="Candara"/>
                <a:cs typeface="Candara"/>
              </a:rPr>
              <a:t>colour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01257" y="468987"/>
            <a:ext cx="2115558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Candara"/>
                <a:cs typeface="Candara"/>
              </a:rPr>
              <a:t>doublevision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519506" y="1865638"/>
            <a:ext cx="20301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couldn’t see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87527" y="1398405"/>
            <a:ext cx="2193404" cy="52322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double vision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31817" y="928707"/>
            <a:ext cx="936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blind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17445" y="466858"/>
            <a:ext cx="2217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Candara"/>
                <a:cs typeface="Candara"/>
              </a:rPr>
              <a:t>googley</a:t>
            </a:r>
            <a:r>
              <a:rPr lang="en-US" sz="2800" dirty="0" smtClean="0">
                <a:latin typeface="Candara"/>
                <a:cs typeface="Candara"/>
              </a:rPr>
              <a:t> eyed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50686" y="928707"/>
            <a:ext cx="2032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blurry vision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33692" y="3758102"/>
            <a:ext cx="2743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changes in vision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72811" y="3746824"/>
            <a:ext cx="1786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cross eyed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421" y="3282257"/>
            <a:ext cx="2110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seeing weird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76454" y="1865638"/>
            <a:ext cx="2242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vision change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13892" y="1398405"/>
            <a:ext cx="161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blindness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38663" y="2946"/>
            <a:ext cx="1927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cross vision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151601" y="2946"/>
            <a:ext cx="1934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visual snow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48845" y="2806657"/>
            <a:ext cx="2033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Candara"/>
                <a:cs typeface="Candara"/>
              </a:rPr>
              <a:t>googly</a:t>
            </a:r>
            <a:r>
              <a:rPr lang="en-US" sz="2800" dirty="0" smtClean="0">
                <a:latin typeface="Candara"/>
                <a:cs typeface="Candara"/>
              </a:rPr>
              <a:t> eyed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68855" y="2333853"/>
            <a:ext cx="2304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seeing double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80217" y="3282257"/>
            <a:ext cx="1939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Candara"/>
                <a:cs typeface="Candara"/>
              </a:rPr>
              <a:t>couldnt</a:t>
            </a:r>
            <a:r>
              <a:rPr lang="en-US" sz="2800" dirty="0" smtClean="0">
                <a:latin typeface="Candara"/>
                <a:cs typeface="Candara"/>
              </a:rPr>
              <a:t> see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45442" y="3282257"/>
            <a:ext cx="1708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Candara"/>
                <a:cs typeface="Candara"/>
              </a:rPr>
              <a:t>crosseyed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82571" y="1867060"/>
            <a:ext cx="1080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blurry</a:t>
            </a:r>
            <a:endParaRPr lang="en-US" sz="2800" dirty="0">
              <a:latin typeface="Candara"/>
              <a:cs typeface="Candara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1533287" y="2806657"/>
            <a:ext cx="2681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ndara"/>
                <a:cs typeface="Candara"/>
              </a:rPr>
              <a:t>killed my </a:t>
            </a:r>
            <a:r>
              <a:rPr lang="en-US" sz="2800" dirty="0" err="1" smtClean="0">
                <a:latin typeface="Candara"/>
                <a:cs typeface="Candara"/>
              </a:rPr>
              <a:t>apetite</a:t>
            </a:r>
            <a:endParaRPr lang="en-US" sz="2800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84914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0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0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1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1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1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1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000" fill="hold"/>
                                        <p:tgtEl>
                                          <p:spTgt spid="1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12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1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fill="hold"/>
                                        <p:tgtEl>
                                          <p:spTgt spid="1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1000" fill="hold"/>
                                        <p:tgtEl>
                                          <p:spTgt spid="1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1000" fill="hold"/>
                                        <p:tgtEl>
                                          <p:spTgt spid="1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1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10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1000" fill="hold"/>
                                        <p:tgtEl>
                                          <p:spTgt spid="15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11111E-6 L 0.02777 -0.11296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" y="-5648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85185E-6 L -0.68333 -0.12593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-6296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33333E-6 L -0.87361 -0.142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81" y="-713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50209 0.04908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04" y="2454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-0.80417 -0.3083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08" y="-15417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33333E-6 L -0.95138 -0.18519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569" y="-9259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04097 0.07592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9" y="3796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-0.21945 -0.07408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2" y="-3704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07407E-6 L -0.52014 0.51203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07" y="25602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0.81666 0.49815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33" y="24907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08889 " pathEditMode="relative" ptsTypes="AA">
                                      <p:cBhvr>
                                        <p:cTn id="1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38778E-17 L -0.12431 0.01019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15" y="509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597 -0.18056 " pathEditMode="relative" ptsTypes="AA">
                                      <p:cBhvr>
                                        <p:cTn id="1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486 -0.27871 " pathEditMode="relative" ptsTypes="AA">
                                      <p:cBhvr>
                                        <p:cTn id="1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695 -0.15648 " pathEditMode="relative" ptsTypes="AA">
                                      <p:cBhvr>
                                        <p:cTn id="118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-0.59166 -0.10092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83" y="-5046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486 -0.18426 " pathEditMode="relative" ptsTypes="AA">
                                      <p:cBhvr>
                                        <p:cTn id="1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7361 -0.26759 " pathEditMode="relative" ptsTypes="AA">
                                      <p:cBhvr>
                                        <p:cTn id="1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59259E-6 L -0.00277 -0.14444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7222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81481E-6 L -0.4382 0.18703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10" y="9352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07407E-6 L 0.22986 0.51203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93" y="25602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125 -0.17963 " pathEditMode="relative" ptsTypes="AA">
                                      <p:cBhvr>
                                        <p:cTn id="132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38778E-17 L 0.45139 0.00926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69" y="463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11111E-6 L 0.34097 -0.00555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278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6 L -0.3632 -0.02037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60" y="-1019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8819 -0.16666 " pathEditMode="relative" ptsTypes="AA">
                                      <p:cBhvr>
                                        <p:cTn id="140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22222E-6 L -0.04305 -0.04629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3" y="-2315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07407E-6 L 0.25347 0.34814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74" y="17407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7037E-6 L 0.28958 -0.00463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79" y="-231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33333E-6 L 0.04792 -0.0213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-1065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46319 -0.10463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60" y="-5231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848 0.08889 " pathEditMode="relative" ptsTypes="AA">
                                      <p:cBhvr>
                                        <p:cTn id="152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0.73542 -0.3166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71" y="-15833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4236 0.0787 " pathEditMode="relative" ptsTypes="AA">
                                      <p:cBhvr>
                                        <p:cTn id="156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01319 -0.28148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0" y="-14074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81481E-6 L 0.45972 -0.08797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86" y="-4398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-0.05 0.10463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5231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7.40741E-7 L -0.19236 -0.32222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18" y="-16111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11111E-6 L 0.41528 -0.26759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64" y="-13380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8472 0.20278 " pathEditMode="relative" ptsTypes="AA">
                                      <p:cBhvr>
                                        <p:cTn id="168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38778E-17 L 0.11597 0.38981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9" y="19491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5834 -0.03426 " pathEditMode="relative" ptsTypes="AA">
                                      <p:cBhvr>
                                        <p:cTn id="172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00"/>
                            </p:stCondLst>
                            <p:childTnLst>
                              <p:par>
                                <p:cTn id="18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105" grpId="1"/>
      <p:bldP spid="106" grpId="0"/>
      <p:bldP spid="106" grpId="1"/>
      <p:bldP spid="107" grpId="0"/>
      <p:bldP spid="107" grpId="1"/>
      <p:bldP spid="108" grpId="0"/>
      <p:bldP spid="108" grpId="1"/>
      <p:bldP spid="109" grpId="0"/>
      <p:bldP spid="109" grpId="1"/>
      <p:bldP spid="111" grpId="0"/>
      <p:bldP spid="111" grpId="1"/>
      <p:bldP spid="112" grpId="0"/>
      <p:bldP spid="112" grpId="1"/>
      <p:bldP spid="113" grpId="0"/>
      <p:bldP spid="113" grpId="1"/>
      <p:bldP spid="115" grpId="0"/>
      <p:bldP spid="115" grpId="1"/>
      <p:bldP spid="116" grpId="0"/>
      <p:bldP spid="116" grpId="1"/>
      <p:bldP spid="118" grpId="0"/>
      <p:bldP spid="118" grpId="1"/>
      <p:bldP spid="119" grpId="0"/>
      <p:bldP spid="119" grpId="1"/>
      <p:bldP spid="121" grpId="0"/>
      <p:bldP spid="121" grpId="1"/>
      <p:bldP spid="123" grpId="0"/>
      <p:bldP spid="123" grpId="1"/>
      <p:bldP spid="124" grpId="0"/>
      <p:bldP spid="124" grpId="1"/>
      <p:bldP spid="125" grpId="0"/>
      <p:bldP spid="125" grpId="1"/>
      <p:bldP spid="126" grpId="0"/>
      <p:bldP spid="126" grpId="1"/>
      <p:bldP spid="127" grpId="0"/>
      <p:bldP spid="127" grpId="1"/>
      <p:bldP spid="128" grpId="0"/>
      <p:bldP spid="128" grpId="1"/>
      <p:bldP spid="29" grpId="0"/>
      <p:bldP spid="29" grpId="1"/>
      <p:bldP spid="129" grpId="0"/>
      <p:bldP spid="129" grpId="1"/>
      <p:bldP spid="24" grpId="0"/>
      <p:bldP spid="24" grpId="1"/>
      <p:bldP spid="25" grpId="0"/>
      <p:bldP spid="25" grpId="1"/>
      <p:bldP spid="8" grpId="0"/>
      <p:bldP spid="8" grpId="1"/>
      <p:bldP spid="12" grpId="0"/>
      <p:bldP spid="12" grpId="1"/>
      <p:bldP spid="7" grpId="0"/>
      <p:bldP spid="7" grpId="1"/>
      <p:bldP spid="2" grpId="0"/>
      <p:bldP spid="2" grpId="1"/>
      <p:bldP spid="10" grpId="0"/>
      <p:bldP spid="10" grpId="1"/>
      <p:bldP spid="5" grpId="0"/>
      <p:bldP spid="5" grpId="1"/>
      <p:bldP spid="21" grpId="0"/>
      <p:bldP spid="21" grpId="1"/>
      <p:bldP spid="16" grpId="0"/>
      <p:bldP spid="16" grpId="1"/>
      <p:bldP spid="23" grpId="0"/>
      <p:bldP spid="23" grpId="1"/>
      <p:bldP spid="22" grpId="0"/>
      <p:bldP spid="22" grpId="1"/>
      <p:bldP spid="3" grpId="0"/>
      <p:bldP spid="3" grpId="1"/>
      <p:bldP spid="18" grpId="0"/>
      <p:bldP spid="18" grpId="1"/>
      <p:bldP spid="19" grpId="0"/>
      <p:bldP spid="19" grpId="1"/>
      <p:bldP spid="11" grpId="0"/>
      <p:bldP spid="11" grpId="1"/>
      <p:bldP spid="20" grpId="0"/>
      <p:bldP spid="20" grpId="1"/>
      <p:bldP spid="13" grpId="0"/>
      <p:bldP spid="13" grpId="1"/>
      <p:bldP spid="17" grpId="0"/>
      <p:bldP spid="17" grpId="1"/>
      <p:bldP spid="6" grpId="0"/>
      <p:bldP spid="6" grpId="1"/>
      <p:bldP spid="150" grpId="0"/>
      <p:bldP spid="150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1233169742"/>
              </p:ext>
            </p:extLst>
          </p:nvPr>
        </p:nvGraphicFramePr>
        <p:xfrm>
          <a:off x="279264" y="407127"/>
          <a:ext cx="7009673" cy="4673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68164" y="5115985"/>
            <a:ext cx="7772400" cy="1362075"/>
          </a:xfrm>
          <a:ln>
            <a:noFill/>
          </a:ln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US" dirty="0" err="1" smtClean="0"/>
              <a:t>MedWatcher</a:t>
            </a:r>
            <a:r>
              <a:rPr lang="en-US" dirty="0" smtClean="0"/>
              <a:t> Social</a:t>
            </a:r>
            <a:br>
              <a:rPr lang="en-US" dirty="0" smtClean="0"/>
            </a:br>
            <a:r>
              <a:rPr lang="en-US" dirty="0" smtClean="0"/>
              <a:t> TOTALS 2013</a:t>
            </a:r>
            <a:endParaRPr dirty="0"/>
          </a:p>
        </p:txBody>
      </p:sp>
      <p:grpSp>
        <p:nvGrpSpPr>
          <p:cNvPr id="12" name="Group 11"/>
          <p:cNvGrpSpPr/>
          <p:nvPr/>
        </p:nvGrpSpPr>
        <p:grpSpPr>
          <a:xfrm>
            <a:off x="5716835" y="486940"/>
            <a:ext cx="5245134" cy="3024830"/>
            <a:chOff x="5716835" y="486940"/>
            <a:chExt cx="5245134" cy="3024830"/>
          </a:xfrm>
        </p:grpSpPr>
        <p:sp>
          <p:nvSpPr>
            <p:cNvPr id="5" name="TextBox 4"/>
            <p:cNvSpPr txBox="1"/>
            <p:nvPr/>
          </p:nvSpPr>
          <p:spPr>
            <a:xfrm>
              <a:off x="6213944" y="486940"/>
              <a:ext cx="4220138" cy="1323439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prstClr val="white"/>
                  </a:solidFill>
                  <a:latin typeface="Candara"/>
                  <a:cs typeface="Candara"/>
                </a:rPr>
                <a:t>20.5M</a:t>
              </a:r>
              <a:r>
                <a:rPr lang="en-US" sz="2800" dirty="0" smtClean="0">
                  <a:solidFill>
                    <a:prstClr val="white"/>
                  </a:solidFill>
                  <a:latin typeface="Candara"/>
                  <a:cs typeface="Candara"/>
                </a:rPr>
                <a:t> </a:t>
              </a:r>
            </a:p>
            <a:p>
              <a:r>
                <a:rPr lang="en-US" sz="2000" dirty="0" smtClean="0">
                  <a:solidFill>
                    <a:prstClr val="white"/>
                  </a:solidFill>
                  <a:latin typeface="Candara"/>
                  <a:cs typeface="Candara"/>
                </a:rPr>
                <a:t>Drug Mentions </a:t>
              </a:r>
            </a:p>
            <a:p>
              <a:r>
                <a:rPr lang="en-US" sz="2000" dirty="0" smtClean="0">
                  <a:solidFill>
                    <a:prstClr val="white"/>
                  </a:solidFill>
                  <a:latin typeface="Candara"/>
                  <a:cs typeface="Candara"/>
                </a:rPr>
                <a:t>Harvested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741831" y="2188331"/>
              <a:ext cx="422013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prstClr val="white"/>
                  </a:solidFill>
                  <a:latin typeface="Candara"/>
                  <a:cs typeface="Candara"/>
                </a:rPr>
                <a:t>324K</a:t>
              </a:r>
              <a:r>
                <a:rPr lang="en-US" sz="2800" dirty="0" smtClean="0">
                  <a:solidFill>
                    <a:prstClr val="white"/>
                  </a:solidFill>
                  <a:latin typeface="Candara"/>
                  <a:cs typeface="Candara"/>
                </a:rPr>
                <a:t> </a:t>
              </a:r>
            </a:p>
            <a:p>
              <a:r>
                <a:rPr lang="en-US" sz="2000" dirty="0" smtClean="0">
                  <a:solidFill>
                    <a:prstClr val="white"/>
                  </a:solidFill>
                  <a:latin typeface="Candara"/>
                  <a:cs typeface="Candara"/>
                </a:rPr>
                <a:t>Adverse Events </a:t>
              </a:r>
            </a:p>
            <a:p>
              <a:r>
                <a:rPr lang="en-US" sz="2000" dirty="0" smtClean="0">
                  <a:solidFill>
                    <a:prstClr val="white"/>
                  </a:solidFill>
                  <a:latin typeface="Candara"/>
                  <a:cs typeface="Candara"/>
                </a:rPr>
                <a:t>Tagged</a:t>
              </a:r>
            </a:p>
          </p:txBody>
        </p:sp>
        <p:sp>
          <p:nvSpPr>
            <p:cNvPr id="9" name="Left Arrow 8"/>
            <p:cNvSpPr/>
            <p:nvPr/>
          </p:nvSpPr>
          <p:spPr>
            <a:xfrm>
              <a:off x="6213944" y="2553185"/>
              <a:ext cx="465319" cy="193900"/>
            </a:xfrm>
            <a:prstGeom prst="lef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Left Arrow 9"/>
            <p:cNvSpPr/>
            <p:nvPr/>
          </p:nvSpPr>
          <p:spPr>
            <a:xfrm>
              <a:off x="5716835" y="1005560"/>
              <a:ext cx="465319" cy="193900"/>
            </a:xfrm>
            <a:prstGeom prst="leftArrow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232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694264" y="5740400"/>
            <a:ext cx="5096935" cy="28786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29147" y="5130797"/>
            <a:ext cx="698501" cy="28786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4265" y="5596467"/>
            <a:ext cx="2641602" cy="28786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60064" y="5376334"/>
            <a:ext cx="2442635" cy="28786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4265" y="6299436"/>
            <a:ext cx="698501" cy="18977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Concordance: Sertraline (Zoloft) for Major Depression</a:t>
            </a:r>
            <a:endParaRPr lang="en-US" sz="28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0633C-54C0-6F48-9F41-2F032FDB36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2" name="Content Placeholder 11" descr="sertraline.pn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" r="94"/>
          <a:stretch>
            <a:fillRect/>
          </a:stretch>
        </p:blipFill>
        <p:spPr>
          <a:xfrm>
            <a:off x="1181100" y="1084263"/>
            <a:ext cx="6781800" cy="4017962"/>
          </a:xfrm>
        </p:spPr>
      </p:pic>
      <p:sp>
        <p:nvSpPr>
          <p:cNvPr id="13" name="Rectangle 12"/>
          <p:cNvSpPr/>
          <p:nvPr/>
        </p:nvSpPr>
        <p:spPr>
          <a:xfrm>
            <a:off x="364066" y="5130797"/>
            <a:ext cx="865293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Zoloft is notorious for making stomachs sick and I just vomited... I think I'm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gonna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go off it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These jittery, anxious, shaky, racing &amp; very yucky feelings are a sign that I didn't listen to the doctor about mixing Zoloft and Caffeine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At least hallucinations is a common side affect of overdosing on Zoloft so I'm not going completely insane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err="1">
                <a:solidFill>
                  <a:prstClr val="black"/>
                </a:solidFill>
                <a:latin typeface="Calibri"/>
              </a:rPr>
              <a:t>i've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washed my hands so many times the skins peeling off. if #Zoloft is indicated for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ocd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, then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i'm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a baboon #Pfizer</a:t>
            </a:r>
          </a:p>
        </p:txBody>
      </p:sp>
    </p:spTree>
    <p:extLst>
      <p:ext uri="{BB962C8B-B14F-4D97-AF65-F5344CB8AC3E}">
        <p14:creationId xmlns:p14="http://schemas.microsoft.com/office/powerpoint/2010/main" val="242227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134100" y="5266267"/>
            <a:ext cx="1545167" cy="28786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1932" y="6346463"/>
            <a:ext cx="1447801" cy="28786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1932" y="5918200"/>
            <a:ext cx="2294468" cy="28786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39067" y="5494867"/>
            <a:ext cx="3200400" cy="28786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54099" y="5494867"/>
            <a:ext cx="698501" cy="28786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18566" y="5266267"/>
            <a:ext cx="1646767" cy="28786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/>
              <a:t>Isotretinoin</a:t>
            </a:r>
            <a:r>
              <a:rPr lang="en-US" sz="3200" dirty="0" smtClean="0"/>
              <a:t> (Accutane) for Acne</a:t>
            </a:r>
            <a:endParaRPr lang="en-US" sz="32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0633C-54C0-6F48-9F41-2F032FDB36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60" r="60"/>
          <a:stretch>
            <a:fillRect/>
          </a:stretch>
        </p:blipFill>
        <p:spPr>
          <a:xfrm>
            <a:off x="1216025" y="1093788"/>
            <a:ext cx="6711950" cy="3978275"/>
          </a:xfrm>
        </p:spPr>
      </p:pic>
      <p:sp>
        <p:nvSpPr>
          <p:cNvPr id="5" name="TextBox 4"/>
          <p:cNvSpPr txBox="1"/>
          <p:nvPr/>
        </p:nvSpPr>
        <p:spPr>
          <a:xfrm>
            <a:off x="397933" y="5266267"/>
            <a:ext cx="84666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Accutane + tanning isn't a good combination. My lips are SO chapped. #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accutaneprobz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this hair loss is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seriouly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scaring me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im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going to stop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accutane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right now bye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My liver is keeping me up again. :( I'm probably going to be babying it for the rest of my life after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accutane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gave me hepatitis. No fun.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having to put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vaseline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on your eyelids because they are so dry and hurt so bad &lt;&lt;&lt;&lt;&lt; #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accutane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#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accutaneprobz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69315" y="4034459"/>
            <a:ext cx="698501" cy="221994"/>
          </a:xfrm>
          <a:prstGeom prst="rect">
            <a:avLst/>
          </a:prstGeom>
          <a:solidFill>
            <a:srgbClr val="FFFF00">
              <a:alpha val="4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957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681" y="1701926"/>
            <a:ext cx="5289694" cy="39255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Engaging users directly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0633C-54C0-6F48-9F41-2F032FDB362B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97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31" y="330200"/>
            <a:ext cx="3495040" cy="52425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300" y="812800"/>
            <a:ext cx="3496733" cy="5245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1320800"/>
            <a:ext cx="3495040" cy="52425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8060" y="5854704"/>
            <a:ext cx="4309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Candara"/>
                <a:cs typeface="Candara"/>
              </a:rPr>
              <a:t>m</a:t>
            </a:r>
            <a:r>
              <a:rPr lang="en-US" sz="4400" b="1" dirty="0" err="1" smtClean="0">
                <a:latin typeface="Candara"/>
                <a:cs typeface="Candara"/>
              </a:rPr>
              <a:t>edwatcher.org</a:t>
            </a:r>
            <a:endParaRPr lang="en-US" sz="4400" b="1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18145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sz="3600" dirty="0" smtClean="0"/>
              <a:t>Report Submitted via MedWatcher</a:t>
            </a:r>
            <a:endParaRPr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4575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 smtClean="0"/>
              <a:t>87 year-old male</a:t>
            </a:r>
          </a:p>
          <a:p>
            <a:pPr>
              <a:defRPr/>
            </a:pPr>
            <a:r>
              <a:rPr lang="en-US" dirty="0" err="1" smtClean="0"/>
              <a:t>Dx</a:t>
            </a:r>
            <a:r>
              <a:rPr lang="en-US" dirty="0" smtClean="0"/>
              <a:t>: metastatic prostate cancer and spinal cord compression</a:t>
            </a:r>
          </a:p>
          <a:p>
            <a:pPr>
              <a:defRPr/>
            </a:pPr>
            <a:r>
              <a:rPr lang="en-US" dirty="0" err="1" smtClean="0"/>
              <a:t>Tx</a:t>
            </a:r>
            <a:r>
              <a:rPr lang="en-US" dirty="0" smtClean="0"/>
              <a:t>: </a:t>
            </a:r>
            <a:r>
              <a:rPr lang="en-US" dirty="0" err="1" smtClean="0"/>
              <a:t>Casodex</a:t>
            </a:r>
            <a:r>
              <a:rPr lang="en-US" dirty="0" smtClean="0"/>
              <a:t> </a:t>
            </a:r>
            <a:r>
              <a:rPr lang="en-US" dirty="0" smtClean="0"/>
              <a:t>50 mg/day</a:t>
            </a:r>
          </a:p>
          <a:p>
            <a:pPr>
              <a:defRPr/>
            </a:pPr>
            <a:r>
              <a:rPr lang="en-US" dirty="0" smtClean="0"/>
              <a:t>LFTs normal at initiation of therapy</a:t>
            </a:r>
          </a:p>
          <a:p>
            <a:pPr>
              <a:defRPr/>
            </a:pPr>
            <a:r>
              <a:rPr lang="en-US" dirty="0" smtClean="0"/>
              <a:t>AE: </a:t>
            </a:r>
            <a:r>
              <a:rPr lang="en-US" dirty="0" smtClean="0"/>
              <a:t>hepatic </a:t>
            </a:r>
            <a:r>
              <a:rPr lang="en-US" dirty="0" smtClean="0"/>
              <a:t>failure after 3 weeks of </a:t>
            </a:r>
            <a:r>
              <a:rPr lang="en-US" dirty="0" smtClean="0"/>
              <a:t>therapy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Death 5 weeks after initiation of therapy</a:t>
            </a:r>
          </a:p>
          <a:p>
            <a:pPr>
              <a:defRPr/>
            </a:pPr>
            <a:r>
              <a:rPr lang="en-US" dirty="0" smtClean="0"/>
              <a:t>Death certificate only lists prostate cancer as COD</a:t>
            </a:r>
          </a:p>
          <a:p>
            <a:pPr>
              <a:defRPr/>
            </a:pPr>
            <a:r>
              <a:rPr lang="en-US" dirty="0" smtClean="0"/>
              <a:t>“</a:t>
            </a:r>
            <a:r>
              <a:rPr lang="en-US" dirty="0" err="1"/>
              <a:t>Pt</a:t>
            </a:r>
            <a:r>
              <a:rPr lang="en-US" dirty="0"/>
              <a:t> was my father. I am a NP.”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0633C-54C0-6F48-9F41-2F032FDB362B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6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3" descr="Casode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2552700"/>
            <a:ext cx="6931025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85725"/>
            <a:ext cx="630078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4475163"/>
            <a:ext cx="4846637" cy="2098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01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ch 22 - 59 deaths, 1st Sierra Leo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342900"/>
            <a:ext cx="8191500" cy="5969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267200" y="711200"/>
            <a:ext cx="3886200" cy="8890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457700" y="863600"/>
            <a:ext cx="3695700" cy="58477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 smtClean="0">
                <a:solidFill>
                  <a:schemeClr val="bg1"/>
                </a:solidFill>
                <a:latin typeface="Candara"/>
                <a:cs typeface="Candara"/>
              </a:rPr>
              <a:t>March 22: 59 deaths</a:t>
            </a:r>
            <a:endParaRPr lang="en-US" sz="3200" b="1" dirty="0">
              <a:solidFill>
                <a:schemeClr val="bg1"/>
              </a:solidFill>
              <a:latin typeface="Candara"/>
              <a:cs typeface="Candara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419600" y="1435100"/>
            <a:ext cx="3886200" cy="8890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57700" y="1587500"/>
            <a:ext cx="3848100" cy="58477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 smtClean="0">
                <a:solidFill>
                  <a:schemeClr val="bg1"/>
                </a:solidFill>
                <a:latin typeface="Candara"/>
                <a:cs typeface="Candara"/>
              </a:rPr>
              <a:t>Sierra Leone: 1</a:t>
            </a:r>
            <a:r>
              <a:rPr lang="en-US" sz="3200" b="1" baseline="30000" dirty="0" smtClean="0">
                <a:solidFill>
                  <a:schemeClr val="bg1"/>
                </a:solidFill>
                <a:latin typeface="Candara"/>
                <a:cs typeface="Candara"/>
              </a:rPr>
              <a:t>st</a:t>
            </a:r>
            <a:r>
              <a:rPr lang="en-US" sz="3200" b="1" dirty="0" smtClean="0">
                <a:solidFill>
                  <a:schemeClr val="bg1"/>
                </a:solidFill>
                <a:latin typeface="Candara"/>
                <a:cs typeface="Candara"/>
              </a:rPr>
              <a:t> case</a:t>
            </a:r>
            <a:endParaRPr lang="en-US" sz="3200" b="1" dirty="0">
              <a:solidFill>
                <a:schemeClr val="bg1"/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873150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Essure</a:t>
            </a:r>
            <a:r>
              <a:rPr lang="en-US" dirty="0" smtClean="0"/>
              <a:t> – Implantable Birth Control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3539" b="3539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0633C-54C0-6F48-9F41-2F032FDB362B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435600" y="4838700"/>
            <a:ext cx="332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1,000+ reports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362200" y="2146300"/>
            <a:ext cx="1473200" cy="736600"/>
          </a:xfrm>
          <a:prstGeom prst="round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283200" y="2159000"/>
            <a:ext cx="1473200" cy="723900"/>
          </a:xfrm>
          <a:prstGeom prst="round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9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776"/>
            <a:ext cx="8229600" cy="892438"/>
          </a:xfrm>
        </p:spPr>
        <p:txBody>
          <a:bodyPr/>
          <a:lstStyle/>
          <a:p>
            <a:r>
              <a:rPr lang="en-US" dirty="0" smtClean="0"/>
              <a:t>Sample Reports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05455" y="1492428"/>
            <a:ext cx="8504237" cy="524039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Age 30, from </a:t>
            </a:r>
            <a:r>
              <a:rPr lang="en-US" dirty="0"/>
              <a:t>GA: “worked great for 2years now I have </a:t>
            </a:r>
            <a:r>
              <a:rPr lang="en-US" b="1" dirty="0"/>
              <a:t>severe bleeding during cycle</a:t>
            </a:r>
            <a:r>
              <a:rPr lang="en-US" dirty="0"/>
              <a:t> with huge clots! Severe constant </a:t>
            </a:r>
            <a:r>
              <a:rPr lang="en-US" b="1" dirty="0"/>
              <a:t>headaches</a:t>
            </a:r>
            <a:r>
              <a:rPr lang="en-US" dirty="0"/>
              <a:t> with bad </a:t>
            </a:r>
            <a:r>
              <a:rPr lang="en-US" b="1" dirty="0"/>
              <a:t>cramping</a:t>
            </a:r>
            <a:r>
              <a:rPr lang="en-US" dirty="0"/>
              <a:t>! Always have red bumps come up in pelvic area, inner thighs and under the </a:t>
            </a:r>
            <a:r>
              <a:rPr lang="en-US" dirty="0" smtClean="0"/>
              <a:t>arms”</a:t>
            </a:r>
          </a:p>
          <a:p>
            <a:r>
              <a:rPr lang="en-US" dirty="0" smtClean="0"/>
              <a:t>Age 31, </a:t>
            </a:r>
            <a:r>
              <a:rPr lang="en-US" dirty="0"/>
              <a:t>IL: </a:t>
            </a:r>
            <a:r>
              <a:rPr lang="en-US" dirty="0" smtClean="0"/>
              <a:t>periods…</a:t>
            </a:r>
            <a:r>
              <a:rPr lang="en-US" b="1" dirty="0" smtClean="0"/>
              <a:t>extremely </a:t>
            </a:r>
            <a:r>
              <a:rPr lang="en-US" b="1" dirty="0"/>
              <a:t>heavy, painful, irregular</a:t>
            </a:r>
            <a:r>
              <a:rPr lang="en-US" dirty="0"/>
              <a:t>, and full of clots</a:t>
            </a:r>
            <a:r>
              <a:rPr lang="en-US" dirty="0" smtClean="0"/>
              <a:t>.…frequent </a:t>
            </a:r>
            <a:r>
              <a:rPr lang="en-US" dirty="0"/>
              <a:t>migraines, dizzy spells, UTI's/other vaginal infections, kidney infection, major bloating in my stomach, sharp stabbing pains by my ovaries,  frequent/urgency to urinate, swelling in hands and feet, </a:t>
            </a:r>
            <a:r>
              <a:rPr lang="en-US" b="1" dirty="0"/>
              <a:t>mood </a:t>
            </a:r>
            <a:r>
              <a:rPr lang="en-US" b="1" dirty="0" smtClean="0"/>
              <a:t>swings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3373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3600" dirty="0" err="1"/>
              <a:t>MedWatcher</a:t>
            </a:r>
            <a:r>
              <a:rPr lang="en-US" sz="3600" dirty="0"/>
              <a:t> </a:t>
            </a:r>
            <a:r>
              <a:rPr lang="en-US" sz="3600" dirty="0" err="1" smtClean="0"/>
              <a:t>vs</a:t>
            </a:r>
            <a:r>
              <a:rPr lang="en-US" sz="3600" dirty="0" smtClean="0"/>
              <a:t> FDA reports, </a:t>
            </a:r>
            <a:r>
              <a:rPr lang="en-US" sz="3600" dirty="0"/>
              <a:t>across </a:t>
            </a:r>
            <a:r>
              <a:rPr lang="en-US" sz="3600" dirty="0" smtClean="0"/>
              <a:t>64 </a:t>
            </a:r>
            <a:r>
              <a:rPr lang="en-US" sz="3600" dirty="0"/>
              <a:t>symptom categories with 3 or more </a:t>
            </a:r>
            <a:r>
              <a:rPr lang="en-US" sz="3600" dirty="0" smtClean="0"/>
              <a:t>reports:</a:t>
            </a:r>
          </a:p>
          <a:p>
            <a:pPr marL="457200" lvl="1" indent="0">
              <a:buNone/>
            </a:pPr>
            <a:endParaRPr lang="en-US" sz="3200" dirty="0" smtClean="0"/>
          </a:p>
          <a:p>
            <a:pPr marL="457200" lvl="1" indent="0" algn="ctr">
              <a:buNone/>
            </a:pPr>
            <a:r>
              <a:rPr lang="en-US" sz="4000" dirty="0" smtClean="0"/>
              <a:t>Spearman Rank Correlation = </a:t>
            </a:r>
          </a:p>
          <a:p>
            <a:pPr marL="457200" lvl="1" indent="0" algn="ctr">
              <a:buNone/>
            </a:pPr>
            <a:r>
              <a:rPr lang="en-US" sz="4000" dirty="0" smtClean="0"/>
              <a:t>0.65</a:t>
            </a:r>
          </a:p>
          <a:p>
            <a:pPr marL="457200" lvl="1" indent="0" algn="ctr">
              <a:buNone/>
            </a:pPr>
            <a:r>
              <a:rPr lang="en-US" sz="3200" dirty="0" smtClean="0"/>
              <a:t>p</a:t>
            </a:r>
            <a:r>
              <a:rPr lang="en-US" sz="3200" dirty="0"/>
              <a:t>-value 1.0 </a:t>
            </a:r>
            <a:r>
              <a:rPr lang="en-US" sz="2000" dirty="0"/>
              <a:t>x</a:t>
            </a:r>
            <a:r>
              <a:rPr lang="en-US" sz="3200" dirty="0"/>
              <a:t> 10</a:t>
            </a:r>
            <a:r>
              <a:rPr lang="en-US" sz="3200" baseline="30000" dirty="0"/>
              <a:t>-8</a:t>
            </a:r>
            <a:r>
              <a:rPr lang="en-US" sz="3200" dirty="0"/>
              <a:t>, CI: [0.48 - 0.77</a:t>
            </a:r>
            <a:r>
              <a:rPr lang="en-US" sz="3200" dirty="0" smtClean="0"/>
              <a:t>]</a:t>
            </a:r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83717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6"/>
          <p:cNvGrpSpPr/>
          <p:nvPr/>
        </p:nvGrpSpPr>
        <p:grpSpPr>
          <a:xfrm>
            <a:off x="520700" y="1068646"/>
            <a:ext cx="1386134" cy="1709723"/>
            <a:chOff x="520700" y="506943"/>
            <a:chExt cx="1386134" cy="1709723"/>
          </a:xfrm>
        </p:grpSpPr>
        <p:sp>
          <p:nvSpPr>
            <p:cNvPr id="49" name="Oval 48"/>
            <p:cNvSpPr/>
            <p:nvPr/>
          </p:nvSpPr>
          <p:spPr>
            <a:xfrm>
              <a:off x="520700" y="506943"/>
              <a:ext cx="1386134" cy="1386134"/>
            </a:xfrm>
            <a:prstGeom prst="ellipse">
              <a:avLst/>
            </a:prstGeom>
            <a:solidFill>
              <a:srgbClr val="F8826C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1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586154" y="546100"/>
              <a:ext cx="1279769" cy="1670566"/>
              <a:chOff x="586154" y="546100"/>
              <a:chExt cx="1279769" cy="1670566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6154" y="546100"/>
                <a:ext cx="1279769" cy="1279769"/>
              </a:xfrm>
              <a:prstGeom prst="ellipse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873084" y="1847334"/>
                <a:ext cx="6873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FFFFFF"/>
                    </a:solidFill>
                    <a:latin typeface="Candara"/>
                    <a:cs typeface="Candara"/>
                  </a:rPr>
                  <a:t>Rumi</a:t>
                </a:r>
                <a:endParaRPr lang="en-US" dirty="0">
                  <a:solidFill>
                    <a:srgbClr val="FFFFFF"/>
                  </a:solidFill>
                  <a:latin typeface="Candara"/>
                  <a:cs typeface="Candara"/>
                </a:endParaRPr>
              </a:p>
            </p:txBody>
          </p:sp>
        </p:grpSp>
      </p:grpSp>
      <p:grpSp>
        <p:nvGrpSpPr>
          <p:cNvPr id="88" name="Group 87"/>
          <p:cNvGrpSpPr/>
          <p:nvPr/>
        </p:nvGrpSpPr>
        <p:grpSpPr>
          <a:xfrm>
            <a:off x="2178658" y="1058306"/>
            <a:ext cx="1386134" cy="1720063"/>
            <a:chOff x="2178658" y="496603"/>
            <a:chExt cx="1386134" cy="1720063"/>
          </a:xfrm>
        </p:grpSpPr>
        <p:sp>
          <p:nvSpPr>
            <p:cNvPr id="72" name="Oval 71"/>
            <p:cNvSpPr/>
            <p:nvPr/>
          </p:nvSpPr>
          <p:spPr>
            <a:xfrm>
              <a:off x="2178658" y="496603"/>
              <a:ext cx="1386134" cy="1386134"/>
            </a:xfrm>
            <a:prstGeom prst="ellipse">
              <a:avLst/>
            </a:prstGeom>
            <a:solidFill>
              <a:srgbClr val="FFA36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1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2246923" y="546100"/>
              <a:ext cx="1279769" cy="1670566"/>
              <a:chOff x="2246923" y="546100"/>
              <a:chExt cx="1279769" cy="1670566"/>
            </a:xfrm>
          </p:grpSpPr>
          <p:pic>
            <p:nvPicPr>
              <p:cNvPr id="2" name="Picture 1" descr="aranka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6923" y="546100"/>
                <a:ext cx="1279769" cy="1279769"/>
              </a:xfrm>
              <a:prstGeom prst="ellipse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2438400" y="1847334"/>
                <a:ext cx="8729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FFFFFF"/>
                    </a:solidFill>
                    <a:latin typeface="Candara"/>
                    <a:cs typeface="Candara"/>
                  </a:rPr>
                  <a:t>Aranka</a:t>
                </a:r>
                <a:endParaRPr lang="en-US" dirty="0">
                  <a:solidFill>
                    <a:srgbClr val="FFFFFF"/>
                  </a:solidFill>
                  <a:latin typeface="Candara"/>
                  <a:cs typeface="Candara"/>
                </a:endParaRPr>
              </a:p>
            </p:txBody>
          </p:sp>
        </p:grpSp>
      </p:grpSp>
      <p:grpSp>
        <p:nvGrpSpPr>
          <p:cNvPr id="89" name="Group 88"/>
          <p:cNvGrpSpPr/>
          <p:nvPr/>
        </p:nvGrpSpPr>
        <p:grpSpPr>
          <a:xfrm>
            <a:off x="3839427" y="1061003"/>
            <a:ext cx="1386134" cy="1717366"/>
            <a:chOff x="3839427" y="499300"/>
            <a:chExt cx="1386134" cy="1717366"/>
          </a:xfrm>
        </p:grpSpPr>
        <p:sp>
          <p:nvSpPr>
            <p:cNvPr id="74" name="Oval 73"/>
            <p:cNvSpPr/>
            <p:nvPr/>
          </p:nvSpPr>
          <p:spPr>
            <a:xfrm>
              <a:off x="3839427" y="499300"/>
              <a:ext cx="1386134" cy="1386134"/>
            </a:xfrm>
            <a:prstGeom prst="ellipse">
              <a:avLst/>
            </a:prstGeom>
            <a:solidFill>
              <a:srgbClr val="76405B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1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3907692" y="546100"/>
              <a:ext cx="1279769" cy="1670566"/>
              <a:chOff x="3907692" y="546100"/>
              <a:chExt cx="1279769" cy="1670566"/>
            </a:xfrm>
          </p:grpSpPr>
          <p:pic>
            <p:nvPicPr>
              <p:cNvPr id="11" name="Picture 10" descr="leila.jp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7692" y="546100"/>
                <a:ext cx="1279769" cy="1279769"/>
              </a:xfrm>
              <a:prstGeom prst="ellipse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4203700" y="1847334"/>
                <a:ext cx="6325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FFFFFF"/>
                    </a:solidFill>
                    <a:latin typeface="Candara"/>
                    <a:cs typeface="Candara"/>
                  </a:rPr>
                  <a:t>Leila</a:t>
                </a:r>
                <a:endParaRPr lang="en-US" dirty="0">
                  <a:solidFill>
                    <a:srgbClr val="FFFFFF"/>
                  </a:solidFill>
                  <a:latin typeface="Candara"/>
                  <a:cs typeface="Candara"/>
                </a:endParaRPr>
              </a:p>
            </p:txBody>
          </p:sp>
        </p:grpSp>
      </p:grpSp>
      <p:grpSp>
        <p:nvGrpSpPr>
          <p:cNvPr id="90" name="Group 89"/>
          <p:cNvGrpSpPr/>
          <p:nvPr/>
        </p:nvGrpSpPr>
        <p:grpSpPr>
          <a:xfrm>
            <a:off x="5504961" y="1071006"/>
            <a:ext cx="1386134" cy="1707363"/>
            <a:chOff x="5504961" y="509303"/>
            <a:chExt cx="1386134" cy="1707363"/>
          </a:xfrm>
        </p:grpSpPr>
        <p:sp>
          <p:nvSpPr>
            <p:cNvPr id="75" name="Oval 74"/>
            <p:cNvSpPr/>
            <p:nvPr/>
          </p:nvSpPr>
          <p:spPr>
            <a:xfrm>
              <a:off x="5504961" y="509303"/>
              <a:ext cx="1386134" cy="1386134"/>
            </a:xfrm>
            <a:prstGeom prst="ellipse">
              <a:avLst/>
            </a:prstGeom>
            <a:solidFill>
              <a:srgbClr val="D95164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1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5568461" y="546100"/>
              <a:ext cx="1279769" cy="1670566"/>
              <a:chOff x="5568461" y="546100"/>
              <a:chExt cx="1279769" cy="1670566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68461" y="546100"/>
                <a:ext cx="1279769" cy="1279769"/>
              </a:xfrm>
              <a:prstGeom prst="ellipse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5851828" y="1847334"/>
                <a:ext cx="6756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FFFFFF"/>
                    </a:solidFill>
                    <a:latin typeface="Candara"/>
                    <a:cs typeface="Candara"/>
                  </a:rPr>
                  <a:t>Dave</a:t>
                </a:r>
                <a:endParaRPr lang="en-US" dirty="0">
                  <a:solidFill>
                    <a:srgbClr val="FFFFFF"/>
                  </a:solidFill>
                  <a:latin typeface="Candara"/>
                  <a:cs typeface="Candara"/>
                </a:endParaRPr>
              </a:p>
            </p:txBody>
          </p:sp>
        </p:grpSp>
      </p:grpSp>
      <p:grpSp>
        <p:nvGrpSpPr>
          <p:cNvPr id="91" name="Group 90"/>
          <p:cNvGrpSpPr/>
          <p:nvPr/>
        </p:nvGrpSpPr>
        <p:grpSpPr>
          <a:xfrm>
            <a:off x="7165730" y="1071006"/>
            <a:ext cx="1386134" cy="1707363"/>
            <a:chOff x="7165730" y="509303"/>
            <a:chExt cx="1386134" cy="1707363"/>
          </a:xfrm>
        </p:grpSpPr>
        <p:sp>
          <p:nvSpPr>
            <p:cNvPr id="76" name="Oval 75"/>
            <p:cNvSpPr/>
            <p:nvPr/>
          </p:nvSpPr>
          <p:spPr>
            <a:xfrm>
              <a:off x="7165730" y="509303"/>
              <a:ext cx="1386134" cy="1386134"/>
            </a:xfrm>
            <a:prstGeom prst="ellipse">
              <a:avLst/>
            </a:prstGeom>
            <a:solidFill>
              <a:srgbClr val="9A3F5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1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7229230" y="546100"/>
              <a:ext cx="1279769" cy="1670566"/>
              <a:chOff x="7229230" y="546100"/>
              <a:chExt cx="1279769" cy="16705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7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9230" y="546100"/>
                <a:ext cx="1279769" cy="1279769"/>
              </a:xfrm>
              <a:prstGeom prst="ellipse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7602347" y="1847334"/>
                <a:ext cx="5565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FFFFFF"/>
                    </a:solidFill>
                    <a:latin typeface="Candara"/>
                    <a:cs typeface="Candara"/>
                  </a:rPr>
                  <a:t>Erik</a:t>
                </a:r>
                <a:endParaRPr lang="en-US" dirty="0">
                  <a:solidFill>
                    <a:srgbClr val="FFFFFF"/>
                  </a:solidFill>
                  <a:latin typeface="Candara"/>
                  <a:cs typeface="Candara"/>
                </a:endParaRPr>
              </a:p>
            </p:txBody>
          </p:sp>
        </p:grpSp>
      </p:grpSp>
      <p:grpSp>
        <p:nvGrpSpPr>
          <p:cNvPr id="96" name="Group 95"/>
          <p:cNvGrpSpPr/>
          <p:nvPr/>
        </p:nvGrpSpPr>
        <p:grpSpPr>
          <a:xfrm>
            <a:off x="515053" y="3045612"/>
            <a:ext cx="1386134" cy="1701257"/>
            <a:chOff x="515053" y="2610909"/>
            <a:chExt cx="1386134" cy="1701257"/>
          </a:xfrm>
        </p:grpSpPr>
        <p:sp>
          <p:nvSpPr>
            <p:cNvPr id="81" name="Oval 80"/>
            <p:cNvSpPr/>
            <p:nvPr/>
          </p:nvSpPr>
          <p:spPr>
            <a:xfrm>
              <a:off x="515053" y="2610909"/>
              <a:ext cx="1386134" cy="1386134"/>
            </a:xfrm>
            <a:prstGeom prst="ellipse">
              <a:avLst/>
            </a:prstGeom>
            <a:solidFill>
              <a:srgbClr val="D95164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1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586154" y="2651369"/>
              <a:ext cx="1279769" cy="1660797"/>
              <a:chOff x="586154" y="2651369"/>
              <a:chExt cx="1279769" cy="166079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8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6154" y="2651369"/>
                <a:ext cx="1279769" cy="1279769"/>
              </a:xfrm>
              <a:prstGeom prst="ellipse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846349" y="3942834"/>
                <a:ext cx="7211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FFFFFF"/>
                    </a:solidFill>
                    <a:latin typeface="Candara"/>
                    <a:cs typeface="Candara"/>
                  </a:rPr>
                  <a:t>Jared</a:t>
                </a:r>
                <a:endParaRPr lang="en-US" dirty="0">
                  <a:solidFill>
                    <a:srgbClr val="FFFFFF"/>
                  </a:solidFill>
                  <a:latin typeface="Candara"/>
                  <a:cs typeface="Candara"/>
                </a:endParaRPr>
              </a:p>
            </p:txBody>
          </p:sp>
        </p:grpSp>
      </p:grpSp>
      <p:grpSp>
        <p:nvGrpSpPr>
          <p:cNvPr id="95" name="Group 94"/>
          <p:cNvGrpSpPr/>
          <p:nvPr/>
        </p:nvGrpSpPr>
        <p:grpSpPr>
          <a:xfrm>
            <a:off x="2173011" y="3035272"/>
            <a:ext cx="1386134" cy="1711597"/>
            <a:chOff x="2173011" y="2600569"/>
            <a:chExt cx="1386134" cy="1711597"/>
          </a:xfrm>
        </p:grpSpPr>
        <p:sp>
          <p:nvSpPr>
            <p:cNvPr id="80" name="Oval 79"/>
            <p:cNvSpPr/>
            <p:nvPr/>
          </p:nvSpPr>
          <p:spPr>
            <a:xfrm>
              <a:off x="2173011" y="2600569"/>
              <a:ext cx="1386134" cy="1386134"/>
            </a:xfrm>
            <a:prstGeom prst="ellipse">
              <a:avLst/>
            </a:prstGeom>
            <a:solidFill>
              <a:srgbClr val="76405B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1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2246923" y="2651369"/>
              <a:ext cx="1279769" cy="1660797"/>
              <a:chOff x="2246923" y="2651369"/>
              <a:chExt cx="1279769" cy="1660797"/>
            </a:xfrm>
          </p:grpSpPr>
          <p:pic>
            <p:nvPicPr>
              <p:cNvPr id="8" name="Picture 7" descr="john.jp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6923" y="2651369"/>
                <a:ext cx="1279769" cy="1279769"/>
              </a:xfrm>
              <a:prstGeom prst="ellipse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2540000" y="3942834"/>
                <a:ext cx="6595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FFFFFF"/>
                    </a:solidFill>
                    <a:latin typeface="Candara"/>
                    <a:cs typeface="Candara"/>
                  </a:rPr>
                  <a:t>John</a:t>
                </a:r>
                <a:endParaRPr lang="en-US" dirty="0">
                  <a:solidFill>
                    <a:srgbClr val="FFFFFF"/>
                  </a:solidFill>
                  <a:latin typeface="Candara"/>
                  <a:cs typeface="Candara"/>
                </a:endParaRPr>
              </a:p>
            </p:txBody>
          </p:sp>
        </p:grpSp>
      </p:grpSp>
      <p:grpSp>
        <p:nvGrpSpPr>
          <p:cNvPr id="94" name="Group 93"/>
          <p:cNvGrpSpPr/>
          <p:nvPr/>
        </p:nvGrpSpPr>
        <p:grpSpPr>
          <a:xfrm>
            <a:off x="3833780" y="3037969"/>
            <a:ext cx="1386134" cy="1708900"/>
            <a:chOff x="3833780" y="2603266"/>
            <a:chExt cx="1386134" cy="1708900"/>
          </a:xfrm>
        </p:grpSpPr>
        <p:sp>
          <p:nvSpPr>
            <p:cNvPr id="79" name="Oval 78"/>
            <p:cNvSpPr/>
            <p:nvPr/>
          </p:nvSpPr>
          <p:spPr>
            <a:xfrm>
              <a:off x="3833780" y="2603266"/>
              <a:ext cx="1386134" cy="1386134"/>
            </a:xfrm>
            <a:prstGeom prst="ellipse">
              <a:avLst/>
            </a:prstGeom>
            <a:solidFill>
              <a:srgbClr val="9A3F5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1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3907692" y="2651369"/>
              <a:ext cx="1279769" cy="1660797"/>
              <a:chOff x="3907692" y="2651369"/>
              <a:chExt cx="1279769" cy="1660797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7692" y="2651369"/>
                <a:ext cx="1279769" cy="1279769"/>
              </a:xfrm>
              <a:prstGeom prst="ellipse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4059729" y="3942834"/>
                <a:ext cx="9940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FFFFFF"/>
                    </a:solidFill>
                    <a:latin typeface="Candara"/>
                    <a:cs typeface="Candara"/>
                  </a:rPr>
                  <a:t>Oktawia</a:t>
                </a:r>
                <a:endParaRPr lang="en-US" dirty="0">
                  <a:solidFill>
                    <a:srgbClr val="FFFFFF"/>
                  </a:solidFill>
                  <a:latin typeface="Candara"/>
                  <a:cs typeface="Candara"/>
                </a:endParaRPr>
              </a:p>
            </p:txBody>
          </p:sp>
        </p:grpSp>
      </p:grpSp>
      <p:grpSp>
        <p:nvGrpSpPr>
          <p:cNvPr id="93" name="Group 92"/>
          <p:cNvGrpSpPr/>
          <p:nvPr/>
        </p:nvGrpSpPr>
        <p:grpSpPr>
          <a:xfrm>
            <a:off x="5499314" y="3047972"/>
            <a:ext cx="1386134" cy="1698897"/>
            <a:chOff x="5499314" y="2613269"/>
            <a:chExt cx="1386134" cy="1698897"/>
          </a:xfrm>
        </p:grpSpPr>
        <p:sp>
          <p:nvSpPr>
            <p:cNvPr id="78" name="Oval 77"/>
            <p:cNvSpPr/>
            <p:nvPr/>
          </p:nvSpPr>
          <p:spPr>
            <a:xfrm>
              <a:off x="5499314" y="2613269"/>
              <a:ext cx="1386134" cy="1386134"/>
            </a:xfrm>
            <a:prstGeom prst="ellipse">
              <a:avLst/>
            </a:prstGeom>
            <a:solidFill>
              <a:srgbClr val="F8826C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1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5568461" y="2651369"/>
              <a:ext cx="1279769" cy="1660797"/>
              <a:chOff x="5568461" y="2651369"/>
              <a:chExt cx="1279769" cy="1660797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11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68461" y="2651369"/>
                <a:ext cx="1279769" cy="1279769"/>
              </a:xfrm>
              <a:prstGeom prst="ellipse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5892264" y="3942834"/>
                <a:ext cx="6656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FFFFFF"/>
                    </a:solidFill>
                    <a:latin typeface="Candara"/>
                    <a:cs typeface="Candara"/>
                  </a:rPr>
                  <a:t>Sumi</a:t>
                </a:r>
                <a:endParaRPr lang="en-US" dirty="0">
                  <a:solidFill>
                    <a:srgbClr val="FFFFFF"/>
                  </a:solidFill>
                  <a:latin typeface="Candara"/>
                  <a:cs typeface="Candara"/>
                </a:endParaRPr>
              </a:p>
            </p:txBody>
          </p:sp>
        </p:grpSp>
      </p:grpSp>
      <p:grpSp>
        <p:nvGrpSpPr>
          <p:cNvPr id="92" name="Group 91"/>
          <p:cNvGrpSpPr/>
          <p:nvPr/>
        </p:nvGrpSpPr>
        <p:grpSpPr>
          <a:xfrm>
            <a:off x="7160083" y="3047972"/>
            <a:ext cx="1386134" cy="1698897"/>
            <a:chOff x="7160083" y="2613269"/>
            <a:chExt cx="1386134" cy="1698897"/>
          </a:xfrm>
        </p:grpSpPr>
        <p:sp>
          <p:nvSpPr>
            <p:cNvPr id="77" name="Oval 76"/>
            <p:cNvSpPr/>
            <p:nvPr/>
          </p:nvSpPr>
          <p:spPr>
            <a:xfrm>
              <a:off x="7160083" y="2613269"/>
              <a:ext cx="1386134" cy="1386134"/>
            </a:xfrm>
            <a:prstGeom prst="ellipse">
              <a:avLst/>
            </a:prstGeom>
            <a:solidFill>
              <a:srgbClr val="FFA36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1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7229230" y="2651369"/>
              <a:ext cx="1279769" cy="1660797"/>
              <a:chOff x="7229230" y="2651369"/>
              <a:chExt cx="1279769" cy="1660797"/>
            </a:xfrm>
          </p:grpSpPr>
          <p:pic>
            <p:nvPicPr>
              <p:cNvPr id="15" name="Picture 14" descr="sue.jpg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9230" y="2651369"/>
                <a:ext cx="1279769" cy="1279769"/>
              </a:xfrm>
              <a:prstGeom prst="ellipse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7607300" y="3942834"/>
                <a:ext cx="5447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FFFFFF"/>
                    </a:solidFill>
                    <a:latin typeface="Candara"/>
                    <a:cs typeface="Candara"/>
                  </a:rPr>
                  <a:t>Sue</a:t>
                </a:r>
                <a:endParaRPr lang="en-US" dirty="0">
                  <a:solidFill>
                    <a:srgbClr val="FFFFFF"/>
                  </a:solidFill>
                  <a:latin typeface="Candara"/>
                  <a:cs typeface="Candara"/>
                </a:endParaRPr>
              </a:p>
            </p:txBody>
          </p:sp>
        </p:grpSp>
      </p:grpSp>
      <p:grpSp>
        <p:nvGrpSpPr>
          <p:cNvPr id="97" name="Group 96"/>
          <p:cNvGrpSpPr/>
          <p:nvPr/>
        </p:nvGrpSpPr>
        <p:grpSpPr>
          <a:xfrm>
            <a:off x="515053" y="4969146"/>
            <a:ext cx="1386134" cy="1695423"/>
            <a:chOff x="515053" y="4724943"/>
            <a:chExt cx="1386134" cy="1695423"/>
          </a:xfrm>
        </p:grpSpPr>
        <p:sp>
          <p:nvSpPr>
            <p:cNvPr id="86" name="Oval 85"/>
            <p:cNvSpPr/>
            <p:nvPr/>
          </p:nvSpPr>
          <p:spPr>
            <a:xfrm>
              <a:off x="515053" y="4724943"/>
              <a:ext cx="1386134" cy="1386134"/>
            </a:xfrm>
            <a:prstGeom prst="ellipse">
              <a:avLst/>
            </a:prstGeom>
            <a:solidFill>
              <a:srgbClr val="9A3F5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1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586154" y="4756638"/>
              <a:ext cx="1279769" cy="1663728"/>
              <a:chOff x="586154" y="4756638"/>
              <a:chExt cx="1279769" cy="1663728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6154" y="4756638"/>
                <a:ext cx="1279769" cy="1279769"/>
              </a:xfrm>
              <a:prstGeom prst="ellipse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803198" y="6051034"/>
                <a:ext cx="8382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ndara"/>
                    <a:cs typeface="Candara"/>
                  </a:rPr>
                  <a:t>Rachel</a:t>
                </a:r>
                <a:endParaRPr lang="en-US" dirty="0">
                  <a:latin typeface="Candara"/>
                  <a:cs typeface="Candara"/>
                </a:endParaRPr>
              </a:p>
            </p:txBody>
          </p:sp>
        </p:grpSp>
      </p:grpSp>
      <p:grpSp>
        <p:nvGrpSpPr>
          <p:cNvPr id="98" name="Group 97"/>
          <p:cNvGrpSpPr/>
          <p:nvPr/>
        </p:nvGrpSpPr>
        <p:grpSpPr>
          <a:xfrm>
            <a:off x="2173011" y="4958806"/>
            <a:ext cx="1386134" cy="1705763"/>
            <a:chOff x="2173011" y="4714603"/>
            <a:chExt cx="1386134" cy="1705763"/>
          </a:xfrm>
        </p:grpSpPr>
        <p:sp>
          <p:nvSpPr>
            <p:cNvPr id="85" name="Oval 84"/>
            <p:cNvSpPr/>
            <p:nvPr/>
          </p:nvSpPr>
          <p:spPr>
            <a:xfrm>
              <a:off x="2173011" y="4714603"/>
              <a:ext cx="1386134" cy="1386134"/>
            </a:xfrm>
            <a:prstGeom prst="ellipse">
              <a:avLst/>
            </a:prstGeom>
            <a:solidFill>
              <a:srgbClr val="F8826C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1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2246923" y="4756638"/>
              <a:ext cx="1279769" cy="1663728"/>
              <a:chOff x="2246923" y="4756638"/>
              <a:chExt cx="1279769" cy="1663728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6923" y="4756638"/>
                <a:ext cx="1279769" cy="1279769"/>
              </a:xfrm>
              <a:prstGeom prst="ellipse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2567608" y="6051034"/>
                <a:ext cx="6373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ndara"/>
                    <a:cs typeface="Candara"/>
                  </a:rPr>
                  <a:t>Jane</a:t>
                </a:r>
                <a:endParaRPr lang="en-US" dirty="0">
                  <a:latin typeface="Candara"/>
                  <a:cs typeface="Candara"/>
                </a:endParaRPr>
              </a:p>
            </p:txBody>
          </p:sp>
        </p:grpSp>
      </p:grpSp>
      <p:grpSp>
        <p:nvGrpSpPr>
          <p:cNvPr id="99" name="Group 98"/>
          <p:cNvGrpSpPr/>
          <p:nvPr/>
        </p:nvGrpSpPr>
        <p:grpSpPr>
          <a:xfrm>
            <a:off x="3833780" y="4961503"/>
            <a:ext cx="1386134" cy="1703066"/>
            <a:chOff x="3833780" y="4717300"/>
            <a:chExt cx="1386134" cy="1703066"/>
          </a:xfrm>
        </p:grpSpPr>
        <p:sp>
          <p:nvSpPr>
            <p:cNvPr id="84" name="Oval 83"/>
            <p:cNvSpPr/>
            <p:nvPr/>
          </p:nvSpPr>
          <p:spPr>
            <a:xfrm>
              <a:off x="3833780" y="4717300"/>
              <a:ext cx="1386134" cy="1386134"/>
            </a:xfrm>
            <a:prstGeom prst="ellipse">
              <a:avLst/>
            </a:prstGeom>
            <a:solidFill>
              <a:srgbClr val="D95164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1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3907692" y="4756638"/>
              <a:ext cx="1279769" cy="1663728"/>
              <a:chOff x="3907692" y="4756638"/>
              <a:chExt cx="1279769" cy="1663728"/>
            </a:xfrm>
          </p:grpSpPr>
          <p:pic>
            <p:nvPicPr>
              <p:cNvPr id="6" name="Picture 5" descr="clark.jpg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7692" y="4756638"/>
                <a:ext cx="1279769" cy="1279769"/>
              </a:xfrm>
              <a:prstGeom prst="ellipse">
                <a:avLst/>
              </a:prstGeom>
              <a:ln>
                <a:noFill/>
              </a:ln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4210451" y="6051034"/>
                <a:ext cx="6721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ndara"/>
                    <a:cs typeface="Candara"/>
                  </a:rPr>
                  <a:t>Clark</a:t>
                </a:r>
                <a:endParaRPr lang="en-US" dirty="0">
                  <a:latin typeface="Candara"/>
                  <a:cs typeface="Candara"/>
                </a:endParaRPr>
              </a:p>
            </p:txBody>
          </p:sp>
        </p:grpSp>
      </p:grpSp>
      <p:grpSp>
        <p:nvGrpSpPr>
          <p:cNvPr id="100" name="Group 99"/>
          <p:cNvGrpSpPr/>
          <p:nvPr/>
        </p:nvGrpSpPr>
        <p:grpSpPr>
          <a:xfrm>
            <a:off x="5499314" y="4971506"/>
            <a:ext cx="1386134" cy="1693063"/>
            <a:chOff x="5499314" y="4727303"/>
            <a:chExt cx="1386134" cy="1693063"/>
          </a:xfrm>
        </p:grpSpPr>
        <p:sp>
          <p:nvSpPr>
            <p:cNvPr id="83" name="Oval 82"/>
            <p:cNvSpPr/>
            <p:nvPr/>
          </p:nvSpPr>
          <p:spPr>
            <a:xfrm>
              <a:off x="5499314" y="4727303"/>
              <a:ext cx="1386134" cy="1386134"/>
            </a:xfrm>
            <a:prstGeom prst="ellipse">
              <a:avLst/>
            </a:prstGeom>
            <a:solidFill>
              <a:srgbClr val="FFA36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1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5568461" y="4756638"/>
              <a:ext cx="1279769" cy="1663728"/>
              <a:chOff x="5568461" y="4756638"/>
              <a:chExt cx="1279769" cy="1663728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16">
                <a:grayscl/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saturation sat="0"/>
                        </a14:imgEffect>
                        <a14:imgEffect>
                          <a14:brightnessContrast bright="2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68461" y="4756638"/>
                <a:ext cx="1279769" cy="1279769"/>
              </a:xfrm>
              <a:prstGeom prst="ellipse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5817696" y="6051034"/>
                <a:ext cx="7646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ndara"/>
                    <a:cs typeface="Candara"/>
                  </a:rPr>
                  <a:t>Elaine</a:t>
                </a:r>
                <a:endParaRPr lang="en-US" dirty="0">
                  <a:latin typeface="Candara"/>
                  <a:cs typeface="Candara"/>
                </a:endParaRPr>
              </a:p>
            </p:txBody>
          </p:sp>
        </p:grpSp>
      </p:grpSp>
      <p:grpSp>
        <p:nvGrpSpPr>
          <p:cNvPr id="101" name="Group 100"/>
          <p:cNvGrpSpPr/>
          <p:nvPr/>
        </p:nvGrpSpPr>
        <p:grpSpPr>
          <a:xfrm>
            <a:off x="7160083" y="4971506"/>
            <a:ext cx="1386134" cy="1693063"/>
            <a:chOff x="7160083" y="4727303"/>
            <a:chExt cx="1386134" cy="1693063"/>
          </a:xfrm>
        </p:grpSpPr>
        <p:sp>
          <p:nvSpPr>
            <p:cNvPr id="82" name="Oval 81"/>
            <p:cNvSpPr/>
            <p:nvPr/>
          </p:nvSpPr>
          <p:spPr>
            <a:xfrm>
              <a:off x="7160083" y="4727303"/>
              <a:ext cx="1386134" cy="1386134"/>
            </a:xfrm>
            <a:prstGeom prst="ellipse">
              <a:avLst/>
            </a:prstGeom>
            <a:solidFill>
              <a:srgbClr val="76405B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1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7229230" y="4756638"/>
              <a:ext cx="1279769" cy="1663728"/>
              <a:chOff x="7229230" y="4756638"/>
              <a:chExt cx="1279769" cy="1663728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9230" y="4756638"/>
                <a:ext cx="1279769" cy="1279769"/>
              </a:xfrm>
              <a:prstGeom prst="ellipse">
                <a:avLst/>
              </a:prstGeom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7471201" y="6051034"/>
                <a:ext cx="7881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latin typeface="Candara"/>
                    <a:cs typeface="Candara"/>
                  </a:rPr>
                  <a:t>Sheryl</a:t>
                </a:r>
                <a:endParaRPr lang="en-US" dirty="0">
                  <a:latin typeface="Candara"/>
                  <a:cs typeface="Candara"/>
                </a:endParaRPr>
              </a:p>
            </p:txBody>
          </p:sp>
        </p:grpSp>
      </p:grpSp>
      <p:sp>
        <p:nvSpPr>
          <p:cNvPr id="102" name="Title 3"/>
          <p:cNvSpPr txBox="1">
            <a:spLocks/>
          </p:cNvSpPr>
          <p:nvPr/>
        </p:nvSpPr>
        <p:spPr>
          <a:xfrm>
            <a:off x="469018" y="266700"/>
            <a:ext cx="8229600" cy="99853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rgbClr val="FFFFFF"/>
                </a:solidFill>
                <a:latin typeface="Candara"/>
                <a:ea typeface="+mj-ea"/>
                <a:cs typeface="Candara"/>
              </a:defRPr>
            </a:lvl1pPr>
          </a:lstStyle>
          <a:p>
            <a:r>
              <a:rPr lang="en-US" dirty="0" smtClean="0"/>
              <a:t>Computational Epidemiology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54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b="1" dirty="0" err="1" smtClean="0">
                <a:solidFill>
                  <a:srgbClr val="6AA751"/>
                </a:solidFill>
              </a:rPr>
              <a:t>clark.freifeld@childrens.harvard.edu</a:t>
            </a:r>
            <a:r>
              <a:rPr lang="en-US" b="1" dirty="0" smtClean="0">
                <a:solidFill>
                  <a:srgbClr val="F9BA0F"/>
                </a:solidFill>
              </a:rPr>
              <a:t/>
            </a:r>
            <a:br>
              <a:rPr lang="en-US" b="1" dirty="0" smtClean="0">
                <a:solidFill>
                  <a:srgbClr val="F9BA0F"/>
                </a:solidFill>
              </a:rPr>
            </a:br>
            <a:endParaRPr lang="en-US" b="1" dirty="0" smtClean="0">
              <a:solidFill>
                <a:srgbClr val="F9BA0F"/>
              </a:solidFill>
            </a:endParaRPr>
          </a:p>
          <a:p>
            <a:pPr algn="ctr">
              <a:buNone/>
            </a:pPr>
            <a:r>
              <a:rPr lang="en-US" dirty="0"/>
              <a:t>@</a:t>
            </a:r>
            <a:r>
              <a:rPr lang="en-US" dirty="0" err="1"/>
              <a:t>healthmap</a:t>
            </a:r>
            <a:endParaRPr lang="en-US" dirty="0"/>
          </a:p>
          <a:p>
            <a:pPr algn="ctr">
              <a:buNone/>
            </a:pPr>
            <a:r>
              <a:rPr lang="en-US" dirty="0" smtClean="0"/>
              <a:t>@</a:t>
            </a:r>
            <a:r>
              <a:rPr lang="en-US" dirty="0" err="1" smtClean="0"/>
              <a:t>med_watcher</a:t>
            </a:r>
            <a:endParaRPr lang="en-US" dirty="0" smtClean="0"/>
          </a:p>
          <a:p>
            <a:pPr algn="ctr">
              <a:buNone/>
            </a:pPr>
            <a:r>
              <a:rPr lang="en-US" dirty="0" smtClean="0"/>
              <a:t>@</a:t>
            </a:r>
            <a:r>
              <a:rPr lang="en-US" dirty="0" err="1" smtClean="0"/>
              <a:t>clarkfreifeld</a:t>
            </a:r>
            <a:endParaRPr lang="en-US" dirty="0" smtClean="0"/>
          </a:p>
          <a:p>
            <a:pPr algn="ctr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algn="ctr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7633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ch 23 - spread to Guinea capital of Conakr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0" y="381000"/>
            <a:ext cx="8293100" cy="6019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9475" y="2501900"/>
            <a:ext cx="1926925" cy="19685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267200" y="711200"/>
            <a:ext cx="3886200" cy="8890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457700" y="863600"/>
            <a:ext cx="3695700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 smtClean="0">
                <a:solidFill>
                  <a:schemeClr val="bg1"/>
                </a:solidFill>
                <a:latin typeface="Candara"/>
                <a:cs typeface="Candara"/>
              </a:rPr>
              <a:t>March 23: WHO confirms 29 deaths, 2 in Conakry</a:t>
            </a:r>
            <a:endParaRPr lang="en-US" sz="3200" b="1" dirty="0">
              <a:solidFill>
                <a:schemeClr val="bg1"/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535626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ptember 3 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355600"/>
            <a:ext cx="8153400" cy="6032500"/>
          </a:xfrm>
          <a:prstGeom prst="rect">
            <a:avLst/>
          </a:prstGeom>
        </p:spPr>
      </p:pic>
      <p:pic>
        <p:nvPicPr>
          <p:cNvPr id="3" name="Picture 2" descr="September 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3670300"/>
            <a:ext cx="8864600" cy="2971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2800" y="5816600"/>
            <a:ext cx="4889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00"/>
                </a:solidFill>
                <a:latin typeface="Candara"/>
                <a:cs typeface="Candara"/>
              </a:rPr>
              <a:t>h</a:t>
            </a:r>
            <a:r>
              <a:rPr lang="en-US" sz="3600" b="1" dirty="0" err="1" smtClean="0">
                <a:solidFill>
                  <a:srgbClr val="000000"/>
                </a:solidFill>
                <a:latin typeface="Candara"/>
                <a:cs typeface="Candara"/>
              </a:rPr>
              <a:t>ealthmap.org</a:t>
            </a:r>
            <a:r>
              <a:rPr lang="en-US" sz="3600" b="1" dirty="0" smtClean="0">
                <a:solidFill>
                  <a:srgbClr val="000000"/>
                </a:solidFill>
                <a:latin typeface="Candara"/>
                <a:cs typeface="Candara"/>
              </a:rPr>
              <a:t>/</a:t>
            </a:r>
            <a:r>
              <a:rPr lang="en-US" sz="3600" b="1" dirty="0" err="1" smtClean="0">
                <a:solidFill>
                  <a:srgbClr val="000000"/>
                </a:solidFill>
                <a:latin typeface="Candara"/>
                <a:cs typeface="Candara"/>
              </a:rPr>
              <a:t>ebola</a:t>
            </a:r>
            <a:endParaRPr lang="en-US" sz="3600" b="1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21755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Picture 30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6228"/>
            <a:ext cx="9123588" cy="3991570"/>
          </a:xfrm>
          <a:prstGeom prst="rect">
            <a:avLst/>
          </a:prstGeom>
        </p:spPr>
      </p:pic>
      <p:pic>
        <p:nvPicPr>
          <p:cNvPr id="203" name="Picture 202" descr="twitter-bird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37" y="7371317"/>
            <a:ext cx="1078193" cy="1482514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639741" y="8689162"/>
            <a:ext cx="504882" cy="338271"/>
          </a:xfrm>
          <a:prstGeom prst="wedgeEllipseCallout">
            <a:avLst/>
          </a:prstGeom>
          <a:solidFill>
            <a:srgbClr val="F9BA0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1068555" y="5317996"/>
            <a:ext cx="616327" cy="412938"/>
          </a:xfrm>
          <a:prstGeom prst="wedgeEllipseCallou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3292595" y="7690283"/>
            <a:ext cx="707496" cy="474022"/>
          </a:xfrm>
          <a:prstGeom prst="wedgeEllipseCallout">
            <a:avLst/>
          </a:prstGeom>
          <a:solidFill>
            <a:srgbClr val="6AA75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407" y="7293683"/>
            <a:ext cx="627509" cy="433502"/>
          </a:xfrm>
          <a:prstGeom prst="rect">
            <a:avLst/>
          </a:prstGeom>
        </p:spPr>
      </p:pic>
      <p:pic>
        <p:nvPicPr>
          <p:cNvPr id="7" name="Picture 6" descr="twitter-bird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43" y="4596097"/>
            <a:ext cx="797627" cy="10967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453" y="6931287"/>
            <a:ext cx="1311490" cy="906018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4210048" y="6942710"/>
            <a:ext cx="743659" cy="498251"/>
          </a:xfrm>
          <a:prstGeom prst="wedgeEllipseCallout">
            <a:avLst/>
          </a:prstGeom>
          <a:solidFill>
            <a:srgbClr val="4EA4B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Oval Callout 9"/>
          <p:cNvSpPr/>
          <p:nvPr/>
        </p:nvSpPr>
        <p:spPr>
          <a:xfrm flipH="1">
            <a:off x="844625" y="7122986"/>
            <a:ext cx="555310" cy="372058"/>
          </a:xfrm>
          <a:prstGeom prst="wedgeEllipseCallout">
            <a:avLst/>
          </a:prstGeom>
          <a:solidFill>
            <a:srgbClr val="FB6A3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488" y="7519568"/>
            <a:ext cx="313111" cy="6314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377" y="7729671"/>
            <a:ext cx="169665" cy="3421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940" y="6398558"/>
            <a:ext cx="758113" cy="104240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255809" y="4374583"/>
            <a:ext cx="563790" cy="787026"/>
            <a:chOff x="1017885" y="2452835"/>
            <a:chExt cx="828729" cy="1156870"/>
          </a:xfrm>
        </p:grpSpPr>
        <p:sp>
          <p:nvSpPr>
            <p:cNvPr id="14" name="Rounded Rectangle 13"/>
            <p:cNvSpPr/>
            <p:nvPr/>
          </p:nvSpPr>
          <p:spPr>
            <a:xfrm>
              <a:off x="1017885" y="2452835"/>
              <a:ext cx="828729" cy="115687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086755" y="2508284"/>
              <a:ext cx="690988" cy="8878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374084" y="3444609"/>
              <a:ext cx="116330" cy="11633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252667" y="7764573"/>
            <a:ext cx="413501" cy="577229"/>
            <a:chOff x="1017885" y="2452835"/>
            <a:chExt cx="828729" cy="1156870"/>
          </a:xfrm>
        </p:grpSpPr>
        <p:sp>
          <p:nvSpPr>
            <p:cNvPr id="19" name="Rounded Rectangle 18"/>
            <p:cNvSpPr/>
            <p:nvPr/>
          </p:nvSpPr>
          <p:spPr>
            <a:xfrm>
              <a:off x="1017885" y="2452835"/>
              <a:ext cx="828729" cy="1156870"/>
            </a:xfrm>
            <a:prstGeom prst="roundRect">
              <a:avLst/>
            </a:prstGeom>
            <a:solidFill>
              <a:srgbClr val="7E174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1086755" y="2508284"/>
              <a:ext cx="690988" cy="8878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1374084" y="3444609"/>
              <a:ext cx="116330" cy="11633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704012" y="6990836"/>
            <a:ext cx="444051" cy="619875"/>
            <a:chOff x="1017885" y="2452835"/>
            <a:chExt cx="828729" cy="1156870"/>
          </a:xfrm>
        </p:grpSpPr>
        <p:sp>
          <p:nvSpPr>
            <p:cNvPr id="23" name="Rounded Rectangle 22"/>
            <p:cNvSpPr/>
            <p:nvPr/>
          </p:nvSpPr>
          <p:spPr>
            <a:xfrm>
              <a:off x="1017885" y="2452835"/>
              <a:ext cx="828729" cy="1156870"/>
            </a:xfrm>
            <a:prstGeom prst="roundRect">
              <a:avLst/>
            </a:prstGeom>
            <a:solidFill>
              <a:srgbClr val="FB6A3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086755" y="2508284"/>
              <a:ext cx="690988" cy="8878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1374084" y="3444609"/>
              <a:ext cx="116330" cy="11633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5400" y="7346792"/>
            <a:ext cx="254349" cy="355060"/>
            <a:chOff x="1017885" y="2452835"/>
            <a:chExt cx="828729" cy="1156870"/>
          </a:xfrm>
        </p:grpSpPr>
        <p:sp>
          <p:nvSpPr>
            <p:cNvPr id="27" name="Rounded Rectangle 26"/>
            <p:cNvSpPr/>
            <p:nvPr/>
          </p:nvSpPr>
          <p:spPr>
            <a:xfrm>
              <a:off x="1017885" y="2452835"/>
              <a:ext cx="828729" cy="1156870"/>
            </a:xfrm>
            <a:prstGeom prst="roundRect">
              <a:avLst/>
            </a:prstGeom>
            <a:solidFill>
              <a:srgbClr val="4EA4B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1086755" y="2508284"/>
              <a:ext cx="690988" cy="8878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374084" y="3444609"/>
              <a:ext cx="116330" cy="11633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420304" y="8251877"/>
            <a:ext cx="475608" cy="663927"/>
            <a:chOff x="1017885" y="2452835"/>
            <a:chExt cx="828729" cy="1156870"/>
          </a:xfrm>
        </p:grpSpPr>
        <p:sp>
          <p:nvSpPr>
            <p:cNvPr id="31" name="Rounded Rectangle 30"/>
            <p:cNvSpPr/>
            <p:nvPr/>
          </p:nvSpPr>
          <p:spPr>
            <a:xfrm>
              <a:off x="1017885" y="2452835"/>
              <a:ext cx="828729" cy="1156870"/>
            </a:xfrm>
            <a:prstGeom prst="roundRect">
              <a:avLst/>
            </a:prstGeom>
            <a:solidFill>
              <a:srgbClr val="F9BA0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1086755" y="2508284"/>
              <a:ext cx="690988" cy="8878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374084" y="3444609"/>
              <a:ext cx="116330" cy="11633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537282" y="8535258"/>
            <a:ext cx="416424" cy="630843"/>
            <a:chOff x="1017885" y="2452835"/>
            <a:chExt cx="828729" cy="1156870"/>
          </a:xfrm>
        </p:grpSpPr>
        <p:sp>
          <p:nvSpPr>
            <p:cNvPr id="35" name="Rounded Rectangle 34"/>
            <p:cNvSpPr/>
            <p:nvPr/>
          </p:nvSpPr>
          <p:spPr>
            <a:xfrm>
              <a:off x="1017885" y="2452835"/>
              <a:ext cx="828729" cy="1156870"/>
            </a:xfrm>
            <a:prstGeom prst="roundRect">
              <a:avLst/>
            </a:prstGeom>
            <a:solidFill>
              <a:srgbClr val="6AA75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1086755" y="2508284"/>
              <a:ext cx="690988" cy="8878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1374084" y="3444609"/>
              <a:ext cx="116330" cy="11633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343" y="7916851"/>
            <a:ext cx="898112" cy="62044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17" y="8219430"/>
            <a:ext cx="521151" cy="36002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992" y="7756991"/>
            <a:ext cx="980980" cy="67769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527" y="6794552"/>
            <a:ext cx="363762" cy="73361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9" y="4698008"/>
            <a:ext cx="458292" cy="92425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076" y="7017641"/>
            <a:ext cx="560422" cy="1130224"/>
          </a:xfrm>
          <a:prstGeom prst="rect">
            <a:avLst/>
          </a:prstGeom>
        </p:spPr>
      </p:pic>
      <p:sp>
        <p:nvSpPr>
          <p:cNvPr id="46" name="Oval Callout 45"/>
          <p:cNvSpPr/>
          <p:nvPr/>
        </p:nvSpPr>
        <p:spPr>
          <a:xfrm flipH="1">
            <a:off x="-139711" y="8493492"/>
            <a:ext cx="649357" cy="435069"/>
          </a:xfrm>
          <a:prstGeom prst="wedgeEllipseCallou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45" y="6121605"/>
            <a:ext cx="909089" cy="90601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231" y="5216767"/>
            <a:ext cx="363493" cy="36226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577" y="4775787"/>
            <a:ext cx="424919" cy="42348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173" y="7638654"/>
            <a:ext cx="552040" cy="55017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189" y="7638969"/>
            <a:ext cx="800974" cy="79826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307" y="6785577"/>
            <a:ext cx="541948" cy="540117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5038748" y="8446211"/>
            <a:ext cx="795604" cy="833038"/>
            <a:chOff x="7076724" y="5041400"/>
            <a:chExt cx="824003" cy="862773"/>
          </a:xfrm>
        </p:grpSpPr>
        <p:sp>
          <p:nvSpPr>
            <p:cNvPr id="53" name="Oval 52"/>
            <p:cNvSpPr/>
            <p:nvPr/>
          </p:nvSpPr>
          <p:spPr>
            <a:xfrm>
              <a:off x="7076724" y="5041400"/>
              <a:ext cx="615922" cy="615922"/>
            </a:xfrm>
            <a:prstGeom prst="ellipse">
              <a:avLst/>
            </a:prstGeom>
            <a:solidFill>
              <a:srgbClr val="FB6A3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7170960" y="5135630"/>
              <a:ext cx="427664" cy="4276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7563670" y="5567122"/>
              <a:ext cx="337057" cy="337051"/>
            </a:xfrm>
            <a:prstGeom prst="line">
              <a:avLst/>
            </a:prstGeom>
            <a:ln w="142875" cap="rnd">
              <a:solidFill>
                <a:srgbClr val="FB6A31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4474576" y="6439722"/>
            <a:ext cx="503913" cy="527623"/>
            <a:chOff x="7076724" y="5041400"/>
            <a:chExt cx="824003" cy="862773"/>
          </a:xfrm>
        </p:grpSpPr>
        <p:sp>
          <p:nvSpPr>
            <p:cNvPr id="59" name="Oval 58"/>
            <p:cNvSpPr/>
            <p:nvPr/>
          </p:nvSpPr>
          <p:spPr>
            <a:xfrm>
              <a:off x="7076724" y="5041400"/>
              <a:ext cx="615922" cy="615922"/>
            </a:xfrm>
            <a:prstGeom prst="ellipse">
              <a:avLst/>
            </a:prstGeom>
            <a:solidFill>
              <a:srgbClr val="7E174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7170960" y="5135630"/>
              <a:ext cx="427664" cy="4276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7563670" y="5567122"/>
              <a:ext cx="337057" cy="337051"/>
            </a:xfrm>
            <a:prstGeom prst="line">
              <a:avLst/>
            </a:prstGeom>
            <a:ln w="88900" cap="rnd">
              <a:solidFill>
                <a:srgbClr val="7E174C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Rounded Rectangular Callout 61"/>
          <p:cNvSpPr/>
          <p:nvPr/>
        </p:nvSpPr>
        <p:spPr>
          <a:xfrm flipH="1">
            <a:off x="1039967" y="8225617"/>
            <a:ext cx="297623" cy="380305"/>
          </a:xfrm>
          <a:prstGeom prst="wedgeRoundRectCallout">
            <a:avLst/>
          </a:prstGeom>
          <a:solidFill>
            <a:srgbClr val="7E17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2732388" y="8606301"/>
            <a:ext cx="379680" cy="281413"/>
            <a:chOff x="490681" y="3101129"/>
            <a:chExt cx="587462" cy="435419"/>
          </a:xfrm>
        </p:grpSpPr>
        <p:sp>
          <p:nvSpPr>
            <p:cNvPr id="67" name="Rounded Rectangle 66"/>
            <p:cNvSpPr/>
            <p:nvPr/>
          </p:nvSpPr>
          <p:spPr>
            <a:xfrm>
              <a:off x="490681" y="3101129"/>
              <a:ext cx="587462" cy="435419"/>
            </a:xfrm>
            <a:prstGeom prst="roundRect">
              <a:avLst/>
            </a:prstGeom>
            <a:solidFill>
              <a:srgbClr val="6AA75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531491" y="3241247"/>
              <a:ext cx="530438" cy="45719"/>
              <a:chOff x="509097" y="3250942"/>
              <a:chExt cx="530438" cy="45719"/>
            </a:xfrm>
            <a:solidFill>
              <a:schemeClr val="bg1"/>
            </a:solidFill>
          </p:grpSpPr>
          <p:sp>
            <p:nvSpPr>
              <p:cNvPr id="68" name="Rectangle 67"/>
              <p:cNvSpPr/>
              <p:nvPr/>
            </p:nvSpPr>
            <p:spPr>
              <a:xfrm flipV="1">
                <a:off x="735910" y="3250942"/>
                <a:ext cx="303625" cy="45719"/>
              </a:xfrm>
              <a:prstGeom prst="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21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 flipV="1">
                <a:off x="509097" y="3250942"/>
                <a:ext cx="303625" cy="45719"/>
              </a:xfrm>
              <a:prstGeom prst="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87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75" name="Rectangle 74"/>
            <p:cNvSpPr/>
            <p:nvPr/>
          </p:nvSpPr>
          <p:spPr>
            <a:xfrm flipV="1">
              <a:off x="806541" y="3361216"/>
              <a:ext cx="259034" cy="457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scene3d>
              <a:camera prst="orthographicFront">
                <a:rot lat="0" lon="0" rev="81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 flipV="1">
              <a:off x="509731" y="3370568"/>
              <a:ext cx="264448" cy="457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2933282" y="5709216"/>
            <a:ext cx="747405" cy="553968"/>
            <a:chOff x="490681" y="3101129"/>
            <a:chExt cx="587462" cy="435419"/>
          </a:xfrm>
        </p:grpSpPr>
        <p:sp>
          <p:nvSpPr>
            <p:cNvPr id="79" name="Rounded Rectangle 78"/>
            <p:cNvSpPr/>
            <p:nvPr/>
          </p:nvSpPr>
          <p:spPr>
            <a:xfrm>
              <a:off x="490681" y="3101129"/>
              <a:ext cx="587462" cy="435419"/>
            </a:xfrm>
            <a:prstGeom prst="roundRect">
              <a:avLst/>
            </a:prstGeom>
            <a:solidFill>
              <a:srgbClr val="7E174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531491" y="3241247"/>
              <a:ext cx="530438" cy="45719"/>
              <a:chOff x="509097" y="3250942"/>
              <a:chExt cx="530438" cy="45719"/>
            </a:xfrm>
            <a:solidFill>
              <a:schemeClr val="bg1"/>
            </a:solidFill>
          </p:grpSpPr>
          <p:sp>
            <p:nvSpPr>
              <p:cNvPr id="83" name="Rectangle 82"/>
              <p:cNvSpPr/>
              <p:nvPr/>
            </p:nvSpPr>
            <p:spPr>
              <a:xfrm flipV="1">
                <a:off x="735910" y="3250942"/>
                <a:ext cx="303625" cy="45719"/>
              </a:xfrm>
              <a:prstGeom prst="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21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 flipV="1">
                <a:off x="509097" y="3250942"/>
                <a:ext cx="303625" cy="45719"/>
              </a:xfrm>
              <a:prstGeom prst="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87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81" name="Rectangle 80"/>
            <p:cNvSpPr/>
            <p:nvPr/>
          </p:nvSpPr>
          <p:spPr>
            <a:xfrm flipV="1">
              <a:off x="806541" y="3361216"/>
              <a:ext cx="259034" cy="457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scene3d>
              <a:camera prst="orthographicFront">
                <a:rot lat="0" lon="0" rev="81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 flipV="1">
              <a:off x="509731" y="3370568"/>
              <a:ext cx="264448" cy="457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3926561" y="8200553"/>
            <a:ext cx="330535" cy="244988"/>
            <a:chOff x="490681" y="3101129"/>
            <a:chExt cx="587462" cy="435419"/>
          </a:xfrm>
        </p:grpSpPr>
        <p:sp>
          <p:nvSpPr>
            <p:cNvPr id="86" name="Rounded Rectangle 85"/>
            <p:cNvSpPr/>
            <p:nvPr/>
          </p:nvSpPr>
          <p:spPr>
            <a:xfrm>
              <a:off x="490681" y="3101129"/>
              <a:ext cx="587462" cy="435419"/>
            </a:xfrm>
            <a:prstGeom prst="roundRect">
              <a:avLst/>
            </a:prstGeom>
            <a:solidFill>
              <a:srgbClr val="FB6A3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87" name="Group 86"/>
            <p:cNvGrpSpPr/>
            <p:nvPr/>
          </p:nvGrpSpPr>
          <p:grpSpPr>
            <a:xfrm>
              <a:off x="531491" y="3241247"/>
              <a:ext cx="530438" cy="45719"/>
              <a:chOff x="509097" y="3250942"/>
              <a:chExt cx="530438" cy="45719"/>
            </a:xfrm>
            <a:solidFill>
              <a:schemeClr val="bg1"/>
            </a:solidFill>
          </p:grpSpPr>
          <p:sp>
            <p:nvSpPr>
              <p:cNvPr id="90" name="Rectangle 89"/>
              <p:cNvSpPr/>
              <p:nvPr/>
            </p:nvSpPr>
            <p:spPr>
              <a:xfrm flipV="1">
                <a:off x="735910" y="3250942"/>
                <a:ext cx="303625" cy="45719"/>
              </a:xfrm>
              <a:prstGeom prst="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21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 flipV="1">
                <a:off x="509097" y="3250942"/>
                <a:ext cx="303625" cy="45719"/>
              </a:xfrm>
              <a:prstGeom prst="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87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88" name="Rectangle 87"/>
            <p:cNvSpPr/>
            <p:nvPr/>
          </p:nvSpPr>
          <p:spPr>
            <a:xfrm flipV="1">
              <a:off x="806541" y="3361216"/>
              <a:ext cx="259034" cy="457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scene3d>
              <a:camera prst="orthographicFront">
                <a:rot lat="0" lon="0" rev="81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 flipV="1">
              <a:off x="509731" y="3370568"/>
              <a:ext cx="264448" cy="457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-76211" y="5515444"/>
            <a:ext cx="696611" cy="516318"/>
            <a:chOff x="490681" y="3101129"/>
            <a:chExt cx="587462" cy="435419"/>
          </a:xfrm>
        </p:grpSpPr>
        <p:sp>
          <p:nvSpPr>
            <p:cNvPr id="94" name="Rounded Rectangle 93"/>
            <p:cNvSpPr/>
            <p:nvPr/>
          </p:nvSpPr>
          <p:spPr>
            <a:xfrm>
              <a:off x="490681" y="3101129"/>
              <a:ext cx="587462" cy="435419"/>
            </a:xfrm>
            <a:prstGeom prst="roundRect">
              <a:avLst/>
            </a:prstGeom>
            <a:solidFill>
              <a:srgbClr val="4EA4B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531491" y="3241247"/>
              <a:ext cx="530438" cy="45719"/>
              <a:chOff x="509097" y="3250942"/>
              <a:chExt cx="530438" cy="45719"/>
            </a:xfrm>
            <a:solidFill>
              <a:schemeClr val="bg1"/>
            </a:solidFill>
          </p:grpSpPr>
          <p:sp>
            <p:nvSpPr>
              <p:cNvPr id="98" name="Rectangle 97"/>
              <p:cNvSpPr/>
              <p:nvPr/>
            </p:nvSpPr>
            <p:spPr>
              <a:xfrm flipV="1">
                <a:off x="735910" y="3250942"/>
                <a:ext cx="303625" cy="45719"/>
              </a:xfrm>
              <a:prstGeom prst="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21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>
              <a:xfrm flipV="1">
                <a:off x="509097" y="3250942"/>
                <a:ext cx="303625" cy="45719"/>
              </a:xfrm>
              <a:prstGeom prst="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87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96" name="Rectangle 95"/>
            <p:cNvSpPr/>
            <p:nvPr/>
          </p:nvSpPr>
          <p:spPr>
            <a:xfrm flipV="1">
              <a:off x="806541" y="3361216"/>
              <a:ext cx="259034" cy="457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scene3d>
              <a:camera prst="orthographicFront">
                <a:rot lat="0" lon="0" rev="81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 flipV="1">
              <a:off x="509731" y="3370568"/>
              <a:ext cx="264448" cy="457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5713100" y="8262713"/>
            <a:ext cx="821607" cy="608964"/>
            <a:chOff x="490681" y="3101129"/>
            <a:chExt cx="587462" cy="435419"/>
          </a:xfrm>
        </p:grpSpPr>
        <p:sp>
          <p:nvSpPr>
            <p:cNvPr id="101" name="Rounded Rectangle 100"/>
            <p:cNvSpPr/>
            <p:nvPr/>
          </p:nvSpPr>
          <p:spPr>
            <a:xfrm>
              <a:off x="490681" y="3101129"/>
              <a:ext cx="587462" cy="435419"/>
            </a:xfrm>
            <a:prstGeom prst="roundRect">
              <a:avLst/>
            </a:prstGeom>
            <a:solidFill>
              <a:srgbClr val="F9BA0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02" name="Group 101"/>
            <p:cNvGrpSpPr/>
            <p:nvPr/>
          </p:nvGrpSpPr>
          <p:grpSpPr>
            <a:xfrm>
              <a:off x="531491" y="3241247"/>
              <a:ext cx="530438" cy="45719"/>
              <a:chOff x="509097" y="3250942"/>
              <a:chExt cx="530438" cy="45719"/>
            </a:xfrm>
            <a:solidFill>
              <a:schemeClr val="bg1"/>
            </a:solidFill>
          </p:grpSpPr>
          <p:sp>
            <p:nvSpPr>
              <p:cNvPr id="105" name="Rectangle 104"/>
              <p:cNvSpPr/>
              <p:nvPr/>
            </p:nvSpPr>
            <p:spPr>
              <a:xfrm flipV="1">
                <a:off x="735910" y="3250942"/>
                <a:ext cx="303625" cy="45719"/>
              </a:xfrm>
              <a:prstGeom prst="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21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 flipV="1">
                <a:off x="509097" y="3250942"/>
                <a:ext cx="303625" cy="45719"/>
              </a:xfrm>
              <a:prstGeom prst="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87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03" name="Rectangle 102"/>
            <p:cNvSpPr/>
            <p:nvPr/>
          </p:nvSpPr>
          <p:spPr>
            <a:xfrm flipV="1">
              <a:off x="806541" y="3361216"/>
              <a:ext cx="259034" cy="457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scene3d>
              <a:camera prst="orthographicFront">
                <a:rot lat="0" lon="0" rev="81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 flipV="1">
              <a:off x="509731" y="3370568"/>
              <a:ext cx="264448" cy="457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845176" y="7657308"/>
            <a:ext cx="620511" cy="459915"/>
            <a:chOff x="490681" y="3101129"/>
            <a:chExt cx="587462" cy="435419"/>
          </a:xfrm>
        </p:grpSpPr>
        <p:sp>
          <p:nvSpPr>
            <p:cNvPr id="108" name="Rounded Rectangle 107"/>
            <p:cNvSpPr/>
            <p:nvPr/>
          </p:nvSpPr>
          <p:spPr>
            <a:xfrm>
              <a:off x="490681" y="3101129"/>
              <a:ext cx="587462" cy="435419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09" name="Group 108"/>
            <p:cNvGrpSpPr/>
            <p:nvPr/>
          </p:nvGrpSpPr>
          <p:grpSpPr>
            <a:xfrm>
              <a:off x="531491" y="3241247"/>
              <a:ext cx="530438" cy="45719"/>
              <a:chOff x="509097" y="3250942"/>
              <a:chExt cx="530438" cy="45719"/>
            </a:xfrm>
            <a:solidFill>
              <a:schemeClr val="bg1"/>
            </a:solidFill>
          </p:grpSpPr>
          <p:sp>
            <p:nvSpPr>
              <p:cNvPr id="112" name="Rectangle 111"/>
              <p:cNvSpPr/>
              <p:nvPr/>
            </p:nvSpPr>
            <p:spPr>
              <a:xfrm flipV="1">
                <a:off x="735910" y="3250942"/>
                <a:ext cx="303625" cy="45719"/>
              </a:xfrm>
              <a:prstGeom prst="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21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>
              <a:xfrm flipV="1">
                <a:off x="509097" y="3250942"/>
                <a:ext cx="303625" cy="45719"/>
              </a:xfrm>
              <a:prstGeom prst="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87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10" name="Rectangle 109"/>
            <p:cNvSpPr/>
            <p:nvPr/>
          </p:nvSpPr>
          <p:spPr>
            <a:xfrm flipV="1">
              <a:off x="806541" y="3361216"/>
              <a:ext cx="259034" cy="457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scene3d>
              <a:camera prst="orthographicFront">
                <a:rot lat="0" lon="0" rev="81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 flipV="1">
              <a:off x="509731" y="3370568"/>
              <a:ext cx="264448" cy="457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14" name="Rounded Rectangular Callout 113"/>
          <p:cNvSpPr/>
          <p:nvPr/>
        </p:nvSpPr>
        <p:spPr>
          <a:xfrm>
            <a:off x="6199498" y="7440962"/>
            <a:ext cx="493718" cy="630879"/>
          </a:xfrm>
          <a:prstGeom prst="wedgeRoundRectCallout">
            <a:avLst/>
          </a:prstGeom>
          <a:solidFill>
            <a:srgbClr val="FB6A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5" name="Rounded Rectangular Callout 114"/>
          <p:cNvSpPr/>
          <p:nvPr/>
        </p:nvSpPr>
        <p:spPr>
          <a:xfrm>
            <a:off x="3390643" y="6397313"/>
            <a:ext cx="415118" cy="530442"/>
          </a:xfrm>
          <a:prstGeom prst="wedgeRoundRectCallou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6" name="Rounded Rectangular Callout 115"/>
          <p:cNvSpPr/>
          <p:nvPr/>
        </p:nvSpPr>
        <p:spPr>
          <a:xfrm>
            <a:off x="6813542" y="7440962"/>
            <a:ext cx="562222" cy="301699"/>
          </a:xfrm>
          <a:prstGeom prst="wedgeRoundRectCallout">
            <a:avLst/>
          </a:prstGeom>
          <a:solidFill>
            <a:srgbClr val="4EA4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7" name="Rounded Rectangular Callout 116"/>
          <p:cNvSpPr/>
          <p:nvPr/>
        </p:nvSpPr>
        <p:spPr>
          <a:xfrm>
            <a:off x="3938780" y="8535258"/>
            <a:ext cx="525465" cy="671445"/>
          </a:xfrm>
          <a:prstGeom prst="wedgeRoundRectCallout">
            <a:avLst/>
          </a:prstGeom>
          <a:solidFill>
            <a:srgbClr val="F9BA0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8" name="Rounded Rectangular Callout 117"/>
          <p:cNvSpPr/>
          <p:nvPr/>
        </p:nvSpPr>
        <p:spPr>
          <a:xfrm>
            <a:off x="2130081" y="4755799"/>
            <a:ext cx="508845" cy="725134"/>
          </a:xfrm>
          <a:prstGeom prst="wedgeRoundRectCallout">
            <a:avLst/>
          </a:prstGeom>
          <a:solidFill>
            <a:srgbClr val="4EA4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26" name="Group 125"/>
          <p:cNvGrpSpPr/>
          <p:nvPr/>
        </p:nvGrpSpPr>
        <p:grpSpPr>
          <a:xfrm>
            <a:off x="431229" y="7132926"/>
            <a:ext cx="331082" cy="295774"/>
            <a:chOff x="7656788" y="539750"/>
            <a:chExt cx="342900" cy="306331"/>
          </a:xfrm>
        </p:grpSpPr>
        <p:sp>
          <p:nvSpPr>
            <p:cNvPr id="120" name="Rounded Rectangle 119"/>
            <p:cNvSpPr/>
            <p:nvPr/>
          </p:nvSpPr>
          <p:spPr>
            <a:xfrm>
              <a:off x="7656788" y="595256"/>
              <a:ext cx="342900" cy="250825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7689471" y="630947"/>
              <a:ext cx="211256" cy="1874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2" name="Oval 121"/>
            <p:cNvSpPr/>
            <p:nvPr/>
          </p:nvSpPr>
          <p:spPr>
            <a:xfrm>
              <a:off x="7925064" y="646822"/>
              <a:ext cx="45719" cy="4571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3" name="Oval 122"/>
            <p:cNvSpPr/>
            <p:nvPr/>
          </p:nvSpPr>
          <p:spPr>
            <a:xfrm>
              <a:off x="7925064" y="704159"/>
              <a:ext cx="45719" cy="4571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7803771" y="539750"/>
              <a:ext cx="146694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7695821" y="543559"/>
              <a:ext cx="108330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scene3d>
              <a:camera prst="orthographicFront">
                <a:rot lat="0" lon="0" rev="78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50194" y="6160654"/>
            <a:ext cx="331082" cy="295774"/>
            <a:chOff x="7656788" y="539750"/>
            <a:chExt cx="342900" cy="306331"/>
          </a:xfrm>
        </p:grpSpPr>
        <p:sp>
          <p:nvSpPr>
            <p:cNvPr id="128" name="Rounded Rectangle 127"/>
            <p:cNvSpPr/>
            <p:nvPr/>
          </p:nvSpPr>
          <p:spPr>
            <a:xfrm>
              <a:off x="7656788" y="595256"/>
              <a:ext cx="342900" cy="250825"/>
            </a:xfrm>
            <a:prstGeom prst="roundRect">
              <a:avLst/>
            </a:prstGeom>
            <a:solidFill>
              <a:srgbClr val="7E174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7689471" y="630947"/>
              <a:ext cx="211256" cy="1874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0" name="Oval 129"/>
            <p:cNvSpPr/>
            <p:nvPr/>
          </p:nvSpPr>
          <p:spPr>
            <a:xfrm>
              <a:off x="7925064" y="646822"/>
              <a:ext cx="45719" cy="4571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>
              <a:off x="7925064" y="704159"/>
              <a:ext cx="45719" cy="4571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7803771" y="539750"/>
              <a:ext cx="146694" cy="45719"/>
            </a:xfrm>
            <a:prstGeom prst="rect">
              <a:avLst/>
            </a:prstGeom>
            <a:solidFill>
              <a:srgbClr val="7E174C"/>
            </a:solidFill>
            <a:ln>
              <a:noFill/>
            </a:ln>
            <a:effectLst/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7695821" y="543559"/>
              <a:ext cx="108330" cy="45719"/>
            </a:xfrm>
            <a:prstGeom prst="rect">
              <a:avLst/>
            </a:prstGeom>
            <a:solidFill>
              <a:srgbClr val="7E174C"/>
            </a:solidFill>
            <a:ln>
              <a:noFill/>
            </a:ln>
            <a:effectLst/>
            <a:scene3d>
              <a:camera prst="orthographicFront">
                <a:rot lat="0" lon="0" rev="78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1939482" y="5680123"/>
            <a:ext cx="536813" cy="479564"/>
            <a:chOff x="7656788" y="539750"/>
            <a:chExt cx="342900" cy="306331"/>
          </a:xfrm>
        </p:grpSpPr>
        <p:sp>
          <p:nvSpPr>
            <p:cNvPr id="135" name="Rounded Rectangle 134"/>
            <p:cNvSpPr/>
            <p:nvPr/>
          </p:nvSpPr>
          <p:spPr>
            <a:xfrm>
              <a:off x="7656788" y="595256"/>
              <a:ext cx="342900" cy="250825"/>
            </a:xfrm>
            <a:prstGeom prst="roundRect">
              <a:avLst/>
            </a:prstGeom>
            <a:solidFill>
              <a:srgbClr val="FB6A3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7689471" y="630947"/>
              <a:ext cx="211256" cy="1874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7" name="Oval 136"/>
            <p:cNvSpPr/>
            <p:nvPr/>
          </p:nvSpPr>
          <p:spPr>
            <a:xfrm>
              <a:off x="7925064" y="646822"/>
              <a:ext cx="45719" cy="4571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8" name="Oval 137"/>
            <p:cNvSpPr/>
            <p:nvPr/>
          </p:nvSpPr>
          <p:spPr>
            <a:xfrm>
              <a:off x="7925064" y="704159"/>
              <a:ext cx="45719" cy="4571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7803771" y="539750"/>
              <a:ext cx="146694" cy="45719"/>
            </a:xfrm>
            <a:prstGeom prst="rect">
              <a:avLst/>
            </a:prstGeom>
            <a:solidFill>
              <a:srgbClr val="FB6A31"/>
            </a:solidFill>
            <a:ln>
              <a:noFill/>
            </a:ln>
            <a:effectLst/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7695821" y="543559"/>
              <a:ext cx="108330" cy="45719"/>
            </a:xfrm>
            <a:prstGeom prst="rect">
              <a:avLst/>
            </a:prstGeom>
            <a:solidFill>
              <a:srgbClr val="FB6A31"/>
            </a:solidFill>
            <a:ln>
              <a:noFill/>
            </a:ln>
            <a:effectLst/>
            <a:scene3d>
              <a:camera prst="orthographicFront">
                <a:rot lat="0" lon="0" rev="78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41" name="Group 140"/>
          <p:cNvGrpSpPr/>
          <p:nvPr/>
        </p:nvGrpSpPr>
        <p:grpSpPr>
          <a:xfrm>
            <a:off x="3234058" y="8317277"/>
            <a:ext cx="616264" cy="550542"/>
            <a:chOff x="7656788" y="539750"/>
            <a:chExt cx="342900" cy="306331"/>
          </a:xfrm>
        </p:grpSpPr>
        <p:sp>
          <p:nvSpPr>
            <p:cNvPr id="142" name="Rounded Rectangle 141"/>
            <p:cNvSpPr/>
            <p:nvPr/>
          </p:nvSpPr>
          <p:spPr>
            <a:xfrm>
              <a:off x="7656788" y="595256"/>
              <a:ext cx="342900" cy="250825"/>
            </a:xfrm>
            <a:prstGeom prst="roundRect">
              <a:avLst/>
            </a:prstGeom>
            <a:solidFill>
              <a:srgbClr val="4EA4B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7689471" y="630947"/>
              <a:ext cx="211256" cy="1874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7925064" y="646822"/>
              <a:ext cx="45719" cy="4571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5" name="Oval 144"/>
            <p:cNvSpPr/>
            <p:nvPr/>
          </p:nvSpPr>
          <p:spPr>
            <a:xfrm>
              <a:off x="7925064" y="704159"/>
              <a:ext cx="45719" cy="4571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7803771" y="539750"/>
              <a:ext cx="146694" cy="45719"/>
            </a:xfrm>
            <a:prstGeom prst="rect">
              <a:avLst/>
            </a:prstGeom>
            <a:solidFill>
              <a:srgbClr val="4EA4B5"/>
            </a:solidFill>
            <a:ln>
              <a:noFill/>
            </a:ln>
            <a:effectLst/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7695821" y="543559"/>
              <a:ext cx="108330" cy="45719"/>
            </a:xfrm>
            <a:prstGeom prst="rect">
              <a:avLst/>
            </a:prstGeom>
            <a:solidFill>
              <a:srgbClr val="4EA4B5"/>
            </a:solidFill>
            <a:ln>
              <a:noFill/>
            </a:ln>
            <a:effectLst/>
            <a:scene3d>
              <a:camera prst="orthographicFront">
                <a:rot lat="0" lon="0" rev="78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8310210" y="7490767"/>
            <a:ext cx="331082" cy="295774"/>
            <a:chOff x="7656788" y="539750"/>
            <a:chExt cx="342900" cy="306331"/>
          </a:xfrm>
        </p:grpSpPr>
        <p:sp>
          <p:nvSpPr>
            <p:cNvPr id="149" name="Rounded Rectangle 148"/>
            <p:cNvSpPr/>
            <p:nvPr/>
          </p:nvSpPr>
          <p:spPr>
            <a:xfrm>
              <a:off x="7656788" y="595256"/>
              <a:ext cx="342900" cy="250825"/>
            </a:xfrm>
            <a:prstGeom prst="roundRect">
              <a:avLst/>
            </a:prstGeom>
            <a:solidFill>
              <a:srgbClr val="F9BA0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7689471" y="630947"/>
              <a:ext cx="211256" cy="1874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1" name="Oval 150"/>
            <p:cNvSpPr/>
            <p:nvPr/>
          </p:nvSpPr>
          <p:spPr>
            <a:xfrm>
              <a:off x="7925064" y="646822"/>
              <a:ext cx="45719" cy="4571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2" name="Oval 151"/>
            <p:cNvSpPr/>
            <p:nvPr/>
          </p:nvSpPr>
          <p:spPr>
            <a:xfrm>
              <a:off x="7925064" y="704159"/>
              <a:ext cx="45719" cy="4571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7803771" y="539750"/>
              <a:ext cx="146694" cy="45719"/>
            </a:xfrm>
            <a:prstGeom prst="rect">
              <a:avLst/>
            </a:prstGeom>
            <a:solidFill>
              <a:srgbClr val="F9BA0F"/>
            </a:solidFill>
            <a:ln>
              <a:noFill/>
            </a:ln>
            <a:effectLst/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7695821" y="543559"/>
              <a:ext cx="108330" cy="45719"/>
            </a:xfrm>
            <a:prstGeom prst="rect">
              <a:avLst/>
            </a:prstGeom>
            <a:solidFill>
              <a:srgbClr val="F9BA0F"/>
            </a:solidFill>
            <a:ln>
              <a:noFill/>
            </a:ln>
            <a:effectLst/>
            <a:scene3d>
              <a:camera prst="orthographicFront">
                <a:rot lat="0" lon="0" rev="78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3896190" y="6409490"/>
            <a:ext cx="519005" cy="463655"/>
            <a:chOff x="7656788" y="539750"/>
            <a:chExt cx="342900" cy="306331"/>
          </a:xfrm>
        </p:grpSpPr>
        <p:sp>
          <p:nvSpPr>
            <p:cNvPr id="156" name="Rounded Rectangle 155"/>
            <p:cNvSpPr/>
            <p:nvPr/>
          </p:nvSpPr>
          <p:spPr>
            <a:xfrm>
              <a:off x="7656788" y="595256"/>
              <a:ext cx="342900" cy="250825"/>
            </a:xfrm>
            <a:prstGeom prst="roundRect">
              <a:avLst/>
            </a:prstGeom>
            <a:solidFill>
              <a:srgbClr val="6AA75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7689471" y="630947"/>
              <a:ext cx="211256" cy="1874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8" name="Oval 157"/>
            <p:cNvSpPr/>
            <p:nvPr/>
          </p:nvSpPr>
          <p:spPr>
            <a:xfrm>
              <a:off x="7925064" y="646822"/>
              <a:ext cx="45719" cy="4571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9" name="Oval 158"/>
            <p:cNvSpPr/>
            <p:nvPr/>
          </p:nvSpPr>
          <p:spPr>
            <a:xfrm>
              <a:off x="7925064" y="704159"/>
              <a:ext cx="45719" cy="4571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7803771" y="539750"/>
              <a:ext cx="146694" cy="45719"/>
            </a:xfrm>
            <a:prstGeom prst="rect">
              <a:avLst/>
            </a:prstGeom>
            <a:solidFill>
              <a:srgbClr val="6AA751"/>
            </a:solidFill>
            <a:ln>
              <a:noFill/>
            </a:ln>
            <a:effectLst/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7695821" y="543559"/>
              <a:ext cx="108330" cy="45719"/>
            </a:xfrm>
            <a:prstGeom prst="rect">
              <a:avLst/>
            </a:prstGeom>
            <a:solidFill>
              <a:srgbClr val="6AA751"/>
            </a:solidFill>
            <a:ln>
              <a:noFill/>
            </a:ln>
            <a:effectLst/>
            <a:scene3d>
              <a:camera prst="orthographicFront">
                <a:rot lat="0" lon="0" rev="78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2016761" y="8301684"/>
            <a:ext cx="503913" cy="527623"/>
            <a:chOff x="7076724" y="5041400"/>
            <a:chExt cx="824003" cy="862773"/>
          </a:xfrm>
        </p:grpSpPr>
        <p:sp>
          <p:nvSpPr>
            <p:cNvPr id="163" name="Oval 162"/>
            <p:cNvSpPr/>
            <p:nvPr/>
          </p:nvSpPr>
          <p:spPr>
            <a:xfrm>
              <a:off x="7076724" y="5041400"/>
              <a:ext cx="615922" cy="615922"/>
            </a:xfrm>
            <a:prstGeom prst="ellipse">
              <a:avLst/>
            </a:prstGeom>
            <a:solidFill>
              <a:srgbClr val="4EA4B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4" name="Oval 163"/>
            <p:cNvSpPr/>
            <p:nvPr/>
          </p:nvSpPr>
          <p:spPr>
            <a:xfrm>
              <a:off x="7170959" y="5135631"/>
              <a:ext cx="427664" cy="4276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65" name="Straight Connector 164"/>
            <p:cNvCxnSpPr/>
            <p:nvPr/>
          </p:nvCxnSpPr>
          <p:spPr>
            <a:xfrm>
              <a:off x="7563670" y="5567122"/>
              <a:ext cx="337057" cy="337051"/>
            </a:xfrm>
            <a:prstGeom prst="line">
              <a:avLst/>
            </a:prstGeom>
            <a:ln w="88900" cap="rnd">
              <a:solidFill>
                <a:srgbClr val="4EA4B5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7" name="Picture 166" descr="facebook-f-green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18" y="7507305"/>
            <a:ext cx="210709" cy="424944"/>
          </a:xfrm>
          <a:prstGeom prst="rect">
            <a:avLst/>
          </a:prstGeom>
        </p:spPr>
      </p:pic>
      <p:pic>
        <p:nvPicPr>
          <p:cNvPr id="168" name="Picture 16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732" y="8522746"/>
            <a:ext cx="424387" cy="422953"/>
          </a:xfrm>
          <a:prstGeom prst="rect">
            <a:avLst/>
          </a:prstGeom>
        </p:spPr>
      </p:pic>
      <p:sp>
        <p:nvSpPr>
          <p:cNvPr id="169" name="Oval Callout 168"/>
          <p:cNvSpPr/>
          <p:nvPr/>
        </p:nvSpPr>
        <p:spPr>
          <a:xfrm flipH="1">
            <a:off x="2966134" y="3946504"/>
            <a:ext cx="430152" cy="288202"/>
          </a:xfrm>
          <a:prstGeom prst="wedgeEllipseCallout">
            <a:avLst/>
          </a:prstGeom>
          <a:solidFill>
            <a:srgbClr val="FB6A3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70" name="Group 169"/>
          <p:cNvGrpSpPr/>
          <p:nvPr/>
        </p:nvGrpSpPr>
        <p:grpSpPr>
          <a:xfrm>
            <a:off x="5090344" y="6752059"/>
            <a:ext cx="625038" cy="463271"/>
            <a:chOff x="490681" y="3101129"/>
            <a:chExt cx="587462" cy="435419"/>
          </a:xfrm>
        </p:grpSpPr>
        <p:sp>
          <p:nvSpPr>
            <p:cNvPr id="171" name="Rounded Rectangle 170"/>
            <p:cNvSpPr/>
            <p:nvPr/>
          </p:nvSpPr>
          <p:spPr>
            <a:xfrm>
              <a:off x="490681" y="3101129"/>
              <a:ext cx="587462" cy="435419"/>
            </a:xfrm>
            <a:prstGeom prst="roundRect">
              <a:avLst/>
            </a:prstGeom>
            <a:solidFill>
              <a:srgbClr val="FB6A3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72" name="Group 171"/>
            <p:cNvGrpSpPr/>
            <p:nvPr/>
          </p:nvGrpSpPr>
          <p:grpSpPr>
            <a:xfrm>
              <a:off x="531491" y="3241247"/>
              <a:ext cx="530438" cy="45719"/>
              <a:chOff x="509097" y="3250942"/>
              <a:chExt cx="530438" cy="45719"/>
            </a:xfrm>
            <a:solidFill>
              <a:schemeClr val="bg1"/>
            </a:solidFill>
          </p:grpSpPr>
          <p:sp>
            <p:nvSpPr>
              <p:cNvPr id="175" name="Rectangle 174"/>
              <p:cNvSpPr/>
              <p:nvPr/>
            </p:nvSpPr>
            <p:spPr>
              <a:xfrm flipV="1">
                <a:off x="735910" y="3250942"/>
                <a:ext cx="303625" cy="45719"/>
              </a:xfrm>
              <a:prstGeom prst="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21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6" name="Rectangle 175"/>
              <p:cNvSpPr/>
              <p:nvPr/>
            </p:nvSpPr>
            <p:spPr>
              <a:xfrm flipV="1">
                <a:off x="509097" y="3250942"/>
                <a:ext cx="303625" cy="45719"/>
              </a:xfrm>
              <a:prstGeom prst="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87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73" name="Rectangle 172"/>
            <p:cNvSpPr/>
            <p:nvPr/>
          </p:nvSpPr>
          <p:spPr>
            <a:xfrm flipV="1">
              <a:off x="806541" y="3361216"/>
              <a:ext cx="259034" cy="457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scene3d>
              <a:camera prst="orthographicFront">
                <a:rot lat="0" lon="0" rev="81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4" name="Rectangle 173"/>
            <p:cNvSpPr/>
            <p:nvPr/>
          </p:nvSpPr>
          <p:spPr>
            <a:xfrm flipV="1">
              <a:off x="509731" y="3370568"/>
              <a:ext cx="264448" cy="457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81" name="Group 180"/>
          <p:cNvGrpSpPr/>
          <p:nvPr/>
        </p:nvGrpSpPr>
        <p:grpSpPr>
          <a:xfrm flipH="1">
            <a:off x="5597172" y="6740886"/>
            <a:ext cx="795604" cy="833038"/>
            <a:chOff x="7076724" y="5041400"/>
            <a:chExt cx="824003" cy="862773"/>
          </a:xfrm>
        </p:grpSpPr>
        <p:sp>
          <p:nvSpPr>
            <p:cNvPr id="182" name="Oval 181"/>
            <p:cNvSpPr/>
            <p:nvPr/>
          </p:nvSpPr>
          <p:spPr>
            <a:xfrm>
              <a:off x="7076724" y="5041400"/>
              <a:ext cx="615922" cy="61592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3" name="Oval 182"/>
            <p:cNvSpPr/>
            <p:nvPr/>
          </p:nvSpPr>
          <p:spPr>
            <a:xfrm>
              <a:off x="7170960" y="5135630"/>
              <a:ext cx="427664" cy="4276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84" name="Straight Connector 183"/>
            <p:cNvCxnSpPr/>
            <p:nvPr/>
          </p:nvCxnSpPr>
          <p:spPr>
            <a:xfrm>
              <a:off x="7563670" y="5567122"/>
              <a:ext cx="337057" cy="337051"/>
            </a:xfrm>
            <a:prstGeom prst="line">
              <a:avLst/>
            </a:prstGeom>
            <a:ln w="142875" cap="rnd">
              <a:solidFill>
                <a:schemeClr val="tx1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5" name="Group 184"/>
          <p:cNvGrpSpPr/>
          <p:nvPr/>
        </p:nvGrpSpPr>
        <p:grpSpPr>
          <a:xfrm flipH="1">
            <a:off x="1968193" y="6320998"/>
            <a:ext cx="503913" cy="527623"/>
            <a:chOff x="7076724" y="5041400"/>
            <a:chExt cx="824003" cy="862773"/>
          </a:xfrm>
          <a:scene3d>
            <a:camera prst="orthographicFront">
              <a:rot lat="0" lon="0" rev="900000"/>
            </a:camera>
            <a:lightRig rig="threePt" dir="t"/>
          </a:scene3d>
        </p:grpSpPr>
        <p:sp>
          <p:nvSpPr>
            <p:cNvPr id="186" name="Oval 185"/>
            <p:cNvSpPr/>
            <p:nvPr/>
          </p:nvSpPr>
          <p:spPr>
            <a:xfrm>
              <a:off x="7076724" y="5041400"/>
              <a:ext cx="615922" cy="615922"/>
            </a:xfrm>
            <a:prstGeom prst="ellipse">
              <a:avLst/>
            </a:prstGeom>
            <a:solidFill>
              <a:srgbClr val="6AA75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7" name="Oval 186"/>
            <p:cNvSpPr/>
            <p:nvPr/>
          </p:nvSpPr>
          <p:spPr>
            <a:xfrm>
              <a:off x="7170960" y="5135630"/>
              <a:ext cx="427664" cy="4276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88" name="Straight Connector 187"/>
            <p:cNvCxnSpPr/>
            <p:nvPr/>
          </p:nvCxnSpPr>
          <p:spPr>
            <a:xfrm>
              <a:off x="7563670" y="5567122"/>
              <a:ext cx="337057" cy="337051"/>
            </a:xfrm>
            <a:prstGeom prst="line">
              <a:avLst/>
            </a:prstGeom>
            <a:ln w="88900" cap="rnd">
              <a:solidFill>
                <a:srgbClr val="6AA751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9" name="Picture 18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422" y="5994352"/>
            <a:ext cx="641625" cy="639458"/>
          </a:xfrm>
          <a:prstGeom prst="rect">
            <a:avLst/>
          </a:prstGeom>
        </p:spPr>
      </p:pic>
      <p:sp>
        <p:nvSpPr>
          <p:cNvPr id="190" name="Oval Callout 189"/>
          <p:cNvSpPr/>
          <p:nvPr/>
        </p:nvSpPr>
        <p:spPr>
          <a:xfrm flipH="1">
            <a:off x="2512220" y="6394737"/>
            <a:ext cx="768112" cy="514634"/>
          </a:xfrm>
          <a:prstGeom prst="wedgeEllipseCallout">
            <a:avLst/>
          </a:prstGeom>
          <a:solidFill>
            <a:srgbClr val="4EA4B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1" name="Picture 190" descr="twitter-bird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379" y="6173817"/>
            <a:ext cx="797627" cy="1096737"/>
          </a:xfrm>
          <a:prstGeom prst="rect">
            <a:avLst/>
          </a:prstGeom>
        </p:spPr>
      </p:pic>
      <p:grpSp>
        <p:nvGrpSpPr>
          <p:cNvPr id="192" name="Group 191"/>
          <p:cNvGrpSpPr/>
          <p:nvPr/>
        </p:nvGrpSpPr>
        <p:grpSpPr>
          <a:xfrm>
            <a:off x="735687" y="5702106"/>
            <a:ext cx="503913" cy="527623"/>
            <a:chOff x="7076724" y="5041400"/>
            <a:chExt cx="824003" cy="862773"/>
          </a:xfrm>
        </p:grpSpPr>
        <p:sp>
          <p:nvSpPr>
            <p:cNvPr id="193" name="Oval 192"/>
            <p:cNvSpPr/>
            <p:nvPr/>
          </p:nvSpPr>
          <p:spPr>
            <a:xfrm>
              <a:off x="7076724" y="5041400"/>
              <a:ext cx="615922" cy="615922"/>
            </a:xfrm>
            <a:prstGeom prst="ellipse">
              <a:avLst/>
            </a:prstGeom>
            <a:solidFill>
              <a:srgbClr val="7E174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4" name="Oval 193"/>
            <p:cNvSpPr/>
            <p:nvPr/>
          </p:nvSpPr>
          <p:spPr>
            <a:xfrm>
              <a:off x="7170960" y="5135630"/>
              <a:ext cx="427664" cy="4276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95" name="Straight Connector 194"/>
            <p:cNvCxnSpPr/>
            <p:nvPr/>
          </p:nvCxnSpPr>
          <p:spPr>
            <a:xfrm>
              <a:off x="7563670" y="5567122"/>
              <a:ext cx="337057" cy="337051"/>
            </a:xfrm>
            <a:prstGeom prst="line">
              <a:avLst/>
            </a:prstGeom>
            <a:ln w="88900" cap="rnd">
              <a:solidFill>
                <a:srgbClr val="7E174C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6" name="Group 195"/>
          <p:cNvGrpSpPr/>
          <p:nvPr/>
        </p:nvGrpSpPr>
        <p:grpSpPr>
          <a:xfrm>
            <a:off x="1410656" y="5813159"/>
            <a:ext cx="416424" cy="630843"/>
            <a:chOff x="1017885" y="2452835"/>
            <a:chExt cx="828729" cy="1156870"/>
          </a:xfrm>
        </p:grpSpPr>
        <p:sp>
          <p:nvSpPr>
            <p:cNvPr id="197" name="Rounded Rectangle 196"/>
            <p:cNvSpPr/>
            <p:nvPr/>
          </p:nvSpPr>
          <p:spPr>
            <a:xfrm>
              <a:off x="1017885" y="2452835"/>
              <a:ext cx="828729" cy="1156870"/>
            </a:xfrm>
            <a:prstGeom prst="roundRect">
              <a:avLst/>
            </a:prstGeom>
            <a:solidFill>
              <a:srgbClr val="6AA75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8" name="Rounded Rectangle 197"/>
            <p:cNvSpPr/>
            <p:nvPr/>
          </p:nvSpPr>
          <p:spPr>
            <a:xfrm>
              <a:off x="1086755" y="2508284"/>
              <a:ext cx="690988" cy="8878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9" name="Oval 198"/>
            <p:cNvSpPr/>
            <p:nvPr/>
          </p:nvSpPr>
          <p:spPr>
            <a:xfrm>
              <a:off x="1374084" y="3444609"/>
              <a:ext cx="116330" cy="11633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200" name="Picture 19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23" y="5459845"/>
            <a:ext cx="767030" cy="1054666"/>
          </a:xfrm>
          <a:prstGeom prst="rect">
            <a:avLst/>
          </a:prstGeom>
        </p:spPr>
      </p:pic>
      <p:pic>
        <p:nvPicPr>
          <p:cNvPr id="201" name="Picture 20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85" y="5497059"/>
            <a:ext cx="421111" cy="849270"/>
          </a:xfrm>
          <a:prstGeom prst="rect">
            <a:avLst/>
          </a:prstGeom>
        </p:spPr>
      </p:pic>
      <p:pic>
        <p:nvPicPr>
          <p:cNvPr id="202" name="Picture 20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778" y="6625359"/>
            <a:ext cx="1044298" cy="721433"/>
          </a:xfrm>
          <a:prstGeom prst="rect">
            <a:avLst/>
          </a:prstGeom>
        </p:spPr>
      </p:pic>
      <p:pic>
        <p:nvPicPr>
          <p:cNvPr id="204" name="Picture 20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569" y="8448397"/>
            <a:ext cx="273719" cy="552020"/>
          </a:xfrm>
          <a:prstGeom prst="rect">
            <a:avLst/>
          </a:prstGeom>
        </p:spPr>
      </p:pic>
      <p:grpSp>
        <p:nvGrpSpPr>
          <p:cNvPr id="209" name="Group 208"/>
          <p:cNvGrpSpPr/>
          <p:nvPr/>
        </p:nvGrpSpPr>
        <p:grpSpPr>
          <a:xfrm flipH="1">
            <a:off x="7314452" y="8225239"/>
            <a:ext cx="795604" cy="833038"/>
            <a:chOff x="7076724" y="5041400"/>
            <a:chExt cx="824003" cy="862773"/>
          </a:xfrm>
          <a:scene3d>
            <a:camera prst="orthographicFront">
              <a:rot lat="0" lon="0" rev="600000"/>
            </a:camera>
            <a:lightRig rig="threePt" dir="t"/>
          </a:scene3d>
        </p:grpSpPr>
        <p:sp>
          <p:nvSpPr>
            <p:cNvPr id="210" name="Oval 209"/>
            <p:cNvSpPr/>
            <p:nvPr/>
          </p:nvSpPr>
          <p:spPr>
            <a:xfrm>
              <a:off x="7076724" y="5041400"/>
              <a:ext cx="615922" cy="615922"/>
            </a:xfrm>
            <a:prstGeom prst="ellipse">
              <a:avLst/>
            </a:prstGeom>
            <a:solidFill>
              <a:srgbClr val="4EA4B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1" name="Oval 210"/>
            <p:cNvSpPr/>
            <p:nvPr/>
          </p:nvSpPr>
          <p:spPr>
            <a:xfrm>
              <a:off x="7170960" y="5135630"/>
              <a:ext cx="427664" cy="4276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12" name="Straight Connector 211"/>
            <p:cNvCxnSpPr/>
            <p:nvPr/>
          </p:nvCxnSpPr>
          <p:spPr>
            <a:xfrm>
              <a:off x="7563670" y="5567122"/>
              <a:ext cx="337057" cy="337051"/>
            </a:xfrm>
            <a:prstGeom prst="line">
              <a:avLst/>
            </a:prstGeom>
            <a:ln w="142875" cap="rnd">
              <a:solidFill>
                <a:srgbClr val="4EA4B5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3" name="Picture 2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763" y="6864352"/>
            <a:ext cx="469139" cy="946130"/>
          </a:xfrm>
          <a:prstGeom prst="rect">
            <a:avLst/>
          </a:prstGeom>
        </p:spPr>
      </p:pic>
      <p:grpSp>
        <p:nvGrpSpPr>
          <p:cNvPr id="214" name="Group 213"/>
          <p:cNvGrpSpPr/>
          <p:nvPr/>
        </p:nvGrpSpPr>
        <p:grpSpPr>
          <a:xfrm>
            <a:off x="7761807" y="7413001"/>
            <a:ext cx="470581" cy="712886"/>
            <a:chOff x="1017885" y="2452835"/>
            <a:chExt cx="828729" cy="1156870"/>
          </a:xfrm>
        </p:grpSpPr>
        <p:sp>
          <p:nvSpPr>
            <p:cNvPr id="215" name="Rounded Rectangle 214"/>
            <p:cNvSpPr/>
            <p:nvPr/>
          </p:nvSpPr>
          <p:spPr>
            <a:xfrm>
              <a:off x="1017885" y="2452835"/>
              <a:ext cx="828729" cy="1156870"/>
            </a:xfrm>
            <a:prstGeom prst="roundRect">
              <a:avLst/>
            </a:prstGeom>
            <a:solidFill>
              <a:srgbClr val="6AA75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6" name="Rounded Rectangle 215"/>
            <p:cNvSpPr/>
            <p:nvPr/>
          </p:nvSpPr>
          <p:spPr>
            <a:xfrm>
              <a:off x="1086755" y="2508284"/>
              <a:ext cx="690988" cy="8878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7" name="Oval 216"/>
            <p:cNvSpPr/>
            <p:nvPr/>
          </p:nvSpPr>
          <p:spPr>
            <a:xfrm>
              <a:off x="1374084" y="3444609"/>
              <a:ext cx="116330" cy="11633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218" name="Picture 217" descr="twitter-bird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01" y="5343296"/>
            <a:ext cx="984379" cy="1353520"/>
          </a:xfrm>
          <a:prstGeom prst="rect">
            <a:avLst/>
          </a:prstGeom>
        </p:spPr>
      </p:pic>
      <p:pic>
        <p:nvPicPr>
          <p:cNvPr id="219" name="Picture 2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861" y="4887219"/>
            <a:ext cx="363762" cy="733612"/>
          </a:xfrm>
          <a:prstGeom prst="rect">
            <a:avLst/>
          </a:prstGeom>
        </p:spPr>
      </p:pic>
      <p:pic>
        <p:nvPicPr>
          <p:cNvPr id="220" name="Picture 219" descr="facebook-f-green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017" y="4765293"/>
            <a:ext cx="417422" cy="841830"/>
          </a:xfrm>
          <a:prstGeom prst="rect">
            <a:avLst/>
          </a:prstGeom>
        </p:spPr>
      </p:pic>
      <p:grpSp>
        <p:nvGrpSpPr>
          <p:cNvPr id="221" name="Group 220"/>
          <p:cNvGrpSpPr/>
          <p:nvPr/>
        </p:nvGrpSpPr>
        <p:grpSpPr>
          <a:xfrm flipH="1">
            <a:off x="2686406" y="4281175"/>
            <a:ext cx="503913" cy="527623"/>
            <a:chOff x="7076724" y="5041400"/>
            <a:chExt cx="824003" cy="862773"/>
          </a:xfrm>
          <a:scene3d>
            <a:camera prst="orthographicFront">
              <a:rot lat="0" lon="0" rev="20040000"/>
            </a:camera>
            <a:lightRig rig="threePt" dir="t"/>
          </a:scene3d>
        </p:grpSpPr>
        <p:sp>
          <p:nvSpPr>
            <p:cNvPr id="222" name="Oval 221"/>
            <p:cNvSpPr/>
            <p:nvPr/>
          </p:nvSpPr>
          <p:spPr>
            <a:xfrm>
              <a:off x="7076724" y="5041400"/>
              <a:ext cx="615922" cy="615922"/>
            </a:xfrm>
            <a:prstGeom prst="ellipse">
              <a:avLst/>
            </a:prstGeom>
            <a:solidFill>
              <a:srgbClr val="7E174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3" name="Oval 222"/>
            <p:cNvSpPr/>
            <p:nvPr/>
          </p:nvSpPr>
          <p:spPr>
            <a:xfrm>
              <a:off x="7170960" y="5135630"/>
              <a:ext cx="427664" cy="4276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24" name="Straight Connector 223"/>
            <p:cNvCxnSpPr/>
            <p:nvPr/>
          </p:nvCxnSpPr>
          <p:spPr>
            <a:xfrm>
              <a:off x="7563670" y="5567122"/>
              <a:ext cx="337057" cy="337051"/>
            </a:xfrm>
            <a:prstGeom prst="line">
              <a:avLst/>
            </a:prstGeom>
            <a:ln w="88900" cap="rnd">
              <a:solidFill>
                <a:srgbClr val="7E174C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5" name="Rounded Rectangular Callout 224"/>
          <p:cNvSpPr/>
          <p:nvPr/>
        </p:nvSpPr>
        <p:spPr>
          <a:xfrm>
            <a:off x="3472066" y="5283933"/>
            <a:ext cx="390519" cy="301699"/>
          </a:xfrm>
          <a:prstGeom prst="wedgeRoundRectCallout">
            <a:avLst/>
          </a:prstGeom>
          <a:solidFill>
            <a:srgbClr val="4EA4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26" name="Picture 2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589" y="6219495"/>
            <a:ext cx="650912" cy="449669"/>
          </a:xfrm>
          <a:prstGeom prst="rect">
            <a:avLst/>
          </a:prstGeom>
        </p:spPr>
      </p:pic>
      <p:grpSp>
        <p:nvGrpSpPr>
          <p:cNvPr id="227" name="Group 226"/>
          <p:cNvGrpSpPr/>
          <p:nvPr/>
        </p:nvGrpSpPr>
        <p:grpSpPr>
          <a:xfrm>
            <a:off x="5049800" y="5471241"/>
            <a:ext cx="640896" cy="670473"/>
            <a:chOff x="7076724" y="5041400"/>
            <a:chExt cx="840076" cy="878846"/>
          </a:xfrm>
        </p:grpSpPr>
        <p:sp>
          <p:nvSpPr>
            <p:cNvPr id="228" name="Oval 227"/>
            <p:cNvSpPr/>
            <p:nvPr/>
          </p:nvSpPr>
          <p:spPr>
            <a:xfrm>
              <a:off x="7076724" y="5041400"/>
              <a:ext cx="615922" cy="615922"/>
            </a:xfrm>
            <a:prstGeom prst="ellipse">
              <a:avLst/>
            </a:prstGeom>
            <a:solidFill>
              <a:srgbClr val="FB6A3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9" name="Oval 228"/>
            <p:cNvSpPr/>
            <p:nvPr/>
          </p:nvSpPr>
          <p:spPr>
            <a:xfrm>
              <a:off x="7170960" y="5135630"/>
              <a:ext cx="427664" cy="4276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30" name="Straight Connector 229"/>
            <p:cNvCxnSpPr/>
            <p:nvPr/>
          </p:nvCxnSpPr>
          <p:spPr>
            <a:xfrm>
              <a:off x="7579743" y="5583195"/>
              <a:ext cx="337057" cy="337051"/>
            </a:xfrm>
            <a:prstGeom prst="line">
              <a:avLst/>
            </a:prstGeom>
            <a:ln w="142875" cap="rnd">
              <a:solidFill>
                <a:srgbClr val="FB6A31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1" name="Picture 2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211" y="4818744"/>
            <a:ext cx="421035" cy="849116"/>
          </a:xfrm>
          <a:prstGeom prst="rect">
            <a:avLst/>
          </a:prstGeom>
        </p:spPr>
      </p:pic>
      <p:grpSp>
        <p:nvGrpSpPr>
          <p:cNvPr id="232" name="Group 231"/>
          <p:cNvGrpSpPr/>
          <p:nvPr/>
        </p:nvGrpSpPr>
        <p:grpSpPr>
          <a:xfrm>
            <a:off x="4213989" y="5335182"/>
            <a:ext cx="379680" cy="281413"/>
            <a:chOff x="490681" y="3101129"/>
            <a:chExt cx="587462" cy="435419"/>
          </a:xfrm>
        </p:grpSpPr>
        <p:sp>
          <p:nvSpPr>
            <p:cNvPr id="233" name="Rounded Rectangle 232"/>
            <p:cNvSpPr/>
            <p:nvPr/>
          </p:nvSpPr>
          <p:spPr>
            <a:xfrm>
              <a:off x="490681" y="3101129"/>
              <a:ext cx="587462" cy="435419"/>
            </a:xfrm>
            <a:prstGeom prst="roundRect">
              <a:avLst/>
            </a:prstGeom>
            <a:solidFill>
              <a:srgbClr val="6AA75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234" name="Group 233"/>
            <p:cNvGrpSpPr/>
            <p:nvPr/>
          </p:nvGrpSpPr>
          <p:grpSpPr>
            <a:xfrm>
              <a:off x="531491" y="3241247"/>
              <a:ext cx="530438" cy="45719"/>
              <a:chOff x="509097" y="3250942"/>
              <a:chExt cx="530438" cy="45719"/>
            </a:xfrm>
            <a:solidFill>
              <a:schemeClr val="bg1"/>
            </a:solidFill>
          </p:grpSpPr>
          <p:sp>
            <p:nvSpPr>
              <p:cNvPr id="237" name="Rectangle 236"/>
              <p:cNvSpPr/>
              <p:nvPr/>
            </p:nvSpPr>
            <p:spPr>
              <a:xfrm flipV="1">
                <a:off x="735910" y="3250942"/>
                <a:ext cx="303625" cy="45719"/>
              </a:xfrm>
              <a:prstGeom prst="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21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8" name="Rectangle 237"/>
              <p:cNvSpPr/>
              <p:nvPr/>
            </p:nvSpPr>
            <p:spPr>
              <a:xfrm flipV="1">
                <a:off x="509097" y="3250942"/>
                <a:ext cx="303625" cy="45719"/>
              </a:xfrm>
              <a:prstGeom prst="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87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35" name="Rectangle 234"/>
            <p:cNvSpPr/>
            <p:nvPr/>
          </p:nvSpPr>
          <p:spPr>
            <a:xfrm flipV="1">
              <a:off x="806541" y="3361216"/>
              <a:ext cx="259034" cy="457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scene3d>
              <a:camera prst="orthographicFront">
                <a:rot lat="0" lon="0" rev="81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6" name="Rectangle 235"/>
            <p:cNvSpPr/>
            <p:nvPr/>
          </p:nvSpPr>
          <p:spPr>
            <a:xfrm flipV="1">
              <a:off x="509731" y="3370568"/>
              <a:ext cx="264448" cy="457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239" name="Picture 23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680" y="4212476"/>
            <a:ext cx="541948" cy="540117"/>
          </a:xfrm>
          <a:prstGeom prst="rect">
            <a:avLst/>
          </a:prstGeom>
        </p:spPr>
      </p:pic>
      <p:pic>
        <p:nvPicPr>
          <p:cNvPr id="240" name="Picture 2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374" y="4796098"/>
            <a:ext cx="898112" cy="620444"/>
          </a:xfrm>
          <a:prstGeom prst="rect">
            <a:avLst/>
          </a:prstGeom>
        </p:spPr>
      </p:pic>
      <p:grpSp>
        <p:nvGrpSpPr>
          <p:cNvPr id="241" name="Group 240"/>
          <p:cNvGrpSpPr/>
          <p:nvPr/>
        </p:nvGrpSpPr>
        <p:grpSpPr>
          <a:xfrm>
            <a:off x="4403304" y="4878097"/>
            <a:ext cx="331082" cy="295774"/>
            <a:chOff x="7656788" y="539750"/>
            <a:chExt cx="342900" cy="306331"/>
          </a:xfrm>
        </p:grpSpPr>
        <p:sp>
          <p:nvSpPr>
            <p:cNvPr id="242" name="Rounded Rectangle 241"/>
            <p:cNvSpPr/>
            <p:nvPr/>
          </p:nvSpPr>
          <p:spPr>
            <a:xfrm>
              <a:off x="7656788" y="595256"/>
              <a:ext cx="342900" cy="250825"/>
            </a:xfrm>
            <a:prstGeom prst="roundRect">
              <a:avLst/>
            </a:prstGeom>
            <a:solidFill>
              <a:srgbClr val="7E174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3" name="Rectangle 242"/>
            <p:cNvSpPr/>
            <p:nvPr/>
          </p:nvSpPr>
          <p:spPr>
            <a:xfrm>
              <a:off x="7689471" y="630947"/>
              <a:ext cx="211256" cy="1874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4" name="Oval 243"/>
            <p:cNvSpPr/>
            <p:nvPr/>
          </p:nvSpPr>
          <p:spPr>
            <a:xfrm>
              <a:off x="7925064" y="646822"/>
              <a:ext cx="45719" cy="4571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5" name="Oval 244"/>
            <p:cNvSpPr/>
            <p:nvPr/>
          </p:nvSpPr>
          <p:spPr>
            <a:xfrm>
              <a:off x="7925064" y="704159"/>
              <a:ext cx="45719" cy="4571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6" name="Rectangle 245"/>
            <p:cNvSpPr/>
            <p:nvPr/>
          </p:nvSpPr>
          <p:spPr>
            <a:xfrm>
              <a:off x="7803771" y="539750"/>
              <a:ext cx="146694" cy="45719"/>
            </a:xfrm>
            <a:prstGeom prst="rect">
              <a:avLst/>
            </a:prstGeom>
            <a:solidFill>
              <a:srgbClr val="7E174C"/>
            </a:solidFill>
            <a:ln>
              <a:noFill/>
            </a:ln>
            <a:effectLst/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7695821" y="543559"/>
              <a:ext cx="108330" cy="45719"/>
            </a:xfrm>
            <a:prstGeom prst="rect">
              <a:avLst/>
            </a:prstGeom>
            <a:solidFill>
              <a:srgbClr val="7E174C"/>
            </a:solidFill>
            <a:ln>
              <a:noFill/>
            </a:ln>
            <a:effectLst/>
            <a:scene3d>
              <a:camera prst="orthographicFront">
                <a:rot lat="0" lon="0" rev="78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48" name="Group 247"/>
          <p:cNvGrpSpPr/>
          <p:nvPr/>
        </p:nvGrpSpPr>
        <p:grpSpPr>
          <a:xfrm>
            <a:off x="4562682" y="4263840"/>
            <a:ext cx="313957" cy="475616"/>
            <a:chOff x="1017885" y="2452835"/>
            <a:chExt cx="828729" cy="1156870"/>
          </a:xfrm>
        </p:grpSpPr>
        <p:sp>
          <p:nvSpPr>
            <p:cNvPr id="249" name="Rounded Rectangle 248"/>
            <p:cNvSpPr/>
            <p:nvPr/>
          </p:nvSpPr>
          <p:spPr>
            <a:xfrm>
              <a:off x="1017885" y="2452835"/>
              <a:ext cx="828729" cy="1156870"/>
            </a:xfrm>
            <a:prstGeom prst="roundRect">
              <a:avLst/>
            </a:prstGeom>
            <a:solidFill>
              <a:srgbClr val="6AA75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0" name="Rounded Rectangle 249"/>
            <p:cNvSpPr/>
            <p:nvPr/>
          </p:nvSpPr>
          <p:spPr>
            <a:xfrm>
              <a:off x="1086755" y="2508284"/>
              <a:ext cx="690988" cy="8878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1" name="Oval 250"/>
            <p:cNvSpPr/>
            <p:nvPr/>
          </p:nvSpPr>
          <p:spPr>
            <a:xfrm>
              <a:off x="1374084" y="3444609"/>
              <a:ext cx="116330" cy="11633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52" name="Oval Callout 251"/>
          <p:cNvSpPr/>
          <p:nvPr/>
        </p:nvSpPr>
        <p:spPr>
          <a:xfrm>
            <a:off x="5002334" y="4238566"/>
            <a:ext cx="607279" cy="406877"/>
          </a:xfrm>
          <a:prstGeom prst="wedgeEllipseCallout">
            <a:avLst/>
          </a:prstGeom>
          <a:solidFill>
            <a:srgbClr val="FB6A3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3" name="Picture 2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028" y="4139583"/>
            <a:ext cx="946534" cy="1301483"/>
          </a:xfrm>
          <a:prstGeom prst="rect">
            <a:avLst/>
          </a:prstGeom>
        </p:spPr>
      </p:pic>
      <p:pic>
        <p:nvPicPr>
          <p:cNvPr id="254" name="Picture 2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713" y="4474621"/>
            <a:ext cx="833832" cy="576038"/>
          </a:xfrm>
          <a:prstGeom prst="rect">
            <a:avLst/>
          </a:prstGeom>
        </p:spPr>
      </p:pic>
      <p:pic>
        <p:nvPicPr>
          <p:cNvPr id="256" name="Picture 2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695" y="5269722"/>
            <a:ext cx="487567" cy="336826"/>
          </a:xfrm>
          <a:prstGeom prst="rect">
            <a:avLst/>
          </a:prstGeom>
        </p:spPr>
      </p:pic>
      <p:grpSp>
        <p:nvGrpSpPr>
          <p:cNvPr id="257" name="Group 256"/>
          <p:cNvGrpSpPr/>
          <p:nvPr/>
        </p:nvGrpSpPr>
        <p:grpSpPr>
          <a:xfrm>
            <a:off x="6593745" y="6364163"/>
            <a:ext cx="324981" cy="240872"/>
            <a:chOff x="490681" y="3101129"/>
            <a:chExt cx="587462" cy="435419"/>
          </a:xfrm>
        </p:grpSpPr>
        <p:sp>
          <p:nvSpPr>
            <p:cNvPr id="258" name="Rounded Rectangle 257"/>
            <p:cNvSpPr/>
            <p:nvPr/>
          </p:nvSpPr>
          <p:spPr>
            <a:xfrm>
              <a:off x="490681" y="3101129"/>
              <a:ext cx="587462" cy="435419"/>
            </a:xfrm>
            <a:prstGeom prst="roundRect">
              <a:avLst/>
            </a:prstGeom>
            <a:solidFill>
              <a:srgbClr val="4EA4B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259" name="Group 258"/>
            <p:cNvGrpSpPr/>
            <p:nvPr/>
          </p:nvGrpSpPr>
          <p:grpSpPr>
            <a:xfrm>
              <a:off x="531491" y="3241247"/>
              <a:ext cx="530438" cy="45719"/>
              <a:chOff x="509097" y="3250942"/>
              <a:chExt cx="530438" cy="45719"/>
            </a:xfrm>
            <a:solidFill>
              <a:schemeClr val="bg1"/>
            </a:solidFill>
          </p:grpSpPr>
          <p:sp>
            <p:nvSpPr>
              <p:cNvPr id="262" name="Rectangle 261"/>
              <p:cNvSpPr/>
              <p:nvPr/>
            </p:nvSpPr>
            <p:spPr>
              <a:xfrm flipV="1">
                <a:off x="735910" y="3250942"/>
                <a:ext cx="303625" cy="45719"/>
              </a:xfrm>
              <a:prstGeom prst="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21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63" name="Rectangle 262"/>
              <p:cNvSpPr/>
              <p:nvPr/>
            </p:nvSpPr>
            <p:spPr>
              <a:xfrm flipV="1">
                <a:off x="509097" y="3250942"/>
                <a:ext cx="303625" cy="45719"/>
              </a:xfrm>
              <a:prstGeom prst="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87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60" name="Rectangle 259"/>
            <p:cNvSpPr/>
            <p:nvPr/>
          </p:nvSpPr>
          <p:spPr>
            <a:xfrm flipV="1">
              <a:off x="806541" y="3361216"/>
              <a:ext cx="259034" cy="457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scene3d>
              <a:camera prst="orthographicFront">
                <a:rot lat="0" lon="0" rev="81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1" name="Rectangle 260"/>
            <p:cNvSpPr/>
            <p:nvPr/>
          </p:nvSpPr>
          <p:spPr>
            <a:xfrm flipV="1">
              <a:off x="509731" y="3370568"/>
              <a:ext cx="264448" cy="457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264" name="Picture 26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970" y="5910906"/>
            <a:ext cx="363762" cy="733612"/>
          </a:xfrm>
          <a:prstGeom prst="rect">
            <a:avLst/>
          </a:prstGeom>
        </p:spPr>
      </p:pic>
      <p:pic>
        <p:nvPicPr>
          <p:cNvPr id="265" name="Picture 264" descr="twitter-bird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833" y="4907905"/>
            <a:ext cx="683196" cy="939393"/>
          </a:xfrm>
          <a:prstGeom prst="rect">
            <a:avLst/>
          </a:prstGeom>
        </p:spPr>
      </p:pic>
      <p:sp>
        <p:nvSpPr>
          <p:cNvPr id="266" name="Rounded Rectangular Callout 265"/>
          <p:cNvSpPr/>
          <p:nvPr/>
        </p:nvSpPr>
        <p:spPr>
          <a:xfrm>
            <a:off x="5831707" y="5622262"/>
            <a:ext cx="415118" cy="530442"/>
          </a:xfrm>
          <a:prstGeom prst="wedgeRoundRectCallou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7" name="Oval Callout 266"/>
          <p:cNvSpPr/>
          <p:nvPr/>
        </p:nvSpPr>
        <p:spPr>
          <a:xfrm>
            <a:off x="6050835" y="5109253"/>
            <a:ext cx="534770" cy="358295"/>
          </a:xfrm>
          <a:prstGeom prst="wedgeEllipseCallout">
            <a:avLst/>
          </a:prstGeom>
          <a:solidFill>
            <a:srgbClr val="6AA75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69" name="Picture 26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961" y="5534412"/>
            <a:ext cx="340255" cy="339105"/>
          </a:xfrm>
          <a:prstGeom prst="rect">
            <a:avLst/>
          </a:prstGeom>
        </p:spPr>
      </p:pic>
      <p:pic>
        <p:nvPicPr>
          <p:cNvPr id="270" name="Picture 26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164" y="6326063"/>
            <a:ext cx="643139" cy="444300"/>
          </a:xfrm>
          <a:prstGeom prst="rect">
            <a:avLst/>
          </a:prstGeom>
        </p:spPr>
      </p:pic>
      <p:grpSp>
        <p:nvGrpSpPr>
          <p:cNvPr id="278" name="Group 277"/>
          <p:cNvGrpSpPr/>
          <p:nvPr/>
        </p:nvGrpSpPr>
        <p:grpSpPr>
          <a:xfrm flipH="1">
            <a:off x="6787492" y="4610181"/>
            <a:ext cx="626725" cy="631110"/>
            <a:chOff x="7076724" y="5041400"/>
            <a:chExt cx="840447" cy="846329"/>
          </a:xfrm>
          <a:scene3d>
            <a:camera prst="orthographicFront">
              <a:rot lat="0" lon="0" rev="6360000"/>
            </a:camera>
            <a:lightRig rig="threePt" dir="t"/>
          </a:scene3d>
        </p:grpSpPr>
        <p:sp>
          <p:nvSpPr>
            <p:cNvPr id="279" name="Oval 278"/>
            <p:cNvSpPr/>
            <p:nvPr/>
          </p:nvSpPr>
          <p:spPr>
            <a:xfrm>
              <a:off x="7076724" y="5041400"/>
              <a:ext cx="615922" cy="615922"/>
            </a:xfrm>
            <a:prstGeom prst="ellipse">
              <a:avLst/>
            </a:prstGeom>
            <a:solidFill>
              <a:srgbClr val="F9BA0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0" name="Oval 279"/>
            <p:cNvSpPr/>
            <p:nvPr/>
          </p:nvSpPr>
          <p:spPr>
            <a:xfrm>
              <a:off x="7170960" y="5135630"/>
              <a:ext cx="427664" cy="4276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81" name="Straight Connector 280"/>
            <p:cNvCxnSpPr/>
            <p:nvPr/>
          </p:nvCxnSpPr>
          <p:spPr>
            <a:xfrm>
              <a:off x="7580114" y="5550678"/>
              <a:ext cx="337057" cy="337051"/>
            </a:xfrm>
            <a:prstGeom prst="line">
              <a:avLst/>
            </a:prstGeom>
            <a:ln w="114300" cap="rnd">
              <a:solidFill>
                <a:srgbClr val="F9BA0F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/>
          <p:cNvGrpSpPr/>
          <p:nvPr/>
        </p:nvGrpSpPr>
        <p:grpSpPr>
          <a:xfrm>
            <a:off x="6735412" y="5220706"/>
            <a:ext cx="413501" cy="577229"/>
            <a:chOff x="1017885" y="2452835"/>
            <a:chExt cx="828729" cy="1156870"/>
          </a:xfrm>
        </p:grpSpPr>
        <p:sp>
          <p:nvSpPr>
            <p:cNvPr id="283" name="Rounded Rectangle 282"/>
            <p:cNvSpPr/>
            <p:nvPr/>
          </p:nvSpPr>
          <p:spPr>
            <a:xfrm>
              <a:off x="1017885" y="2452835"/>
              <a:ext cx="828729" cy="1156870"/>
            </a:xfrm>
            <a:prstGeom prst="roundRect">
              <a:avLst/>
            </a:prstGeom>
            <a:solidFill>
              <a:srgbClr val="7E174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4" name="Rounded Rectangle 283"/>
            <p:cNvSpPr/>
            <p:nvPr/>
          </p:nvSpPr>
          <p:spPr>
            <a:xfrm>
              <a:off x="1086755" y="2508284"/>
              <a:ext cx="690988" cy="8878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5" name="Oval 284"/>
            <p:cNvSpPr/>
            <p:nvPr/>
          </p:nvSpPr>
          <p:spPr>
            <a:xfrm>
              <a:off x="1374084" y="3444609"/>
              <a:ext cx="116330" cy="11633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86" name="Rounded Rectangular Callout 285"/>
          <p:cNvSpPr/>
          <p:nvPr/>
        </p:nvSpPr>
        <p:spPr>
          <a:xfrm>
            <a:off x="6747354" y="5934709"/>
            <a:ext cx="390519" cy="301699"/>
          </a:xfrm>
          <a:prstGeom prst="wedgeRoundRectCallout">
            <a:avLst/>
          </a:prstGeom>
          <a:solidFill>
            <a:srgbClr val="6AA7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87" name="Picture 28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612" y="5691372"/>
            <a:ext cx="552040" cy="550175"/>
          </a:xfrm>
          <a:prstGeom prst="rect">
            <a:avLst/>
          </a:prstGeom>
        </p:spPr>
      </p:pic>
      <p:pic>
        <p:nvPicPr>
          <p:cNvPr id="288" name="Picture 28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539" y="5327642"/>
            <a:ext cx="329651" cy="664820"/>
          </a:xfrm>
          <a:prstGeom prst="rect">
            <a:avLst/>
          </a:prstGeom>
        </p:spPr>
      </p:pic>
      <p:pic>
        <p:nvPicPr>
          <p:cNvPr id="289" name="Picture 288" descr="twitter-bird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862" y="6103074"/>
            <a:ext cx="485354" cy="667361"/>
          </a:xfrm>
          <a:prstGeom prst="rect">
            <a:avLst/>
          </a:prstGeom>
        </p:spPr>
      </p:pic>
      <p:grpSp>
        <p:nvGrpSpPr>
          <p:cNvPr id="290" name="Group 289"/>
          <p:cNvGrpSpPr/>
          <p:nvPr/>
        </p:nvGrpSpPr>
        <p:grpSpPr>
          <a:xfrm>
            <a:off x="7446361" y="6338211"/>
            <a:ext cx="529971" cy="392808"/>
            <a:chOff x="490681" y="3101129"/>
            <a:chExt cx="587462" cy="435419"/>
          </a:xfrm>
        </p:grpSpPr>
        <p:sp>
          <p:nvSpPr>
            <p:cNvPr id="291" name="Rounded Rectangle 290"/>
            <p:cNvSpPr/>
            <p:nvPr/>
          </p:nvSpPr>
          <p:spPr>
            <a:xfrm>
              <a:off x="490681" y="3101129"/>
              <a:ext cx="587462" cy="435419"/>
            </a:xfrm>
            <a:prstGeom prst="roundRect">
              <a:avLst/>
            </a:prstGeom>
            <a:solidFill>
              <a:srgbClr val="F9BA0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292" name="Group 291"/>
            <p:cNvGrpSpPr/>
            <p:nvPr/>
          </p:nvGrpSpPr>
          <p:grpSpPr>
            <a:xfrm>
              <a:off x="531491" y="3241247"/>
              <a:ext cx="530438" cy="45719"/>
              <a:chOff x="509097" y="3250942"/>
              <a:chExt cx="530438" cy="45719"/>
            </a:xfrm>
            <a:solidFill>
              <a:schemeClr val="bg1"/>
            </a:solidFill>
          </p:grpSpPr>
          <p:sp>
            <p:nvSpPr>
              <p:cNvPr id="295" name="Rectangle 294"/>
              <p:cNvSpPr/>
              <p:nvPr/>
            </p:nvSpPr>
            <p:spPr>
              <a:xfrm flipV="1">
                <a:off x="735910" y="3250942"/>
                <a:ext cx="303625" cy="45719"/>
              </a:xfrm>
              <a:prstGeom prst="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21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6" name="Rectangle 295"/>
              <p:cNvSpPr/>
              <p:nvPr/>
            </p:nvSpPr>
            <p:spPr>
              <a:xfrm flipV="1">
                <a:off x="509097" y="3250942"/>
                <a:ext cx="303625" cy="45719"/>
              </a:xfrm>
              <a:prstGeom prst="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87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93" name="Rectangle 292"/>
            <p:cNvSpPr/>
            <p:nvPr/>
          </p:nvSpPr>
          <p:spPr>
            <a:xfrm flipV="1">
              <a:off x="806541" y="3361216"/>
              <a:ext cx="259034" cy="457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scene3d>
              <a:camera prst="orthographicFront">
                <a:rot lat="0" lon="0" rev="81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4" name="Rectangle 293"/>
            <p:cNvSpPr/>
            <p:nvPr/>
          </p:nvSpPr>
          <p:spPr>
            <a:xfrm flipV="1">
              <a:off x="509731" y="3370568"/>
              <a:ext cx="264448" cy="457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97" name="Group 296"/>
          <p:cNvGrpSpPr/>
          <p:nvPr/>
        </p:nvGrpSpPr>
        <p:grpSpPr>
          <a:xfrm>
            <a:off x="8052978" y="5785673"/>
            <a:ext cx="352710" cy="492367"/>
            <a:chOff x="1017885" y="2452835"/>
            <a:chExt cx="828729" cy="1156870"/>
          </a:xfrm>
        </p:grpSpPr>
        <p:sp>
          <p:nvSpPr>
            <p:cNvPr id="298" name="Rounded Rectangle 297"/>
            <p:cNvSpPr/>
            <p:nvPr/>
          </p:nvSpPr>
          <p:spPr>
            <a:xfrm>
              <a:off x="1017885" y="2452835"/>
              <a:ext cx="828729" cy="115687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9" name="Rounded Rectangle 298"/>
            <p:cNvSpPr/>
            <p:nvPr/>
          </p:nvSpPr>
          <p:spPr>
            <a:xfrm>
              <a:off x="1086755" y="2508284"/>
              <a:ext cx="690988" cy="8878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0" name="Oval 299"/>
            <p:cNvSpPr/>
            <p:nvPr/>
          </p:nvSpPr>
          <p:spPr>
            <a:xfrm>
              <a:off x="1374084" y="3444609"/>
              <a:ext cx="116330" cy="11633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01" name="Group 300"/>
          <p:cNvGrpSpPr/>
          <p:nvPr/>
        </p:nvGrpSpPr>
        <p:grpSpPr>
          <a:xfrm>
            <a:off x="3866751" y="3542669"/>
            <a:ext cx="503913" cy="527623"/>
            <a:chOff x="7076724" y="5041400"/>
            <a:chExt cx="824003" cy="862773"/>
          </a:xfrm>
          <a:scene3d>
            <a:camera prst="orthographicFront">
              <a:rot lat="0" lon="0" rev="20100000"/>
            </a:camera>
            <a:lightRig rig="threePt" dir="t"/>
          </a:scene3d>
        </p:grpSpPr>
        <p:sp>
          <p:nvSpPr>
            <p:cNvPr id="302" name="Oval 301"/>
            <p:cNvSpPr/>
            <p:nvPr/>
          </p:nvSpPr>
          <p:spPr>
            <a:xfrm>
              <a:off x="7076724" y="5041400"/>
              <a:ext cx="615922" cy="61592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3" name="Oval 302"/>
            <p:cNvSpPr/>
            <p:nvPr/>
          </p:nvSpPr>
          <p:spPr>
            <a:xfrm>
              <a:off x="7170960" y="5135630"/>
              <a:ext cx="427664" cy="4276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304" name="Straight Connector 303"/>
            <p:cNvCxnSpPr/>
            <p:nvPr/>
          </p:nvCxnSpPr>
          <p:spPr>
            <a:xfrm>
              <a:off x="7563670" y="5567122"/>
              <a:ext cx="337057" cy="337051"/>
            </a:xfrm>
            <a:prstGeom prst="line">
              <a:avLst/>
            </a:prstGeom>
            <a:ln w="88900" cap="rnd">
              <a:solidFill>
                <a:schemeClr val="tx1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5" name="Picture 304" descr="twitter-bird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286" y="3504569"/>
            <a:ext cx="398999" cy="548623"/>
          </a:xfrm>
          <a:prstGeom prst="rect">
            <a:avLst/>
          </a:prstGeom>
        </p:spPr>
      </p:pic>
      <p:grpSp>
        <p:nvGrpSpPr>
          <p:cNvPr id="306" name="Group 305"/>
          <p:cNvGrpSpPr/>
          <p:nvPr/>
        </p:nvGrpSpPr>
        <p:grpSpPr>
          <a:xfrm>
            <a:off x="2561756" y="4290375"/>
            <a:ext cx="248435" cy="221941"/>
            <a:chOff x="7656788" y="539750"/>
            <a:chExt cx="342900" cy="306331"/>
          </a:xfrm>
        </p:grpSpPr>
        <p:sp>
          <p:nvSpPr>
            <p:cNvPr id="308" name="Rounded Rectangle 307"/>
            <p:cNvSpPr/>
            <p:nvPr/>
          </p:nvSpPr>
          <p:spPr>
            <a:xfrm>
              <a:off x="7656788" y="595256"/>
              <a:ext cx="342900" cy="250825"/>
            </a:xfrm>
            <a:prstGeom prst="roundRect">
              <a:avLst/>
            </a:prstGeom>
            <a:solidFill>
              <a:srgbClr val="F9BA0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9" name="Rectangle 308"/>
            <p:cNvSpPr/>
            <p:nvPr/>
          </p:nvSpPr>
          <p:spPr>
            <a:xfrm>
              <a:off x="7689471" y="630947"/>
              <a:ext cx="211256" cy="1874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0" name="Oval 309"/>
            <p:cNvSpPr/>
            <p:nvPr/>
          </p:nvSpPr>
          <p:spPr>
            <a:xfrm>
              <a:off x="7925064" y="646822"/>
              <a:ext cx="45719" cy="4571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1" name="Oval 310"/>
            <p:cNvSpPr/>
            <p:nvPr/>
          </p:nvSpPr>
          <p:spPr>
            <a:xfrm>
              <a:off x="7925064" y="704159"/>
              <a:ext cx="45719" cy="4571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2" name="Rectangle 311"/>
            <p:cNvSpPr/>
            <p:nvPr/>
          </p:nvSpPr>
          <p:spPr>
            <a:xfrm>
              <a:off x="7803771" y="539750"/>
              <a:ext cx="146694" cy="45719"/>
            </a:xfrm>
            <a:prstGeom prst="rect">
              <a:avLst/>
            </a:prstGeom>
            <a:solidFill>
              <a:srgbClr val="F9BA0F"/>
            </a:solidFill>
            <a:ln>
              <a:noFill/>
            </a:ln>
            <a:effectLst/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3" name="Rectangle 312"/>
            <p:cNvSpPr/>
            <p:nvPr/>
          </p:nvSpPr>
          <p:spPr>
            <a:xfrm>
              <a:off x="7695821" y="543559"/>
              <a:ext cx="108330" cy="45719"/>
            </a:xfrm>
            <a:prstGeom prst="rect">
              <a:avLst/>
            </a:prstGeom>
            <a:solidFill>
              <a:srgbClr val="F9BA0F"/>
            </a:solidFill>
            <a:ln>
              <a:noFill/>
            </a:ln>
            <a:effectLst/>
            <a:scene3d>
              <a:camera prst="orthographicFront">
                <a:rot lat="0" lon="0" rev="78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314" name="Picture 3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802" y="3839304"/>
            <a:ext cx="627509" cy="433502"/>
          </a:xfrm>
          <a:prstGeom prst="rect">
            <a:avLst/>
          </a:prstGeom>
        </p:spPr>
      </p:pic>
      <p:pic>
        <p:nvPicPr>
          <p:cNvPr id="315" name="Picture 3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272" y="3338279"/>
            <a:ext cx="430223" cy="867646"/>
          </a:xfrm>
          <a:prstGeom prst="rect">
            <a:avLst/>
          </a:prstGeom>
        </p:spPr>
      </p:pic>
      <p:sp>
        <p:nvSpPr>
          <p:cNvPr id="316" name="Oval Callout 315"/>
          <p:cNvSpPr/>
          <p:nvPr/>
        </p:nvSpPr>
        <p:spPr>
          <a:xfrm>
            <a:off x="5566873" y="3945193"/>
            <a:ext cx="504882" cy="338271"/>
          </a:xfrm>
          <a:prstGeom prst="wedgeEllipseCallout">
            <a:avLst/>
          </a:prstGeom>
          <a:solidFill>
            <a:srgbClr val="F9BA0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7" name="Oval Callout 316"/>
          <p:cNvSpPr/>
          <p:nvPr/>
        </p:nvSpPr>
        <p:spPr>
          <a:xfrm flipH="1">
            <a:off x="7231897" y="4499616"/>
            <a:ext cx="555310" cy="372058"/>
          </a:xfrm>
          <a:prstGeom prst="wedgeEllipseCallout">
            <a:avLst/>
          </a:prstGeom>
          <a:solidFill>
            <a:srgbClr val="FB6A3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18" name="Group 317"/>
          <p:cNvGrpSpPr/>
          <p:nvPr/>
        </p:nvGrpSpPr>
        <p:grpSpPr>
          <a:xfrm>
            <a:off x="4689636" y="2973704"/>
            <a:ext cx="212403" cy="296505"/>
            <a:chOff x="1017885" y="2452835"/>
            <a:chExt cx="828729" cy="1156870"/>
          </a:xfrm>
        </p:grpSpPr>
        <p:sp>
          <p:nvSpPr>
            <p:cNvPr id="319" name="Rounded Rectangle 318"/>
            <p:cNvSpPr/>
            <p:nvPr/>
          </p:nvSpPr>
          <p:spPr>
            <a:xfrm>
              <a:off x="1017885" y="2452835"/>
              <a:ext cx="828729" cy="1156870"/>
            </a:xfrm>
            <a:prstGeom prst="roundRect">
              <a:avLst/>
            </a:prstGeom>
            <a:solidFill>
              <a:srgbClr val="4EA4B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0" name="Rounded Rectangle 319"/>
            <p:cNvSpPr/>
            <p:nvPr/>
          </p:nvSpPr>
          <p:spPr>
            <a:xfrm>
              <a:off x="1086755" y="2508284"/>
              <a:ext cx="690988" cy="8878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1" name="Oval 320"/>
            <p:cNvSpPr/>
            <p:nvPr/>
          </p:nvSpPr>
          <p:spPr>
            <a:xfrm>
              <a:off x="1374084" y="3444609"/>
              <a:ext cx="116330" cy="11633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22" name="Group 321"/>
          <p:cNvGrpSpPr/>
          <p:nvPr/>
        </p:nvGrpSpPr>
        <p:grpSpPr>
          <a:xfrm>
            <a:off x="8608104" y="4888742"/>
            <a:ext cx="475608" cy="663927"/>
            <a:chOff x="1017885" y="2452835"/>
            <a:chExt cx="828729" cy="1156870"/>
          </a:xfrm>
        </p:grpSpPr>
        <p:sp>
          <p:nvSpPr>
            <p:cNvPr id="323" name="Rounded Rectangle 322"/>
            <p:cNvSpPr/>
            <p:nvPr/>
          </p:nvSpPr>
          <p:spPr>
            <a:xfrm>
              <a:off x="1017885" y="2452835"/>
              <a:ext cx="828729" cy="1156870"/>
            </a:xfrm>
            <a:prstGeom prst="roundRect">
              <a:avLst/>
            </a:prstGeom>
            <a:solidFill>
              <a:srgbClr val="F9BA0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4" name="Rounded Rectangle 323"/>
            <p:cNvSpPr/>
            <p:nvPr/>
          </p:nvSpPr>
          <p:spPr>
            <a:xfrm>
              <a:off x="1086755" y="2508284"/>
              <a:ext cx="690988" cy="8878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5" name="Oval 324"/>
            <p:cNvSpPr/>
            <p:nvPr/>
          </p:nvSpPr>
          <p:spPr>
            <a:xfrm>
              <a:off x="1374084" y="3444609"/>
              <a:ext cx="116330" cy="11633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326" name="Picture 3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449" y="3500861"/>
            <a:ext cx="521151" cy="360027"/>
          </a:xfrm>
          <a:prstGeom prst="rect">
            <a:avLst/>
          </a:prstGeom>
        </p:spPr>
      </p:pic>
      <p:pic>
        <p:nvPicPr>
          <p:cNvPr id="327" name="Picture 3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214" y="4692528"/>
            <a:ext cx="741552" cy="512288"/>
          </a:xfrm>
          <a:prstGeom prst="rect">
            <a:avLst/>
          </a:prstGeom>
        </p:spPr>
      </p:pic>
      <p:pic>
        <p:nvPicPr>
          <p:cNvPr id="328" name="Picture 3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829" y="7416506"/>
            <a:ext cx="694259" cy="1400138"/>
          </a:xfrm>
          <a:prstGeom prst="rect">
            <a:avLst/>
          </a:prstGeom>
        </p:spPr>
      </p:pic>
      <p:sp>
        <p:nvSpPr>
          <p:cNvPr id="329" name="Oval Callout 328"/>
          <p:cNvSpPr/>
          <p:nvPr/>
        </p:nvSpPr>
        <p:spPr>
          <a:xfrm flipH="1">
            <a:off x="4800121" y="3686023"/>
            <a:ext cx="649357" cy="435069"/>
          </a:xfrm>
          <a:prstGeom prst="wedgeEllipseCallou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30" name="Picture 32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48" y="3142877"/>
            <a:ext cx="443462" cy="441964"/>
          </a:xfrm>
          <a:prstGeom prst="rect">
            <a:avLst/>
          </a:prstGeom>
        </p:spPr>
      </p:pic>
      <p:sp>
        <p:nvSpPr>
          <p:cNvPr id="331" name="Rounded Rectangular Callout 330"/>
          <p:cNvSpPr/>
          <p:nvPr/>
        </p:nvSpPr>
        <p:spPr>
          <a:xfrm flipH="1">
            <a:off x="8608103" y="5937741"/>
            <a:ext cx="436083" cy="380305"/>
          </a:xfrm>
          <a:prstGeom prst="wedgeRoundRectCallout">
            <a:avLst/>
          </a:prstGeom>
          <a:solidFill>
            <a:srgbClr val="7E17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32" name="Group 331"/>
          <p:cNvGrpSpPr/>
          <p:nvPr/>
        </p:nvGrpSpPr>
        <p:grpSpPr>
          <a:xfrm>
            <a:off x="8558442" y="6863953"/>
            <a:ext cx="620511" cy="459915"/>
            <a:chOff x="490681" y="3101129"/>
            <a:chExt cx="587462" cy="435419"/>
          </a:xfrm>
        </p:grpSpPr>
        <p:sp>
          <p:nvSpPr>
            <p:cNvPr id="333" name="Rounded Rectangle 332"/>
            <p:cNvSpPr/>
            <p:nvPr/>
          </p:nvSpPr>
          <p:spPr>
            <a:xfrm>
              <a:off x="490681" y="3101129"/>
              <a:ext cx="587462" cy="435419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334" name="Group 333"/>
            <p:cNvGrpSpPr/>
            <p:nvPr/>
          </p:nvGrpSpPr>
          <p:grpSpPr>
            <a:xfrm>
              <a:off x="531491" y="3241247"/>
              <a:ext cx="530438" cy="45719"/>
              <a:chOff x="509097" y="3250942"/>
              <a:chExt cx="530438" cy="45719"/>
            </a:xfrm>
            <a:solidFill>
              <a:schemeClr val="bg1"/>
            </a:solidFill>
          </p:grpSpPr>
          <p:sp>
            <p:nvSpPr>
              <p:cNvPr id="337" name="Rectangle 336"/>
              <p:cNvSpPr/>
              <p:nvPr/>
            </p:nvSpPr>
            <p:spPr>
              <a:xfrm flipV="1">
                <a:off x="735910" y="3250942"/>
                <a:ext cx="303625" cy="45719"/>
              </a:xfrm>
              <a:prstGeom prst="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21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38" name="Rectangle 337"/>
              <p:cNvSpPr/>
              <p:nvPr/>
            </p:nvSpPr>
            <p:spPr>
              <a:xfrm flipV="1">
                <a:off x="509097" y="3250942"/>
                <a:ext cx="303625" cy="45719"/>
              </a:xfrm>
              <a:prstGeom prst="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87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335" name="Rectangle 334"/>
            <p:cNvSpPr/>
            <p:nvPr/>
          </p:nvSpPr>
          <p:spPr>
            <a:xfrm flipV="1">
              <a:off x="806541" y="3361216"/>
              <a:ext cx="259034" cy="457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scene3d>
              <a:camera prst="orthographicFront">
                <a:rot lat="0" lon="0" rev="81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6" name="Rectangle 335"/>
            <p:cNvSpPr/>
            <p:nvPr/>
          </p:nvSpPr>
          <p:spPr>
            <a:xfrm flipV="1">
              <a:off x="509731" y="3370568"/>
              <a:ext cx="264448" cy="457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39" name="Group 338"/>
          <p:cNvGrpSpPr/>
          <p:nvPr/>
        </p:nvGrpSpPr>
        <p:grpSpPr>
          <a:xfrm>
            <a:off x="6628336" y="4283464"/>
            <a:ext cx="331082" cy="295774"/>
            <a:chOff x="7656788" y="539750"/>
            <a:chExt cx="342900" cy="306331"/>
          </a:xfrm>
        </p:grpSpPr>
        <p:sp>
          <p:nvSpPr>
            <p:cNvPr id="340" name="Rounded Rectangle 339"/>
            <p:cNvSpPr/>
            <p:nvPr/>
          </p:nvSpPr>
          <p:spPr>
            <a:xfrm>
              <a:off x="7656788" y="595256"/>
              <a:ext cx="342900" cy="250825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1" name="Rectangle 340"/>
            <p:cNvSpPr/>
            <p:nvPr/>
          </p:nvSpPr>
          <p:spPr>
            <a:xfrm>
              <a:off x="7689471" y="630947"/>
              <a:ext cx="211256" cy="1874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2" name="Oval 341"/>
            <p:cNvSpPr/>
            <p:nvPr/>
          </p:nvSpPr>
          <p:spPr>
            <a:xfrm>
              <a:off x="7925064" y="646822"/>
              <a:ext cx="45719" cy="4571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3" name="Oval 342"/>
            <p:cNvSpPr/>
            <p:nvPr/>
          </p:nvSpPr>
          <p:spPr>
            <a:xfrm>
              <a:off x="7925064" y="704159"/>
              <a:ext cx="45719" cy="4571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4" name="Rectangle 343"/>
            <p:cNvSpPr/>
            <p:nvPr/>
          </p:nvSpPr>
          <p:spPr>
            <a:xfrm>
              <a:off x="7803771" y="539750"/>
              <a:ext cx="146694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5" name="Rectangle 344"/>
            <p:cNvSpPr/>
            <p:nvPr/>
          </p:nvSpPr>
          <p:spPr>
            <a:xfrm>
              <a:off x="7695821" y="543559"/>
              <a:ext cx="108330" cy="457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scene3d>
              <a:camera prst="orthographicFront">
                <a:rot lat="0" lon="0" rev="78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46" name="Group 345"/>
          <p:cNvGrpSpPr/>
          <p:nvPr/>
        </p:nvGrpSpPr>
        <p:grpSpPr>
          <a:xfrm>
            <a:off x="8153731" y="5285536"/>
            <a:ext cx="503913" cy="527623"/>
            <a:chOff x="7076724" y="5041400"/>
            <a:chExt cx="824003" cy="862773"/>
          </a:xfrm>
        </p:grpSpPr>
        <p:sp>
          <p:nvSpPr>
            <p:cNvPr id="347" name="Oval 346"/>
            <p:cNvSpPr/>
            <p:nvPr/>
          </p:nvSpPr>
          <p:spPr>
            <a:xfrm>
              <a:off x="7076724" y="5041400"/>
              <a:ext cx="615922" cy="615922"/>
            </a:xfrm>
            <a:prstGeom prst="ellipse">
              <a:avLst/>
            </a:prstGeom>
            <a:solidFill>
              <a:srgbClr val="4EA4B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8" name="Oval 347"/>
            <p:cNvSpPr/>
            <p:nvPr/>
          </p:nvSpPr>
          <p:spPr>
            <a:xfrm>
              <a:off x="7170959" y="5135631"/>
              <a:ext cx="427664" cy="4276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349" name="Straight Connector 348"/>
            <p:cNvCxnSpPr/>
            <p:nvPr/>
          </p:nvCxnSpPr>
          <p:spPr>
            <a:xfrm>
              <a:off x="7563670" y="5567122"/>
              <a:ext cx="337057" cy="337051"/>
            </a:xfrm>
            <a:prstGeom prst="line">
              <a:avLst/>
            </a:prstGeom>
            <a:ln w="88900" cap="rnd">
              <a:solidFill>
                <a:srgbClr val="4EA4B5"/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0" name="Picture 349" descr="facebook-f-green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292" y="3923801"/>
            <a:ext cx="283184" cy="571107"/>
          </a:xfrm>
          <a:prstGeom prst="rect">
            <a:avLst/>
          </a:prstGeom>
        </p:spPr>
      </p:pic>
      <p:pic>
        <p:nvPicPr>
          <p:cNvPr id="351" name="Picture 3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685" y="7930323"/>
            <a:ext cx="979304" cy="1346542"/>
          </a:xfrm>
          <a:prstGeom prst="rect">
            <a:avLst/>
          </a:prstGeom>
        </p:spPr>
      </p:pic>
      <p:grpSp>
        <p:nvGrpSpPr>
          <p:cNvPr id="352" name="Group 351"/>
          <p:cNvGrpSpPr/>
          <p:nvPr/>
        </p:nvGrpSpPr>
        <p:grpSpPr>
          <a:xfrm>
            <a:off x="5520665" y="2943187"/>
            <a:ext cx="349244" cy="487529"/>
            <a:chOff x="1017885" y="2452835"/>
            <a:chExt cx="828729" cy="1156870"/>
          </a:xfrm>
        </p:grpSpPr>
        <p:sp>
          <p:nvSpPr>
            <p:cNvPr id="353" name="Rounded Rectangle 352"/>
            <p:cNvSpPr/>
            <p:nvPr/>
          </p:nvSpPr>
          <p:spPr>
            <a:xfrm>
              <a:off x="1017885" y="2452835"/>
              <a:ext cx="828729" cy="115687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4" name="Rounded Rectangle 353"/>
            <p:cNvSpPr/>
            <p:nvPr/>
          </p:nvSpPr>
          <p:spPr>
            <a:xfrm>
              <a:off x="1086755" y="2508284"/>
              <a:ext cx="690988" cy="8878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5" name="Oval 354"/>
            <p:cNvSpPr/>
            <p:nvPr/>
          </p:nvSpPr>
          <p:spPr>
            <a:xfrm>
              <a:off x="1374084" y="3444609"/>
              <a:ext cx="116330" cy="11633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356" name="Picture 35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691" y="6443052"/>
            <a:ext cx="319896" cy="318815"/>
          </a:xfrm>
          <a:prstGeom prst="rect">
            <a:avLst/>
          </a:prstGeom>
        </p:spPr>
      </p:pic>
      <p:sp>
        <p:nvSpPr>
          <p:cNvPr id="357" name="Rounded Rectangular Callout 356"/>
          <p:cNvSpPr/>
          <p:nvPr/>
        </p:nvSpPr>
        <p:spPr>
          <a:xfrm>
            <a:off x="8812527" y="5652131"/>
            <a:ext cx="390519" cy="184424"/>
          </a:xfrm>
          <a:prstGeom prst="wedgeRoundRectCallou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92" name="Group 91"/>
          <p:cNvGrpSpPr/>
          <p:nvPr/>
        </p:nvGrpSpPr>
        <p:grpSpPr>
          <a:xfrm>
            <a:off x="861854" y="710702"/>
            <a:ext cx="5194551" cy="3885395"/>
            <a:chOff x="861854" y="710702"/>
            <a:chExt cx="5194551" cy="3885395"/>
          </a:xfrm>
        </p:grpSpPr>
        <p:sp>
          <p:nvSpPr>
            <p:cNvPr id="358" name="TextBox 357"/>
            <p:cNvSpPr txBox="1"/>
            <p:nvPr/>
          </p:nvSpPr>
          <p:spPr>
            <a:xfrm>
              <a:off x="861854" y="710702"/>
              <a:ext cx="51945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prstClr val="white">
                      <a:lumMod val="75000"/>
                      <a:lumOff val="25000"/>
                    </a:prstClr>
                  </a:solidFill>
                  <a:latin typeface="Candara"/>
                  <a:cs typeface="Candara"/>
                </a:rPr>
                <a:t>Digital disease detection picks up early signals</a:t>
              </a:r>
              <a:endParaRPr lang="en-US" sz="2000" dirty="0">
                <a:solidFill>
                  <a:prstClr val="white">
                    <a:lumMod val="75000"/>
                    <a:lumOff val="25000"/>
                  </a:prstClr>
                </a:solidFill>
                <a:latin typeface="Candara"/>
                <a:cs typeface="Candara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1355593" y="1231900"/>
              <a:ext cx="44342" cy="3364197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118"/>
          <p:cNvGrpSpPr/>
          <p:nvPr/>
        </p:nvGrpSpPr>
        <p:grpSpPr>
          <a:xfrm>
            <a:off x="2345551" y="1518958"/>
            <a:ext cx="4046776" cy="2167065"/>
            <a:chOff x="2345551" y="1518958"/>
            <a:chExt cx="4046776" cy="2167065"/>
          </a:xfrm>
        </p:grpSpPr>
        <p:sp>
          <p:nvSpPr>
            <p:cNvPr id="359" name="TextBox 358"/>
            <p:cNvSpPr txBox="1"/>
            <p:nvPr/>
          </p:nvSpPr>
          <p:spPr>
            <a:xfrm>
              <a:off x="2345551" y="1518958"/>
              <a:ext cx="40467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prstClr val="white">
                      <a:lumMod val="75000"/>
                      <a:lumOff val="25000"/>
                    </a:prstClr>
                  </a:solidFill>
                  <a:latin typeface="Candara"/>
                  <a:cs typeface="Candara"/>
                </a:rPr>
                <a:t>Traditional public health monitoring</a:t>
              </a:r>
              <a:endParaRPr lang="en-US" sz="2000" dirty="0">
                <a:solidFill>
                  <a:prstClr val="white">
                    <a:lumMod val="75000"/>
                    <a:lumOff val="25000"/>
                  </a:prstClr>
                </a:solidFill>
                <a:latin typeface="Candara"/>
                <a:cs typeface="Candara"/>
              </a:endParaRPr>
            </a:p>
          </p:txBody>
        </p:sp>
        <p:cxnSp>
          <p:nvCxnSpPr>
            <p:cNvPr id="362" name="Straight Connector 361"/>
            <p:cNvCxnSpPr/>
            <p:nvPr/>
          </p:nvCxnSpPr>
          <p:spPr>
            <a:xfrm>
              <a:off x="3647943" y="1919068"/>
              <a:ext cx="0" cy="1766955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25306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41094</TotalTime>
  <Words>1773</Words>
  <Application>Microsoft Macintosh PowerPoint</Application>
  <PresentationFormat>On-screen Show (4:3)</PresentationFormat>
  <Paragraphs>428</Paragraphs>
  <Slides>64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64</vt:i4>
      </vt:variant>
    </vt:vector>
  </HeadingPairs>
  <TitlesOfParts>
    <vt:vector size="70" baseType="lpstr">
      <vt:lpstr>Office Theme</vt:lpstr>
      <vt:lpstr>4_Office Theme</vt:lpstr>
      <vt:lpstr>2_Office Theme</vt:lpstr>
      <vt:lpstr>Default Theme</vt:lpstr>
      <vt:lpstr>5_Office Theme</vt:lpstr>
      <vt:lpstr>1_Office Theme</vt:lpstr>
      <vt:lpstr>PowerPoint Presentation</vt:lpstr>
      <vt:lpstr>Ebola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Traditional  Disease Reporting</vt:lpstr>
      <vt:lpstr>PowerPoint Presentation</vt:lpstr>
      <vt:lpstr>    Digital  Disease  Detection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Text matching, similarity score, and rating  value determine the significance of the alert</vt:lpstr>
      <vt:lpstr>PowerPoint Presentation</vt:lpstr>
      <vt:lpstr>Global spread of H1N1 with informal sources</vt:lpstr>
      <vt:lpstr>PowerPoint Presentation</vt:lpstr>
      <vt:lpstr>MERS Risk Mapping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&gt; 500k downloads</vt:lpstr>
      <vt:lpstr>worldwide user submitted reports</vt:lpstr>
      <vt:lpstr>2009 flu surveillance crowdsourcing</vt:lpstr>
      <vt:lpstr>PowerPoint Presentation</vt:lpstr>
      <vt:lpstr>How it works</vt:lpstr>
      <vt:lpstr>PowerPoint Presentation</vt:lpstr>
      <vt:lpstr>Temporal VISUALIZATION OF ILI</vt:lpstr>
      <vt:lpstr>PowerPoint Presentation</vt:lpstr>
      <vt:lpstr>GoViral Data Collection Protocol</vt:lpstr>
      <vt:lpstr>Early Results</vt:lpstr>
      <vt:lpstr>Beyond Infectious Disease</vt:lpstr>
      <vt:lpstr>PowerPoint Presentation</vt:lpstr>
      <vt:lpstr>Cross-Validation of Black Market Prices</vt:lpstr>
      <vt:lpstr>PowerPoint Presentation</vt:lpstr>
      <vt:lpstr>PowerPoint Presentation</vt:lpstr>
      <vt:lpstr>Thalidomide</vt:lpstr>
      <vt:lpstr>Thalidomide Timeline</vt:lpstr>
      <vt:lpstr>Background</vt:lpstr>
      <vt:lpstr>PowerPoint Presentation</vt:lpstr>
      <vt:lpstr>FDA-sponsored social media monitoring platform</vt:lpstr>
      <vt:lpstr>Adverse Events</vt:lpstr>
      <vt:lpstr>Vernacular-to-Regulatory Translation</vt:lpstr>
      <vt:lpstr>PowerPoint Presentation</vt:lpstr>
      <vt:lpstr>PowerPoint Presentation</vt:lpstr>
      <vt:lpstr>MedWatcher Social  TOTALS 2013</vt:lpstr>
      <vt:lpstr>Concordance: Sertraline (Zoloft) for Major Depression</vt:lpstr>
      <vt:lpstr>Isotretinoin (Accutane) for Acne</vt:lpstr>
      <vt:lpstr>Engaging users directly</vt:lpstr>
      <vt:lpstr>PowerPoint Presentation</vt:lpstr>
      <vt:lpstr>Report Submitted via MedWatcher</vt:lpstr>
      <vt:lpstr>PowerPoint Presentation</vt:lpstr>
      <vt:lpstr>Essure – Implantable Birth Control</vt:lpstr>
      <vt:lpstr>Sample Reports</vt:lpstr>
      <vt:lpstr>Comparison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Adventures in pharmacovigilance</dc:title>
  <dc:creator>Nabarun Dasgupta</dc:creator>
  <cp:lastModifiedBy>Clark Freifeld</cp:lastModifiedBy>
  <cp:revision>413</cp:revision>
  <dcterms:created xsi:type="dcterms:W3CDTF">2013-06-04T17:36:47Z</dcterms:created>
  <dcterms:modified xsi:type="dcterms:W3CDTF">2014-09-04T18:05:38Z</dcterms:modified>
</cp:coreProperties>
</file>