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43"/>
  </p:notesMasterIdLst>
  <p:handoutMasterIdLst>
    <p:handoutMasterId r:id="rId44"/>
  </p:handoutMasterIdLst>
  <p:sldIdLst>
    <p:sldId id="347" r:id="rId3"/>
    <p:sldId id="670" r:id="rId4"/>
    <p:sldId id="690" r:id="rId5"/>
    <p:sldId id="722" r:id="rId6"/>
    <p:sldId id="716" r:id="rId7"/>
    <p:sldId id="721" r:id="rId8"/>
    <p:sldId id="701" r:id="rId9"/>
    <p:sldId id="673" r:id="rId10"/>
    <p:sldId id="702" r:id="rId11"/>
    <p:sldId id="703" r:id="rId12"/>
    <p:sldId id="698" r:id="rId13"/>
    <p:sldId id="718" r:id="rId14"/>
    <p:sldId id="695" r:id="rId15"/>
    <p:sldId id="708" r:id="rId16"/>
    <p:sldId id="710" r:id="rId17"/>
    <p:sldId id="711" r:id="rId18"/>
    <p:sldId id="723" r:id="rId19"/>
    <p:sldId id="712" r:id="rId20"/>
    <p:sldId id="697" r:id="rId21"/>
    <p:sldId id="678" r:id="rId22"/>
    <p:sldId id="679" r:id="rId23"/>
    <p:sldId id="680" r:id="rId24"/>
    <p:sldId id="681" r:id="rId25"/>
    <p:sldId id="682" r:id="rId26"/>
    <p:sldId id="684" r:id="rId27"/>
    <p:sldId id="667" r:id="rId28"/>
    <p:sldId id="724" r:id="rId29"/>
    <p:sldId id="688" r:id="rId30"/>
    <p:sldId id="655" r:id="rId31"/>
    <p:sldId id="656" r:id="rId32"/>
    <p:sldId id="657" r:id="rId33"/>
    <p:sldId id="658" r:id="rId34"/>
    <p:sldId id="685" r:id="rId35"/>
    <p:sldId id="686" r:id="rId36"/>
    <p:sldId id="704" r:id="rId37"/>
    <p:sldId id="705" r:id="rId38"/>
    <p:sldId id="687" r:id="rId39"/>
    <p:sldId id="659" r:id="rId40"/>
    <p:sldId id="660" r:id="rId41"/>
    <p:sldId id="6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7" autoAdjust="0"/>
    <p:restoredTop sz="95060" autoAdjust="0"/>
  </p:normalViewPr>
  <p:slideViewPr>
    <p:cSldViewPr>
      <p:cViewPr>
        <p:scale>
          <a:sx n="100" d="100"/>
          <a:sy n="100" d="100"/>
        </p:scale>
        <p:origin x="-1944" y="-4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1C517D-005F-A844-8FF8-EDB05FD0BAB7}" type="datetimeFigureOut">
              <a:rPr lang="en-US" smtClean="0"/>
              <a:t>9/3/14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A781E0-065D-0F4C-86CB-A0FF135AD7CA}" type="slidenum">
              <a:rPr lang="en-US" smtClean="0"/>
              <a:t>‹#›</a:t>
            </a:fld>
            <a:endParaRPr lang="en-US"/>
          </a:p>
        </p:txBody>
      </p:sp>
    </p:spTree>
    <p:extLst>
      <p:ext uri="{BB962C8B-B14F-4D97-AF65-F5344CB8AC3E}">
        <p14:creationId xmlns:p14="http://schemas.microsoft.com/office/powerpoint/2010/main" val="2476558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000A3-915E-4829-BF99-8AB3BBAF39EC}" type="datetimeFigureOut">
              <a:rPr lang="en-US" smtClean="0"/>
              <a:pPr/>
              <a:t>9/3/14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C237B-9B50-4FB9-84F9-1F374DEC59A6}" type="slidenum">
              <a:rPr lang="en-US" smtClean="0"/>
              <a:pPr/>
              <a:t>‹#›</a:t>
            </a:fld>
            <a:endParaRPr lang="en-US"/>
          </a:p>
        </p:txBody>
      </p:sp>
    </p:spTree>
    <p:extLst>
      <p:ext uri="{BB962C8B-B14F-4D97-AF65-F5344CB8AC3E}">
        <p14:creationId xmlns:p14="http://schemas.microsoft.com/office/powerpoint/2010/main" val="6582775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don’t care how much their doctor knows, until they know how much she cares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Docs today are already overwhelmed by the avalanche of clinical data.</a:t>
            </a:r>
          </a:p>
          <a:p>
            <a:r>
              <a:rPr lang="en-US" sz="1200" kern="1200" dirty="0" smtClean="0">
                <a:solidFill>
                  <a:schemeClr val="tx1"/>
                </a:solidFill>
                <a:effectLst/>
                <a:latin typeface="+mn-lt"/>
                <a:ea typeface="+mn-ea"/>
                <a:cs typeface="+mn-cs"/>
              </a:rPr>
              <a:t>In 2020 95% of new knowledge will be generated in </a:t>
            </a:r>
            <a:r>
              <a:rPr lang="en-US" sz="1200" kern="1200" dirty="0" err="1" smtClean="0">
                <a:solidFill>
                  <a:schemeClr val="tx1"/>
                </a:solidFill>
                <a:effectLst/>
                <a:latin typeface="+mn-lt"/>
                <a:ea typeface="+mn-ea"/>
                <a:cs typeface="+mn-cs"/>
              </a:rPr>
              <a:t>silico</a:t>
            </a:r>
            <a:r>
              <a:rPr lang="en-US" sz="1200" kern="1200" dirty="0" smtClean="0">
                <a:solidFill>
                  <a:schemeClr val="tx1"/>
                </a:solidFill>
                <a:effectLst/>
                <a:latin typeface="+mn-lt"/>
                <a:ea typeface="+mn-ea"/>
                <a:cs typeface="+mn-cs"/>
              </a:rPr>
              <a:t> analytics, not in RCTs.</a:t>
            </a:r>
          </a:p>
          <a:p>
            <a:r>
              <a:rPr lang="en-US" sz="1200" kern="1200" dirty="0" smtClean="0">
                <a:solidFill>
                  <a:schemeClr val="tx1"/>
                </a:solidFill>
                <a:effectLst/>
                <a:latin typeface="+mn-lt"/>
                <a:ea typeface="+mn-ea"/>
                <a:cs typeface="+mn-cs"/>
              </a:rPr>
              <a:t>10X in 5 years, 100X in 10 years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How will the doc of the future preserve the human connection while exploiting big data analytics?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Common clinical scenario:  what to do?</a:t>
            </a:r>
          </a:p>
          <a:p>
            <a:r>
              <a:rPr lang="en-US" sz="1200" kern="1200" dirty="0" smtClean="0">
                <a:solidFill>
                  <a:schemeClr val="tx1"/>
                </a:solidFill>
                <a:effectLst/>
                <a:latin typeface="+mn-lt"/>
                <a:ea typeface="+mn-ea"/>
                <a:cs typeface="+mn-cs"/>
              </a:rPr>
              <a:t>45yo mother of 3 in for sinus infection.  </a:t>
            </a:r>
          </a:p>
          <a:p>
            <a:r>
              <a:rPr lang="en-US" sz="1200" kern="1200" dirty="0" smtClean="0">
                <a:solidFill>
                  <a:schemeClr val="tx1"/>
                </a:solidFill>
                <a:effectLst/>
                <a:latin typeface="+mn-lt"/>
                <a:ea typeface="+mn-ea"/>
                <a:cs typeface="+mn-cs"/>
              </a:rPr>
              <a:t>Daughter is getting married in 3 months and she is under a lot of stress </a:t>
            </a:r>
          </a:p>
          <a:p>
            <a:r>
              <a:rPr lang="en-US" sz="1200" kern="1200" dirty="0" smtClean="0">
                <a:solidFill>
                  <a:schemeClr val="tx1"/>
                </a:solidFill>
                <a:effectLst/>
                <a:latin typeface="+mn-lt"/>
                <a:ea typeface="+mn-ea"/>
                <a:cs typeface="+mn-cs"/>
              </a:rPr>
              <a:t>30 family members flying in from India for the wedding and staying for 3 weeks While in for her sinusitis, she reveals chronic headaches and thirst</a:t>
            </a:r>
          </a:p>
          <a:p>
            <a:r>
              <a:rPr lang="en-US" sz="1200" kern="1200" dirty="0" smtClean="0">
                <a:solidFill>
                  <a:schemeClr val="tx1"/>
                </a:solidFill>
                <a:effectLst/>
                <a:latin typeface="+mn-lt"/>
                <a:ea typeface="+mn-ea"/>
                <a:cs typeface="+mn-cs"/>
              </a:rPr>
              <a:t>New onset HTN and Diabetes confirmed</a:t>
            </a:r>
          </a:p>
          <a:p>
            <a:r>
              <a:rPr lang="en-US" sz="1200" kern="1200" dirty="0" smtClean="0">
                <a:solidFill>
                  <a:schemeClr val="tx1"/>
                </a:solidFill>
                <a:effectLst/>
                <a:latin typeface="+mn-lt"/>
                <a:ea typeface="+mn-ea"/>
                <a:cs typeface="+mn-cs"/>
              </a:rPr>
              <a:t>So How does her doc maintain the caring touch while brokering the </a:t>
            </a:r>
            <a:r>
              <a:rPr lang="en-US" sz="1200" kern="1200" dirty="0" err="1" smtClean="0">
                <a:solidFill>
                  <a:schemeClr val="tx1"/>
                </a:solidFill>
                <a:effectLst/>
                <a:latin typeface="+mn-lt"/>
                <a:ea typeface="+mn-ea"/>
                <a:cs typeface="+mn-cs"/>
              </a:rPr>
              <a:t>mashup</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bigdata</a:t>
            </a:r>
            <a:r>
              <a:rPr lang="en-US" sz="1200" kern="1200" dirty="0" smtClean="0">
                <a:solidFill>
                  <a:schemeClr val="tx1"/>
                </a:solidFill>
                <a:effectLst/>
                <a:latin typeface="+mn-lt"/>
                <a:ea typeface="+mn-ea"/>
                <a:cs typeface="+mn-cs"/>
              </a:rPr>
              <a:t> (CDS genomics, pharmacogenomics for DM, HTN in 45yo woman) with</a:t>
            </a:r>
          </a:p>
          <a:p>
            <a:r>
              <a:rPr lang="en-US" sz="1200" kern="1200" dirty="0" smtClean="0">
                <a:solidFill>
                  <a:schemeClr val="tx1"/>
                </a:solidFill>
                <a:effectLst/>
                <a:latin typeface="+mn-lt"/>
                <a:ea typeface="+mn-ea"/>
                <a:cs typeface="+mn-cs"/>
              </a:rPr>
              <a:t>Little data (everything we know about her, including genome, proteome, </a:t>
            </a:r>
            <a:r>
              <a:rPr lang="en-US" sz="1200" kern="1200" dirty="0" err="1" smtClean="0">
                <a:solidFill>
                  <a:schemeClr val="tx1"/>
                </a:solidFill>
                <a:effectLst/>
                <a:latin typeface="+mn-lt"/>
                <a:ea typeface="+mn-ea"/>
                <a:cs typeface="+mn-cs"/>
              </a:rPr>
              <a:t>exposome</a:t>
            </a:r>
            <a:r>
              <a:rPr lang="en-US" sz="1200" kern="1200" smtClean="0">
                <a:solidFill>
                  <a:schemeClr val="tx1"/>
                </a:solidFill>
                <a:effectLst/>
                <a:latin typeface="+mn-lt"/>
                <a:ea typeface="+mn-ea"/>
                <a:cs typeface="+mn-cs"/>
              </a:rPr>
              <a:t>, sensor data?</a:t>
            </a:r>
            <a:endParaRPr lang="en-US" dirty="0"/>
          </a:p>
        </p:txBody>
      </p:sp>
      <p:sp>
        <p:nvSpPr>
          <p:cNvPr id="4" name="Slide Number Placeholder 3"/>
          <p:cNvSpPr>
            <a:spLocks noGrp="1"/>
          </p:cNvSpPr>
          <p:nvPr>
            <p:ph type="sldNum" sz="quarter" idx="10"/>
          </p:nvPr>
        </p:nvSpPr>
        <p:spPr/>
        <p:txBody>
          <a:bodyPr/>
          <a:lstStyle/>
          <a:p>
            <a:fld id="{587C237B-9B50-4FB9-84F9-1F374DEC59A6}" type="slidenum">
              <a:rPr lang="en-US" smtClean="0"/>
              <a:pPr/>
              <a:t>1</a:t>
            </a:fld>
            <a:endParaRPr lang="en-US"/>
          </a:p>
        </p:txBody>
      </p:sp>
    </p:spTree>
    <p:extLst>
      <p:ext uri="{BB962C8B-B14F-4D97-AF65-F5344CB8AC3E}">
        <p14:creationId xmlns:p14="http://schemas.microsoft.com/office/powerpoint/2010/main" val="399077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(9/4/14 10:17) -----</a:t>
            </a:r>
          </a:p>
          <a:p>
            <a:r>
              <a:rPr lang="en-US"/>
              <a:t>Why have I dubbed the current generation the SCI-FI generation?</a:t>
            </a:r>
          </a:p>
        </p:txBody>
      </p:sp>
      <p:sp>
        <p:nvSpPr>
          <p:cNvPr id="4" name="Slide Number Placeholder 3"/>
          <p:cNvSpPr>
            <a:spLocks noGrp="1"/>
          </p:cNvSpPr>
          <p:nvPr>
            <p:ph type="sldNum" sz="quarter" idx="10"/>
          </p:nvPr>
        </p:nvSpPr>
        <p:spPr/>
        <p:txBody>
          <a:bodyPr/>
          <a:lstStyle/>
          <a:p>
            <a:fld id="{587C237B-9B50-4FB9-84F9-1F374DEC59A6}" type="slidenum">
              <a:rPr lang="en-US" smtClean="0"/>
              <a:pPr/>
              <a:t>2</a:t>
            </a:fld>
            <a:endParaRPr lang="en-US"/>
          </a:p>
        </p:txBody>
      </p:sp>
    </p:spTree>
    <p:extLst>
      <p:ext uri="{BB962C8B-B14F-4D97-AF65-F5344CB8AC3E}">
        <p14:creationId xmlns:p14="http://schemas.microsoft.com/office/powerpoint/2010/main" val="392749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C237B-9B50-4FB9-84F9-1F374DEC59A6}" type="slidenum">
              <a:rPr lang="en-US" smtClean="0"/>
              <a:pPr/>
              <a:t>9</a:t>
            </a:fld>
            <a:endParaRPr lang="en-US"/>
          </a:p>
        </p:txBody>
      </p:sp>
    </p:spTree>
    <p:extLst>
      <p:ext uri="{BB962C8B-B14F-4D97-AF65-F5344CB8AC3E}">
        <p14:creationId xmlns:p14="http://schemas.microsoft.com/office/powerpoint/2010/main" val="246626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(8/28/14 08:25) -----</a:t>
            </a:r>
          </a:p>
          <a:p>
            <a:r>
              <a:rPr lang="en-US"/>
              <a:t>Yesterdays news  </a:t>
            </a:r>
          </a:p>
        </p:txBody>
      </p:sp>
      <p:sp>
        <p:nvSpPr>
          <p:cNvPr id="4" name="Slide Number Placeholder 3"/>
          <p:cNvSpPr>
            <a:spLocks noGrp="1"/>
          </p:cNvSpPr>
          <p:nvPr>
            <p:ph type="sldNum" sz="quarter" idx="10"/>
          </p:nvPr>
        </p:nvSpPr>
        <p:spPr/>
        <p:txBody>
          <a:bodyPr/>
          <a:lstStyle/>
          <a:p>
            <a:fld id="{587C237B-9B50-4FB9-84F9-1F374DEC59A6}" type="slidenum">
              <a:rPr lang="en-US" smtClean="0"/>
              <a:pPr/>
              <a:t>12</a:t>
            </a:fld>
            <a:endParaRPr lang="en-US"/>
          </a:p>
        </p:txBody>
      </p:sp>
    </p:spTree>
    <p:extLst>
      <p:ext uri="{BB962C8B-B14F-4D97-AF65-F5344CB8AC3E}">
        <p14:creationId xmlns:p14="http://schemas.microsoft.com/office/powerpoint/2010/main" val="227262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0D6CE0-0A16-47AD-A53F-3B1A34FABFAF}"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4442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experience of Homo Geekus</a:t>
            </a:r>
            <a:endParaRPr lang="en-US" dirty="0"/>
          </a:p>
        </p:txBody>
      </p:sp>
      <p:sp>
        <p:nvSpPr>
          <p:cNvPr id="4" name="Slide Number Placeholder 3"/>
          <p:cNvSpPr>
            <a:spLocks noGrp="1"/>
          </p:cNvSpPr>
          <p:nvPr>
            <p:ph type="sldNum" sz="quarter" idx="10"/>
          </p:nvPr>
        </p:nvSpPr>
        <p:spPr/>
        <p:txBody>
          <a:bodyPr/>
          <a:lstStyle/>
          <a:p>
            <a:fld id="{587C237B-9B50-4FB9-84F9-1F374DEC59A6}" type="slidenum">
              <a:rPr lang="en-US" smtClean="0"/>
              <a:pPr/>
              <a:t>30</a:t>
            </a:fld>
            <a:endParaRPr lang="en-US"/>
          </a:p>
        </p:txBody>
      </p:sp>
    </p:spTree>
    <p:extLst>
      <p:ext uri="{BB962C8B-B14F-4D97-AF65-F5344CB8AC3E}">
        <p14:creationId xmlns:p14="http://schemas.microsoft.com/office/powerpoint/2010/main" val="300656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experience of Homo </a:t>
            </a:r>
            <a:r>
              <a:rPr lang="en-US" dirty="0" err="1" smtClean="0"/>
              <a:t>McDonaldensis</a:t>
            </a:r>
            <a:endParaRPr lang="en-US" dirty="0"/>
          </a:p>
        </p:txBody>
      </p:sp>
      <p:sp>
        <p:nvSpPr>
          <p:cNvPr id="4" name="Slide Number Placeholder 3"/>
          <p:cNvSpPr>
            <a:spLocks noGrp="1"/>
          </p:cNvSpPr>
          <p:nvPr>
            <p:ph type="sldNum" sz="quarter" idx="10"/>
          </p:nvPr>
        </p:nvSpPr>
        <p:spPr/>
        <p:txBody>
          <a:bodyPr/>
          <a:lstStyle/>
          <a:p>
            <a:fld id="{587C237B-9B50-4FB9-84F9-1F374DEC59A6}" type="slidenum">
              <a:rPr lang="en-US" smtClean="0"/>
              <a:pPr/>
              <a:t>31</a:t>
            </a:fld>
            <a:endParaRPr lang="en-US"/>
          </a:p>
        </p:txBody>
      </p:sp>
    </p:spTree>
    <p:extLst>
      <p:ext uri="{BB962C8B-B14F-4D97-AF65-F5344CB8AC3E}">
        <p14:creationId xmlns:p14="http://schemas.microsoft.com/office/powerpoint/2010/main" val="309508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mindful person as a path to wellness, restoring ancient wisdoms</a:t>
            </a:r>
            <a:r>
              <a:rPr lang="en-US" baseline="0" dirty="0" smtClean="0"/>
              <a:t> and blue zone evidence</a:t>
            </a:r>
            <a:endParaRPr lang="en-US" dirty="0"/>
          </a:p>
        </p:txBody>
      </p:sp>
      <p:sp>
        <p:nvSpPr>
          <p:cNvPr id="4" name="Slide Number Placeholder 3"/>
          <p:cNvSpPr>
            <a:spLocks noGrp="1"/>
          </p:cNvSpPr>
          <p:nvPr>
            <p:ph type="sldNum" sz="quarter" idx="10"/>
          </p:nvPr>
        </p:nvSpPr>
        <p:spPr/>
        <p:txBody>
          <a:bodyPr/>
          <a:lstStyle/>
          <a:p>
            <a:fld id="{587C237B-9B50-4FB9-84F9-1F374DEC59A6}" type="slidenum">
              <a:rPr lang="en-US" smtClean="0"/>
              <a:pPr/>
              <a:t>38</a:t>
            </a:fld>
            <a:endParaRPr lang="en-US"/>
          </a:p>
        </p:txBody>
      </p:sp>
    </p:spTree>
    <p:extLst>
      <p:ext uri="{BB962C8B-B14F-4D97-AF65-F5344CB8AC3E}">
        <p14:creationId xmlns:p14="http://schemas.microsoft.com/office/powerpoint/2010/main" val="201502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37923E-1E95-584D-B814-DFA89FC54DA4}" type="datetime1">
              <a:rPr lang="en-US" smtClean="0"/>
              <a:t>9/3/14</a:t>
            </a:fld>
            <a:endParaRPr lang="en-US"/>
          </a:p>
        </p:txBody>
      </p:sp>
      <p:sp>
        <p:nvSpPr>
          <p:cNvPr id="19" name="Footer Placeholder 18"/>
          <p:cNvSpPr>
            <a:spLocks noGrp="1"/>
          </p:cNvSpPr>
          <p:nvPr>
            <p:ph type="ftr" sz="quarter" idx="11"/>
          </p:nvPr>
        </p:nvSpPr>
        <p:spPr/>
        <p:txBody>
          <a:bodyPr/>
          <a:lstStyle/>
          <a:p>
            <a:r>
              <a:rPr lang="en-US" smtClean="0"/>
              <a:t>Copyright John Mattison 2014</a:t>
            </a:r>
            <a:endParaRPr lang="en-US" dirty="0"/>
          </a:p>
        </p:txBody>
      </p:sp>
      <p:sp>
        <p:nvSpPr>
          <p:cNvPr id="27" name="Slide Number Placeholder 26"/>
          <p:cNvSpPr>
            <a:spLocks noGrp="1"/>
          </p:cNvSpPr>
          <p:nvPr>
            <p:ph type="sldNum" sz="quarter" idx="12"/>
          </p:nvPr>
        </p:nvSpPr>
        <p:spPr/>
        <p:txBody>
          <a:bodyPr/>
          <a:lstStyle/>
          <a:p>
            <a:fld id="{B58A0F78-26A7-4336-8CE3-98DC46C47A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1AEBDA-FD8F-704F-86C6-881D9F6953A3}"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dirty="0"/>
          </a:p>
        </p:txBody>
      </p:sp>
      <p:sp>
        <p:nvSpPr>
          <p:cNvPr id="6" name="Slide Number Placeholder 5"/>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3457C1-47F7-A547-B50B-9FB21482C622}"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dirty="0"/>
          </a:p>
        </p:txBody>
      </p:sp>
      <p:sp>
        <p:nvSpPr>
          <p:cNvPr id="6" name="Slide Number Placeholder 5"/>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3B107-6892-DA4E-B838-814FE1CD8A4A}"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a:p>
        </p:txBody>
      </p:sp>
      <p:sp>
        <p:nvSpPr>
          <p:cNvPr id="6" name="Slide Number Placeholder 5"/>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10204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956A4-4297-CB4D-82F3-4CE839093D00}"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a:p>
        </p:txBody>
      </p:sp>
      <p:sp>
        <p:nvSpPr>
          <p:cNvPr id="6" name="Slide Number Placeholder 5"/>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317320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932D1-6B5B-7E4C-A6AE-70F1A82B5E5A}"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a:p>
        </p:txBody>
      </p:sp>
      <p:sp>
        <p:nvSpPr>
          <p:cNvPr id="6" name="Slide Number Placeholder 5"/>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327242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133AC-1163-3B42-827B-A9EC5BED2146}"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a:p>
        </p:txBody>
      </p:sp>
      <p:sp>
        <p:nvSpPr>
          <p:cNvPr id="7" name="Slide Number Placeholder 6"/>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325537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6FCB9-0451-BE47-A762-23D47043E418}" type="datetime1">
              <a:rPr lang="en-US" smtClean="0"/>
              <a:t>9/3/14</a:t>
            </a:fld>
            <a:endParaRPr lang="en-US"/>
          </a:p>
        </p:txBody>
      </p:sp>
      <p:sp>
        <p:nvSpPr>
          <p:cNvPr id="8" name="Footer Placeholder 7"/>
          <p:cNvSpPr>
            <a:spLocks noGrp="1"/>
          </p:cNvSpPr>
          <p:nvPr>
            <p:ph type="ftr" sz="quarter" idx="11"/>
          </p:nvPr>
        </p:nvSpPr>
        <p:spPr/>
        <p:txBody>
          <a:bodyPr/>
          <a:lstStyle/>
          <a:p>
            <a:r>
              <a:rPr lang="en-US" smtClean="0"/>
              <a:t>Copyright John Mattison 2014</a:t>
            </a:r>
            <a:endParaRPr lang="en-US"/>
          </a:p>
        </p:txBody>
      </p:sp>
      <p:sp>
        <p:nvSpPr>
          <p:cNvPr id="9" name="Slide Number Placeholder 8"/>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139017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387C1-DD5E-5A4C-B688-5F718A080144}" type="datetime1">
              <a:rPr lang="en-US" smtClean="0"/>
              <a:t>9/3/14</a:t>
            </a:fld>
            <a:endParaRPr lang="en-US"/>
          </a:p>
        </p:txBody>
      </p:sp>
      <p:sp>
        <p:nvSpPr>
          <p:cNvPr id="4" name="Footer Placeholder 3"/>
          <p:cNvSpPr>
            <a:spLocks noGrp="1"/>
          </p:cNvSpPr>
          <p:nvPr>
            <p:ph type="ftr" sz="quarter" idx="11"/>
          </p:nvPr>
        </p:nvSpPr>
        <p:spPr/>
        <p:txBody>
          <a:bodyPr/>
          <a:lstStyle/>
          <a:p>
            <a:r>
              <a:rPr lang="en-US" smtClean="0"/>
              <a:t>Copyright John Mattison 2014</a:t>
            </a:r>
            <a:endParaRPr lang="en-US"/>
          </a:p>
        </p:txBody>
      </p:sp>
      <p:sp>
        <p:nvSpPr>
          <p:cNvPr id="5" name="Slide Number Placeholder 4"/>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2066778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FF6A8-091B-0749-9408-98A8F82130D1}" type="datetime1">
              <a:rPr lang="en-US" smtClean="0"/>
              <a:t>9/3/14</a:t>
            </a:fld>
            <a:endParaRPr lang="en-US"/>
          </a:p>
        </p:txBody>
      </p:sp>
      <p:sp>
        <p:nvSpPr>
          <p:cNvPr id="3" name="Footer Placeholder 2"/>
          <p:cNvSpPr>
            <a:spLocks noGrp="1"/>
          </p:cNvSpPr>
          <p:nvPr>
            <p:ph type="ftr" sz="quarter" idx="11"/>
          </p:nvPr>
        </p:nvSpPr>
        <p:spPr/>
        <p:txBody>
          <a:bodyPr/>
          <a:lstStyle/>
          <a:p>
            <a:r>
              <a:rPr lang="en-US" smtClean="0"/>
              <a:t>Copyright John Mattison 2014</a:t>
            </a:r>
            <a:endParaRPr lang="en-US"/>
          </a:p>
        </p:txBody>
      </p:sp>
      <p:sp>
        <p:nvSpPr>
          <p:cNvPr id="4" name="Slide Number Placeholder 3"/>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5774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207EF-84D2-8A43-8A5C-156F98937B41}"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a:p>
        </p:txBody>
      </p:sp>
      <p:sp>
        <p:nvSpPr>
          <p:cNvPr id="7" name="Slide Number Placeholder 6"/>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26965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6F9F29-C1ED-C94D-8DFA-652CC7CE4E59}"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dirty="0"/>
          </a:p>
        </p:txBody>
      </p:sp>
      <p:sp>
        <p:nvSpPr>
          <p:cNvPr id="6" name="Slide Number Placeholder 5"/>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1ECAE-0A7A-B64F-A85E-279BC904DE19}"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a:p>
        </p:txBody>
      </p:sp>
      <p:sp>
        <p:nvSpPr>
          <p:cNvPr id="7" name="Slide Number Placeholder 6"/>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195007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78D8-7608-1242-B76B-EE2675EF284F}"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a:p>
        </p:txBody>
      </p:sp>
      <p:sp>
        <p:nvSpPr>
          <p:cNvPr id="6" name="Slide Number Placeholder 5"/>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98912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D6B60-623C-D74E-B90D-7DB72301A3C5}"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a:p>
        </p:txBody>
      </p:sp>
      <p:sp>
        <p:nvSpPr>
          <p:cNvPr id="6" name="Slide Number Placeholder 5"/>
          <p:cNvSpPr>
            <a:spLocks noGrp="1"/>
          </p:cNvSpPr>
          <p:nvPr>
            <p:ph type="sldNum" sz="quarter" idx="12"/>
          </p:nvPr>
        </p:nvSpPr>
        <p:spPr/>
        <p:txBody>
          <a:bodyPr/>
          <a:lstStyle/>
          <a:p>
            <a:fld id="{94D3F92E-DBDD-A940-80FD-55BD6087ABA2}" type="slidenum">
              <a:rPr lang="en-US" smtClean="0"/>
              <a:t>‹#›</a:t>
            </a:fld>
            <a:endParaRPr lang="en-US"/>
          </a:p>
        </p:txBody>
      </p:sp>
    </p:spTree>
    <p:extLst>
      <p:ext uri="{BB962C8B-B14F-4D97-AF65-F5344CB8AC3E}">
        <p14:creationId xmlns:p14="http://schemas.microsoft.com/office/powerpoint/2010/main" val="44063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4FA92A-5DFC-3541-84C4-2C23A6819726}" type="datetime1">
              <a:rPr lang="en-US" smtClean="0"/>
              <a:t>9/3/14</a:t>
            </a:fld>
            <a:endParaRPr lang="en-US"/>
          </a:p>
        </p:txBody>
      </p:sp>
      <p:sp>
        <p:nvSpPr>
          <p:cNvPr id="5" name="Footer Placeholder 4"/>
          <p:cNvSpPr>
            <a:spLocks noGrp="1"/>
          </p:cNvSpPr>
          <p:nvPr>
            <p:ph type="ftr" sz="quarter" idx="11"/>
          </p:nvPr>
        </p:nvSpPr>
        <p:spPr/>
        <p:txBody>
          <a:bodyPr/>
          <a:lstStyle/>
          <a:p>
            <a:r>
              <a:rPr lang="en-US" smtClean="0"/>
              <a:t>Copyright John Mattison 2014</a:t>
            </a:r>
            <a:endParaRPr lang="en-US" dirty="0"/>
          </a:p>
        </p:txBody>
      </p:sp>
      <p:sp>
        <p:nvSpPr>
          <p:cNvPr id="6" name="Slide Number Placeholder 5"/>
          <p:cNvSpPr>
            <a:spLocks noGrp="1"/>
          </p:cNvSpPr>
          <p:nvPr>
            <p:ph type="sldNum" sz="quarter" idx="12"/>
          </p:nvPr>
        </p:nvSpPr>
        <p:spPr/>
        <p:txBody>
          <a:bodyPr/>
          <a:lstStyle/>
          <a:p>
            <a:fld id="{B58A0F78-26A7-4336-8CE3-98DC46C47A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46792A-563E-6B42-80CA-4F2A0B3B1AC4}"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dirty="0"/>
          </a:p>
        </p:txBody>
      </p:sp>
      <p:sp>
        <p:nvSpPr>
          <p:cNvPr id="7" name="Slide Number Placeholder 6"/>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77BE97-5168-D345-8C33-FD86F448FBCC}" type="datetime1">
              <a:rPr lang="en-US" smtClean="0"/>
              <a:t>9/3/14</a:t>
            </a:fld>
            <a:endParaRPr lang="en-US"/>
          </a:p>
        </p:txBody>
      </p:sp>
      <p:sp>
        <p:nvSpPr>
          <p:cNvPr id="8" name="Footer Placeholder 7"/>
          <p:cNvSpPr>
            <a:spLocks noGrp="1"/>
          </p:cNvSpPr>
          <p:nvPr>
            <p:ph type="ftr" sz="quarter" idx="11"/>
          </p:nvPr>
        </p:nvSpPr>
        <p:spPr/>
        <p:txBody>
          <a:bodyPr/>
          <a:lstStyle/>
          <a:p>
            <a:r>
              <a:rPr lang="en-US" smtClean="0"/>
              <a:t>Copyright John Mattison 2014</a:t>
            </a:r>
            <a:endParaRPr lang="en-US" dirty="0"/>
          </a:p>
        </p:txBody>
      </p:sp>
      <p:sp>
        <p:nvSpPr>
          <p:cNvPr id="9" name="Slide Number Placeholder 8"/>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B3FE41-859E-0F45-9125-79636D8E21A8}" type="datetime1">
              <a:rPr lang="en-US" smtClean="0"/>
              <a:t>9/3/14</a:t>
            </a:fld>
            <a:endParaRPr lang="en-US"/>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
        <p:nvSpPr>
          <p:cNvPr id="5" name="Slide Number Placeholder 4"/>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3072E-7845-FC40-ADEC-E11C43C4FA26}" type="datetime1">
              <a:rPr lang="en-US" smtClean="0"/>
              <a:t>9/3/14</a:t>
            </a:fld>
            <a:endParaRPr lang="en-US"/>
          </a:p>
        </p:txBody>
      </p:sp>
      <p:sp>
        <p:nvSpPr>
          <p:cNvPr id="3" name="Footer Placeholder 2"/>
          <p:cNvSpPr>
            <a:spLocks noGrp="1"/>
          </p:cNvSpPr>
          <p:nvPr>
            <p:ph type="ftr" sz="quarter" idx="11"/>
          </p:nvPr>
        </p:nvSpPr>
        <p:spPr/>
        <p:txBody>
          <a:bodyPr/>
          <a:lstStyle/>
          <a:p>
            <a:r>
              <a:rPr lang="en-US" smtClean="0"/>
              <a:t>Copyright John Mattison 2014</a:t>
            </a:r>
            <a:endParaRPr lang="en-US" dirty="0"/>
          </a:p>
        </p:txBody>
      </p:sp>
      <p:sp>
        <p:nvSpPr>
          <p:cNvPr id="4" name="Slide Number Placeholder 3"/>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CA2FD5-EEF0-E045-924B-CD97C9DD1E10}"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dirty="0"/>
          </a:p>
        </p:txBody>
      </p:sp>
      <p:sp>
        <p:nvSpPr>
          <p:cNvPr id="7" name="Slide Number Placeholder 6"/>
          <p:cNvSpPr>
            <a:spLocks noGrp="1"/>
          </p:cNvSpPr>
          <p:nvPr>
            <p:ph type="sldNum" sz="quarter" idx="12"/>
          </p:nvPr>
        </p:nvSpPr>
        <p:spPr/>
        <p:txBody>
          <a:bodyPr/>
          <a:lstStyle/>
          <a:p>
            <a:fld id="{B58A0F78-26A7-4336-8CE3-98DC46C47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2E35C0-C0FB-5F4B-977E-E05A9C88DAEB}" type="datetime1">
              <a:rPr lang="en-US" smtClean="0"/>
              <a:t>9/3/14</a:t>
            </a:fld>
            <a:endParaRPr lang="en-US"/>
          </a:p>
        </p:txBody>
      </p:sp>
      <p:sp>
        <p:nvSpPr>
          <p:cNvPr id="6" name="Footer Placeholder 5"/>
          <p:cNvSpPr>
            <a:spLocks noGrp="1"/>
          </p:cNvSpPr>
          <p:nvPr>
            <p:ph type="ftr" sz="quarter" idx="11"/>
          </p:nvPr>
        </p:nvSpPr>
        <p:spPr/>
        <p:txBody>
          <a:bodyPr/>
          <a:lstStyle/>
          <a:p>
            <a:r>
              <a:rPr lang="en-US" smtClean="0"/>
              <a:t>Copyright John Mattison 2014</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58A0F78-26A7-4336-8CE3-98DC46C47AE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C5013F-0E3B-1E49-8548-919FAB347394}" type="datetime1">
              <a:rPr lang="en-US" smtClean="0"/>
              <a:t>9/3/14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John Mattison 2014</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8A0F78-26A7-4336-8CE3-98DC46C47AE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376EA-BEA2-F04D-AB4D-A8A6E8E88BEF}" type="datetime1">
              <a:rPr lang="en-US" smtClean="0"/>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John Mattison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3F92E-DBDD-A940-80FD-55BD6087ABA2}" type="slidenum">
              <a:rPr lang="en-US" smtClean="0"/>
              <a:t>‹#›</a:t>
            </a:fld>
            <a:endParaRPr lang="en-US"/>
          </a:p>
        </p:txBody>
      </p:sp>
    </p:spTree>
    <p:extLst>
      <p:ext uri="{BB962C8B-B14F-4D97-AF65-F5344CB8AC3E}">
        <p14:creationId xmlns:p14="http://schemas.microsoft.com/office/powerpoint/2010/main" val="14046904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png"/><Relationship Id="rId16" Type="http://schemas.openxmlformats.org/officeDocument/2006/relationships/image" Target="../media/image17.jpeg"/><Relationship Id="rId17"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64514" name="Picture 2"/>
          <p:cNvPicPr>
            <a:picLocks noChangeAspect="1" noChangeArrowheads="1"/>
          </p:cNvPicPr>
          <p:nvPr/>
        </p:nvPicPr>
        <p:blipFill>
          <a:blip r:embed="rId3" cstate="print"/>
          <a:srcRect/>
          <a:stretch>
            <a:fillRect/>
          </a:stretch>
        </p:blipFill>
        <p:spPr bwMode="auto">
          <a:xfrm>
            <a:off x="0" y="-152400"/>
            <a:ext cx="9144000" cy="9372600"/>
          </a:xfrm>
          <a:prstGeom prst="rect">
            <a:avLst/>
          </a:prstGeom>
          <a:noFill/>
          <a:ln w="9525">
            <a:noFill/>
            <a:miter lim="800000"/>
            <a:headEnd/>
            <a:tailEnd/>
          </a:ln>
          <a:effectLst/>
        </p:spPr>
      </p:pic>
      <p:sp>
        <p:nvSpPr>
          <p:cNvPr id="5" name="TextBox 4"/>
          <p:cNvSpPr txBox="1"/>
          <p:nvPr/>
        </p:nvSpPr>
        <p:spPr>
          <a:xfrm>
            <a:off x="0" y="-25400"/>
            <a:ext cx="9131300" cy="2985433"/>
          </a:xfrm>
          <a:prstGeom prst="rect">
            <a:avLst/>
          </a:prstGeom>
          <a:noFill/>
        </p:spPr>
        <p:txBody>
          <a:bodyPr wrap="square" rtlCol="0">
            <a:spAutoFit/>
          </a:bodyPr>
          <a:lstStyle/>
          <a:p>
            <a:r>
              <a:rPr lang="en-US" sz="4400" b="1" u="sng" dirty="0" smtClean="0">
                <a:solidFill>
                  <a:schemeClr val="bg1"/>
                </a:solidFill>
              </a:rPr>
              <a:t>IOT in Healthcare:</a:t>
            </a:r>
          </a:p>
          <a:p>
            <a:r>
              <a:rPr lang="en-US" sz="3600" dirty="0">
                <a:solidFill>
                  <a:schemeClr val="bg1"/>
                </a:solidFill>
              </a:rPr>
              <a:t>"Sensory overload, </a:t>
            </a:r>
            <a:r>
              <a:rPr lang="en-US" sz="3600" dirty="0" smtClean="0">
                <a:solidFill>
                  <a:schemeClr val="bg1"/>
                </a:solidFill>
              </a:rPr>
              <a:t>Sensory Dis-Integration</a:t>
            </a:r>
            <a:r>
              <a:rPr lang="en-US" sz="3600" dirty="0">
                <a:solidFill>
                  <a:schemeClr val="bg1"/>
                </a:solidFill>
              </a:rPr>
              <a:t>, </a:t>
            </a:r>
            <a:endParaRPr lang="en-US" sz="3600" dirty="0" smtClean="0">
              <a:solidFill>
                <a:schemeClr val="bg1"/>
              </a:solidFill>
            </a:endParaRPr>
          </a:p>
          <a:p>
            <a:r>
              <a:rPr lang="en-US" sz="3600" dirty="0">
                <a:solidFill>
                  <a:schemeClr val="bg1"/>
                </a:solidFill>
              </a:rPr>
              <a:t>Signal vs. Noise, </a:t>
            </a:r>
            <a:r>
              <a:rPr lang="en-US" sz="3600" dirty="0" smtClean="0">
                <a:solidFill>
                  <a:schemeClr val="bg1"/>
                </a:solidFill>
              </a:rPr>
              <a:t/>
            </a:r>
            <a:br>
              <a:rPr lang="en-US" sz="3600" dirty="0" smtClean="0">
                <a:solidFill>
                  <a:schemeClr val="bg1"/>
                </a:solidFill>
              </a:rPr>
            </a:br>
            <a:r>
              <a:rPr lang="en-US" sz="3600" dirty="0" smtClean="0">
                <a:solidFill>
                  <a:schemeClr val="bg1"/>
                </a:solidFill>
              </a:rPr>
              <a:t>Behavioral </a:t>
            </a:r>
            <a:r>
              <a:rPr lang="en-US" sz="3600" dirty="0">
                <a:solidFill>
                  <a:schemeClr val="bg1"/>
                </a:solidFill>
              </a:rPr>
              <a:t>Symphony of Wellness, and </a:t>
            </a:r>
            <a:r>
              <a:rPr lang="en-US" sz="3600" dirty="0" smtClean="0">
                <a:solidFill>
                  <a:schemeClr val="bg1"/>
                </a:solidFill>
              </a:rPr>
              <a:t>Creative </a:t>
            </a:r>
            <a:r>
              <a:rPr lang="en-US" sz="3600" dirty="0">
                <a:solidFill>
                  <a:schemeClr val="bg1"/>
                </a:solidFill>
              </a:rPr>
              <a:t>Reconstruction of Healthcare"</a:t>
            </a:r>
            <a:endParaRPr lang="en-US" sz="3600" b="1" dirty="0" smtClean="0">
              <a:solidFill>
                <a:schemeClr val="bg1"/>
              </a:solidFill>
            </a:endParaRPr>
          </a:p>
        </p:txBody>
      </p:sp>
      <p:sp>
        <p:nvSpPr>
          <p:cNvPr id="6" name="TextBox 5"/>
          <p:cNvSpPr txBox="1"/>
          <p:nvPr/>
        </p:nvSpPr>
        <p:spPr>
          <a:xfrm>
            <a:off x="5461000" y="5103673"/>
            <a:ext cx="3657600" cy="1477328"/>
          </a:xfrm>
          <a:prstGeom prst="rect">
            <a:avLst/>
          </a:prstGeom>
          <a:noFill/>
        </p:spPr>
        <p:txBody>
          <a:bodyPr wrap="square" rtlCol="0">
            <a:spAutoFit/>
          </a:bodyPr>
          <a:lstStyle/>
          <a:p>
            <a:r>
              <a:rPr lang="en-US" dirty="0" smtClean="0">
                <a:solidFill>
                  <a:schemeClr val="bg1"/>
                </a:solidFill>
              </a:rPr>
              <a:t>John Mattison, MD, CMIO</a:t>
            </a:r>
          </a:p>
          <a:p>
            <a:r>
              <a:rPr lang="en-US" dirty="0" smtClean="0">
                <a:solidFill>
                  <a:schemeClr val="bg1"/>
                </a:solidFill>
              </a:rPr>
              <a:t>Assistant Medical Director</a:t>
            </a:r>
          </a:p>
          <a:p>
            <a:r>
              <a:rPr lang="en-US" dirty="0" smtClean="0">
                <a:solidFill>
                  <a:schemeClr val="bg1"/>
                </a:solidFill>
              </a:rPr>
              <a:t>Kaiser Permanente, SCAL</a:t>
            </a:r>
          </a:p>
          <a:p>
            <a:r>
              <a:rPr lang="en-US" dirty="0" smtClean="0">
                <a:solidFill>
                  <a:schemeClr val="bg1"/>
                </a:solidFill>
              </a:rPr>
              <a:t>Wolfram IOT, 2014</a:t>
            </a:r>
            <a:endParaRPr lang="en-US" dirty="0" smtClean="0">
              <a:solidFill>
                <a:schemeClr val="bg1"/>
              </a:solidFill>
            </a:endParaRPr>
          </a:p>
          <a:p>
            <a:r>
              <a:rPr lang="en-US" dirty="0" smtClean="0">
                <a:solidFill>
                  <a:schemeClr val="bg1"/>
                </a:solidFill>
              </a:rPr>
              <a:t>@</a:t>
            </a:r>
            <a:r>
              <a:rPr lang="en-US" dirty="0" err="1" smtClean="0">
                <a:solidFill>
                  <a:schemeClr val="bg1"/>
                </a:solidFill>
              </a:rPr>
              <a:t>johnemattison</a:t>
            </a:r>
            <a:endParaRPr lang="en-US" dirty="0" smtClean="0">
              <a:solidFill>
                <a:schemeClr val="bg1"/>
              </a:solidFill>
            </a:endParaRPr>
          </a:p>
        </p:txBody>
      </p:sp>
      <p:sp>
        <p:nvSpPr>
          <p:cNvPr id="3" name="TextBox 2"/>
          <p:cNvSpPr txBox="1"/>
          <p:nvPr/>
        </p:nvSpPr>
        <p:spPr>
          <a:xfrm>
            <a:off x="9366464" y="827221"/>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0"/>
            <a:ext cx="8305800" cy="1143000"/>
          </a:xfrm>
        </p:spPr>
        <p:txBody>
          <a:bodyPr/>
          <a:lstStyle/>
          <a:p>
            <a:r>
              <a:rPr lang="en-US" sz="2600" dirty="0" smtClean="0">
                <a:latin typeface="Arial" charset="0"/>
                <a:ea typeface="MS PGothic" charset="0"/>
              </a:rPr>
              <a:t>Larry </a:t>
            </a:r>
            <a:r>
              <a:rPr lang="en-US" sz="2600" dirty="0" err="1" smtClean="0">
                <a:latin typeface="Arial" charset="0"/>
                <a:ea typeface="MS PGothic" charset="0"/>
              </a:rPr>
              <a:t>Smarr</a:t>
            </a:r>
            <a:r>
              <a:rPr lang="en-US" sz="2600" dirty="0" smtClean="0">
                <a:latin typeface="Arial" charset="0"/>
                <a:ea typeface="MS PGothic" charset="0"/>
              </a:rPr>
              <a:t>, The </a:t>
            </a:r>
            <a:r>
              <a:rPr lang="en-US" sz="2600" dirty="0" err="1" smtClean="0">
                <a:latin typeface="Arial" charset="0"/>
                <a:ea typeface="MS PGothic" charset="0"/>
              </a:rPr>
              <a:t>Microbiome</a:t>
            </a:r>
            <a:r>
              <a:rPr lang="en-US" sz="2600" dirty="0" smtClean="0">
                <a:latin typeface="Arial" charset="0"/>
                <a:ea typeface="MS PGothic" charset="0"/>
              </a:rPr>
              <a:t>, and Health</a:t>
            </a:r>
            <a:r>
              <a:rPr lang="en-US" sz="2600" dirty="0">
                <a:latin typeface="Arial" charset="0"/>
                <a:ea typeface="MS PGothic" charset="0"/>
              </a:rPr>
              <a:t/>
            </a:r>
            <a:br>
              <a:rPr lang="en-US" sz="2600" dirty="0">
                <a:latin typeface="Arial" charset="0"/>
                <a:ea typeface="MS PGothic" charset="0"/>
              </a:rPr>
            </a:br>
            <a:r>
              <a:rPr lang="en-US" sz="2600" dirty="0" smtClean="0">
                <a:latin typeface="Arial" charset="0"/>
                <a:ea typeface="MS PGothic" charset="0"/>
              </a:rPr>
              <a:t>HPC To </a:t>
            </a:r>
            <a:r>
              <a:rPr lang="en-US" sz="2600" dirty="0">
                <a:latin typeface="Arial" charset="0"/>
                <a:ea typeface="MS PGothic" charset="0"/>
              </a:rPr>
              <a:t>Analyze Human </a:t>
            </a:r>
            <a:r>
              <a:rPr lang="en-US" sz="2600" dirty="0" err="1">
                <a:latin typeface="Arial" charset="0"/>
                <a:ea typeface="MS PGothic" charset="0"/>
              </a:rPr>
              <a:t>Microbiome</a:t>
            </a:r>
            <a:r>
              <a:rPr lang="en-US" sz="2600" dirty="0">
                <a:latin typeface="Arial" charset="0"/>
                <a:ea typeface="MS PGothic" charset="0"/>
              </a:rPr>
              <a:t> Complexity</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 y="1447689"/>
            <a:ext cx="9173397" cy="369544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TextBox 1"/>
          <p:cNvSpPr txBox="1">
            <a:spLocks noChangeArrowheads="1"/>
          </p:cNvSpPr>
          <p:nvPr/>
        </p:nvSpPr>
        <p:spPr bwMode="auto">
          <a:xfrm>
            <a:off x="457200" y="5181600"/>
            <a:ext cx="8229600" cy="110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10" tIns="42105" rIns="84210" bIns="42105">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fontAlgn="base" hangingPunct="1">
              <a:spcBef>
                <a:spcPct val="0"/>
              </a:spcBef>
              <a:spcAft>
                <a:spcPct val="0"/>
              </a:spcAft>
            </a:pPr>
            <a:r>
              <a:rPr lang="en-US" sz="2200" dirty="0" smtClean="0">
                <a:solidFill>
                  <a:srgbClr val="000000"/>
                </a:solidFill>
              </a:rPr>
              <a:t>  10X cells, 100X genes</a:t>
            </a:r>
            <a:br>
              <a:rPr lang="en-US" sz="2200" dirty="0" smtClean="0">
                <a:solidFill>
                  <a:srgbClr val="000000"/>
                </a:solidFill>
              </a:rPr>
            </a:br>
            <a:r>
              <a:rPr lang="en-US" sz="2200" dirty="0" smtClean="0">
                <a:solidFill>
                  <a:srgbClr val="000000"/>
                </a:solidFill>
              </a:rPr>
              <a:t>Over 100 diseases with ‘</a:t>
            </a:r>
            <a:r>
              <a:rPr lang="en-US" sz="2200" dirty="0" err="1" smtClean="0">
                <a:solidFill>
                  <a:srgbClr val="000000"/>
                </a:solidFill>
              </a:rPr>
              <a:t>microbiomic</a:t>
            </a:r>
            <a:r>
              <a:rPr lang="en-US" sz="2200" dirty="0" smtClean="0">
                <a:solidFill>
                  <a:srgbClr val="000000"/>
                </a:solidFill>
              </a:rPr>
              <a:t> signature’</a:t>
            </a:r>
            <a:br>
              <a:rPr lang="en-US" sz="2200" dirty="0" smtClean="0">
                <a:solidFill>
                  <a:srgbClr val="000000"/>
                </a:solidFill>
              </a:rPr>
            </a:br>
            <a:r>
              <a:rPr lang="en-US" sz="2200" dirty="0" err="1" smtClean="0">
                <a:solidFill>
                  <a:srgbClr val="000000"/>
                </a:solidFill>
              </a:rPr>
              <a:t>Microbiome</a:t>
            </a:r>
            <a:r>
              <a:rPr lang="en-US" sz="2200" dirty="0" smtClean="0">
                <a:solidFill>
                  <a:srgbClr val="000000"/>
                </a:solidFill>
              </a:rPr>
              <a:t>-Genome-</a:t>
            </a:r>
            <a:r>
              <a:rPr lang="en-US" sz="2200" dirty="0" err="1" smtClean="0">
                <a:solidFill>
                  <a:srgbClr val="000000"/>
                </a:solidFill>
              </a:rPr>
              <a:t>Immunome</a:t>
            </a:r>
            <a:r>
              <a:rPr lang="en-US" sz="2200" dirty="0" smtClean="0">
                <a:solidFill>
                  <a:srgbClr val="000000"/>
                </a:solidFill>
              </a:rPr>
              <a:t>-</a:t>
            </a:r>
            <a:r>
              <a:rPr lang="en-US" sz="2200" dirty="0" err="1" smtClean="0">
                <a:solidFill>
                  <a:srgbClr val="000000"/>
                </a:solidFill>
              </a:rPr>
              <a:t>Neurobiome</a:t>
            </a:r>
            <a:r>
              <a:rPr lang="en-US" sz="2200" dirty="0" smtClean="0">
                <a:solidFill>
                  <a:srgbClr val="000000"/>
                </a:solidFill>
              </a:rPr>
              <a:t> </a:t>
            </a:r>
            <a:r>
              <a:rPr lang="en-US" sz="2200" dirty="0" smtClean="0">
                <a:solidFill>
                  <a:srgbClr val="000000"/>
                </a:solidFill>
              </a:rPr>
              <a:t>Linkage</a:t>
            </a:r>
            <a:endParaRPr lang="en-US" sz="2200" dirty="0" smtClean="0">
              <a:solidFill>
                <a:srgbClr val="000000"/>
              </a:solidFill>
            </a:endParaRPr>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86680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143000"/>
          </a:xfrm>
        </p:spPr>
        <p:txBody>
          <a:bodyPr>
            <a:normAutofit fontScale="90000"/>
          </a:bodyPr>
          <a:lstStyle/>
          <a:p>
            <a:pPr algn="ctr"/>
            <a:r>
              <a:rPr lang="en-US" b="1" u="sng" dirty="0" smtClean="0"/>
              <a:t>The Intuitively Geometric </a:t>
            </a:r>
            <a:r>
              <a:rPr lang="en-US" b="1" u="sng" dirty="0" smtClean="0"/>
              <a:t>vs. </a:t>
            </a:r>
            <a:r>
              <a:rPr lang="en-US" b="1" u="sng" dirty="0" smtClean="0"/>
              <a:t/>
            </a:r>
            <a:br>
              <a:rPr lang="en-US" b="1" u="sng" dirty="0" smtClean="0"/>
            </a:br>
            <a:r>
              <a:rPr lang="en-US" b="1" u="sng" dirty="0" smtClean="0"/>
              <a:t>Non-intuitive Exponential Experience</a:t>
            </a:r>
            <a:endParaRPr lang="en-US" b="1" u="sng" dirty="0"/>
          </a:p>
        </p:txBody>
      </p:sp>
      <p:sp>
        <p:nvSpPr>
          <p:cNvPr id="3" name="Content Placeholder 2"/>
          <p:cNvSpPr>
            <a:spLocks noGrp="1"/>
          </p:cNvSpPr>
          <p:nvPr>
            <p:ph idx="1"/>
          </p:nvPr>
        </p:nvSpPr>
        <p:spPr>
          <a:xfrm>
            <a:off x="0" y="2164080"/>
            <a:ext cx="9144000" cy="4389120"/>
          </a:xfrm>
        </p:spPr>
        <p:txBody>
          <a:bodyPr>
            <a:normAutofit/>
          </a:bodyPr>
          <a:lstStyle/>
          <a:p>
            <a:r>
              <a:rPr lang="en-US" b="1" u="sng" dirty="0" smtClean="0"/>
              <a:t>Geometric:</a:t>
            </a:r>
            <a:r>
              <a:rPr lang="en-US" dirty="0" smtClean="0"/>
              <a:t/>
            </a:r>
            <a:br>
              <a:rPr lang="en-US" dirty="0" smtClean="0"/>
            </a:br>
            <a:r>
              <a:rPr lang="en-US" dirty="0" smtClean="0"/>
              <a:t>Health Information Exchange </a:t>
            </a:r>
            <a:r>
              <a:rPr lang="en-US" dirty="0" smtClean="0"/>
              <a:t>is already causing a backlash.  </a:t>
            </a:r>
            <a:r>
              <a:rPr lang="en-US" dirty="0" smtClean="0"/>
              <a:t>--Doctors </a:t>
            </a:r>
            <a:r>
              <a:rPr lang="en-US" dirty="0" smtClean="0"/>
              <a:t>can’t imagine abandoning their historic ethical and legal accountability to </a:t>
            </a:r>
            <a:r>
              <a:rPr lang="en-US" dirty="0" smtClean="0"/>
              <a:t>review </a:t>
            </a:r>
            <a:r>
              <a:rPr lang="en-US" dirty="0" smtClean="0"/>
              <a:t>ALL </a:t>
            </a:r>
            <a:r>
              <a:rPr lang="en-US" dirty="0" smtClean="0"/>
              <a:t>input into EHR.</a:t>
            </a:r>
            <a:endParaRPr lang="en-US" dirty="0"/>
          </a:p>
          <a:p>
            <a:r>
              <a:rPr lang="en-US" b="1" u="sng" dirty="0" smtClean="0"/>
              <a:t>Exponential</a:t>
            </a:r>
            <a:r>
              <a:rPr lang="en-US" b="1" dirty="0" smtClean="0"/>
              <a:t>:  </a:t>
            </a:r>
            <a:r>
              <a:rPr lang="en-US" dirty="0" smtClean="0"/>
              <a:t>aka Plecosystem overload</a:t>
            </a:r>
            <a:br>
              <a:rPr lang="en-US" dirty="0" smtClean="0"/>
            </a:br>
            <a:r>
              <a:rPr lang="en-US" dirty="0" smtClean="0"/>
              <a:t>Multi-</a:t>
            </a:r>
            <a:r>
              <a:rPr lang="en-US" dirty="0" err="1" smtClean="0"/>
              <a:t>omics</a:t>
            </a:r>
            <a:r>
              <a:rPr lang="en-US" dirty="0" smtClean="0"/>
              <a:t> and wearable </a:t>
            </a:r>
            <a:r>
              <a:rPr lang="en-US" dirty="0"/>
              <a:t>sensors </a:t>
            </a:r>
            <a:r>
              <a:rPr lang="en-US" dirty="0" smtClean="0"/>
              <a:t>will soon</a:t>
            </a:r>
            <a:r>
              <a:rPr lang="en-US" dirty="0" smtClean="0"/>
              <a:t> </a:t>
            </a:r>
            <a:r>
              <a:rPr lang="en-US" dirty="0"/>
              <a:t>BURY us in </a:t>
            </a:r>
            <a:r>
              <a:rPr lang="en-US" dirty="0" smtClean="0"/>
              <a:t>data</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227556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pPr algn="ctr"/>
            <a:r>
              <a:rPr lang="en-US" b="1" u="sng" dirty="0" smtClean="0"/>
              <a:t>Where is Healthcare IOT in </a:t>
            </a:r>
            <a:br>
              <a:rPr lang="en-US" b="1" u="sng" dirty="0" smtClean="0"/>
            </a:br>
            <a:r>
              <a:rPr lang="en-US" b="1" u="sng" dirty="0" smtClean="0"/>
              <a:t>The Gartner Hype Cycle?</a:t>
            </a:r>
            <a:br>
              <a:rPr lang="en-US" b="1" u="sng" dirty="0" smtClean="0"/>
            </a:br>
            <a:endParaRPr lang="en-US" b="1" u="sng" dirty="0"/>
          </a:p>
        </p:txBody>
      </p:sp>
      <p:sp>
        <p:nvSpPr>
          <p:cNvPr id="3" name="Content Placeholder 2"/>
          <p:cNvSpPr>
            <a:spLocks noGrp="1"/>
          </p:cNvSpPr>
          <p:nvPr>
            <p:ph idx="1"/>
          </p:nvPr>
        </p:nvSpPr>
        <p:spPr>
          <a:xfrm>
            <a:off x="228600" y="2164080"/>
            <a:ext cx="8610600" cy="4389120"/>
          </a:xfrm>
        </p:spPr>
        <p:txBody>
          <a:bodyPr>
            <a:normAutofit/>
          </a:bodyPr>
          <a:lstStyle/>
          <a:p>
            <a:r>
              <a:rPr lang="en-US" i="1" dirty="0" smtClean="0"/>
              <a:t>“</a:t>
            </a:r>
            <a:r>
              <a:rPr lang="en-US" i="1" dirty="0"/>
              <a:t>M</a:t>
            </a:r>
            <a:r>
              <a:rPr lang="en-US" i="1" dirty="0" smtClean="0"/>
              <a:t>obile </a:t>
            </a:r>
            <a:r>
              <a:rPr lang="en-US" i="1" dirty="0"/>
              <a:t>health monitoring” is approaching the bottom of the so-called “trough of disillusionment”. Mobile health monitoring will need another </a:t>
            </a:r>
            <a:r>
              <a:rPr lang="en-US" i="1" dirty="0" smtClean="0"/>
              <a:t>5-</a:t>
            </a:r>
            <a:r>
              <a:rPr lang="en-US" i="1" dirty="0" smtClean="0"/>
              <a:t>10 </a:t>
            </a:r>
            <a:r>
              <a:rPr lang="en-US" i="1" dirty="0"/>
              <a:t>years before reaching its “plateau of productivity” and steady market </a:t>
            </a:r>
            <a:r>
              <a:rPr lang="en-US" i="1" dirty="0" smtClean="0"/>
              <a:t>adoption.</a:t>
            </a:r>
            <a:r>
              <a:rPr lang="en-US" i="1" dirty="0"/>
              <a:t> </a:t>
            </a:r>
            <a:r>
              <a:rPr lang="en-US" i="1" dirty="0" smtClean="0"/>
              <a:t/>
            </a:r>
            <a:br>
              <a:rPr lang="en-US" i="1" dirty="0" smtClean="0"/>
            </a:br>
            <a:r>
              <a:rPr lang="en-US" sz="1000" i="1" dirty="0" smtClean="0"/>
              <a:t>In </a:t>
            </a:r>
            <a:r>
              <a:rPr lang="en-US" sz="1000" i="1" dirty="0" smtClean="0"/>
              <a:t>2009 Gartner placed “home health monitoring” in </a:t>
            </a:r>
            <a:r>
              <a:rPr lang="en-US" sz="1000" i="1" dirty="0"/>
              <a:t>almost the exact same place on its visualization with a similar time frame required for </a:t>
            </a:r>
            <a:r>
              <a:rPr lang="en-US" sz="1000" i="1" dirty="0" smtClean="0"/>
              <a:t>maturity</a:t>
            </a:r>
            <a:r>
              <a:rPr lang="en-US" sz="1000" dirty="0" smtClean="0"/>
              <a:t>.  </a:t>
            </a:r>
            <a:r>
              <a:rPr lang="en-US" dirty="0" smtClean="0"/>
              <a:t/>
            </a:r>
            <a:br>
              <a:rPr lang="en-US" dirty="0" smtClean="0"/>
            </a:br>
            <a:r>
              <a:rPr lang="en-US" sz="2000" dirty="0" err="1" smtClean="0"/>
              <a:t>MobiHealth</a:t>
            </a:r>
            <a:r>
              <a:rPr lang="en-US" sz="2000" dirty="0" smtClean="0"/>
              <a:t> News </a:t>
            </a:r>
            <a:endParaRPr lang="en-US" dirty="0" smtClean="0"/>
          </a:p>
          <a:p>
            <a:r>
              <a:rPr lang="en-US" i="1" dirty="0" smtClean="0"/>
              <a:t>“Wearable device shipments worldwide will rise” </a:t>
            </a:r>
            <a:r>
              <a:rPr lang="en-US" dirty="0" smtClean="0"/>
              <a:t>over 5X in the next 4 years, from 19M to 112M units</a:t>
            </a:r>
            <a:r>
              <a:rPr lang="en-US" sz="2200" dirty="0" smtClean="0"/>
              <a:t>.  </a:t>
            </a:r>
            <a:br>
              <a:rPr lang="en-US" sz="2200" dirty="0" smtClean="0"/>
            </a:br>
            <a:r>
              <a:rPr lang="en-US" sz="2200" dirty="0" smtClean="0"/>
              <a:t>International Data Corporation.</a:t>
            </a:r>
            <a:endParaRPr lang="en-US" sz="2200" dirty="0"/>
          </a:p>
          <a:p>
            <a:endParaRPr lang="en-US" sz="2000" dirty="0" smtClean="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695508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u="sng" dirty="0" smtClean="0"/>
              <a:t>Emerging Data Sources/News</a:t>
            </a:r>
            <a:endParaRPr lang="en-US" b="1" u="sng" dirty="0"/>
          </a:p>
        </p:txBody>
      </p:sp>
      <p:sp>
        <p:nvSpPr>
          <p:cNvPr id="3" name="Content Placeholder 2"/>
          <p:cNvSpPr>
            <a:spLocks noGrp="1"/>
          </p:cNvSpPr>
          <p:nvPr>
            <p:ph idx="1"/>
          </p:nvPr>
        </p:nvSpPr>
        <p:spPr>
          <a:xfrm>
            <a:off x="381000" y="1447800"/>
            <a:ext cx="8229600" cy="5105400"/>
          </a:xfrm>
        </p:spPr>
        <p:txBody>
          <a:bodyPr>
            <a:normAutofit fontScale="77500" lnSpcReduction="20000"/>
          </a:bodyPr>
          <a:lstStyle/>
          <a:p>
            <a:r>
              <a:rPr lang="en-US" b="1" dirty="0" err="1"/>
              <a:t>Nanobots</a:t>
            </a:r>
            <a:r>
              <a:rPr lang="en-US" dirty="0"/>
              <a:t> for detecting all kinds of things early cancers (especially recurrences, when you know what you’re looking for)</a:t>
            </a:r>
            <a:r>
              <a:rPr lang="en-US" dirty="0" smtClean="0"/>
              <a:t>.</a:t>
            </a:r>
            <a:endParaRPr lang="en-US" dirty="0"/>
          </a:p>
          <a:p>
            <a:r>
              <a:rPr lang="en-US" b="1" u="sng" dirty="0"/>
              <a:t>Point of care PCR testing </a:t>
            </a:r>
            <a:r>
              <a:rPr lang="en-US" dirty="0"/>
              <a:t>for H1N1, H2N5, H5N7, RSV, </a:t>
            </a:r>
            <a:r>
              <a:rPr lang="en-US" dirty="0" smtClean="0"/>
              <a:t>and </a:t>
            </a:r>
            <a:r>
              <a:rPr lang="en-US" dirty="0" err="1" smtClean="0"/>
              <a:t>antioiogram</a:t>
            </a:r>
            <a:r>
              <a:rPr lang="en-US" dirty="0" smtClean="0"/>
              <a:t> etc</a:t>
            </a:r>
            <a:r>
              <a:rPr lang="en-US" dirty="0"/>
              <a:t>.  </a:t>
            </a:r>
            <a:r>
              <a:rPr lang="en-US" dirty="0" smtClean="0"/>
              <a:t>Model </a:t>
            </a:r>
            <a:r>
              <a:rPr lang="en-US" dirty="0"/>
              <a:t>of triage before they all cross-contaminate each other in the waiting rooms</a:t>
            </a:r>
            <a:r>
              <a:rPr lang="en-US" dirty="0" smtClean="0"/>
              <a:t>.  NOW involved with Ebola epidemic.</a:t>
            </a:r>
            <a:endParaRPr lang="en-US" dirty="0" smtClean="0"/>
          </a:p>
          <a:p>
            <a:r>
              <a:rPr lang="en-US" b="1" dirty="0"/>
              <a:t>Autism</a:t>
            </a:r>
            <a:r>
              <a:rPr lang="en-US" dirty="0"/>
              <a:t> is associated with &gt;600 SNPs that map to four neurogenic or neural pruning </a:t>
            </a:r>
            <a:r>
              <a:rPr lang="en-US" dirty="0" smtClean="0"/>
              <a:t>processes.  </a:t>
            </a:r>
            <a:br>
              <a:rPr lang="en-US" dirty="0" smtClean="0"/>
            </a:br>
            <a:r>
              <a:rPr lang="en-US" dirty="0" smtClean="0"/>
              <a:t>Autism </a:t>
            </a:r>
            <a:r>
              <a:rPr lang="en-US" dirty="0"/>
              <a:t>Speaks has complete sequencing of 10,000 autistic kids. I have a hypothesis that can only be tested on a huge pedigree cohort with access to massive supercomputers, i.e. is one of the potential  contributors to autism the unintended consequences of deliberate genetic innovation with intelligence in a </a:t>
            </a:r>
            <a:r>
              <a:rPr lang="en-US" dirty="0" smtClean="0"/>
              <a:t>HOX</a:t>
            </a:r>
            <a:r>
              <a:rPr lang="en-US" dirty="0" smtClean="0"/>
              <a:t>-</a:t>
            </a:r>
            <a:r>
              <a:rPr lang="en-US" dirty="0"/>
              <a:t>like gene associated with neurogenesis and neural pruning</a:t>
            </a:r>
            <a:r>
              <a:rPr lang="en-US" dirty="0" smtClean="0"/>
              <a:t>?</a:t>
            </a:r>
            <a:br>
              <a:rPr lang="en-US" dirty="0" smtClean="0"/>
            </a:br>
            <a:endParaRPr lang="en-US" dirty="0" smtClean="0"/>
          </a:p>
          <a:p>
            <a:r>
              <a:rPr lang="en-US" b="1" u="sng" dirty="0" smtClean="0"/>
              <a:t>Schizophrenia</a:t>
            </a:r>
            <a:r>
              <a:rPr lang="en-US" dirty="0" smtClean="0"/>
              <a:t> 3X the number of genetic </a:t>
            </a:r>
            <a:r>
              <a:rPr lang="en-US" dirty="0" smtClean="0"/>
              <a:t>markers from pooling data </a:t>
            </a:r>
            <a:r>
              <a:rPr lang="en-US" dirty="0" smtClean="0"/>
              <a:t>(immune system prominent)  twin studies 51% from pooled genomic databases</a:t>
            </a:r>
            <a:br>
              <a:rPr lang="en-US" dirty="0" smtClean="0"/>
            </a:br>
            <a:endParaRPr lang="en-US" b="1" u="sng" dirty="0" smtClean="0"/>
          </a:p>
          <a:p>
            <a:r>
              <a:rPr lang="en-US" b="1" u="sng" dirty="0" smtClean="0"/>
              <a:t>Collaboration and Semantic Interoperability</a:t>
            </a:r>
            <a:r>
              <a:rPr lang="en-US" dirty="0" smtClean="0"/>
              <a:t>:  GA4GH efforts</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261558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oAutofit/>
          </a:bodyPr>
          <a:lstStyle/>
          <a:p>
            <a:r>
              <a:rPr lang="en-US" sz="3600" b="1" u="sng" dirty="0" smtClean="0"/>
              <a:t>Five Generic </a:t>
            </a:r>
            <a:r>
              <a:rPr lang="en-US" sz="3600" b="1" u="sng" dirty="0"/>
              <a:t>Filters </a:t>
            </a:r>
            <a:r>
              <a:rPr lang="en-US" sz="3600" b="1" u="sng" dirty="0" smtClean="0"/>
              <a:t>for IOT (and other data)</a:t>
            </a:r>
            <a:r>
              <a:rPr lang="en-US" sz="3600" b="1" u="sng" dirty="0" smtClean="0"/>
              <a:t> </a:t>
            </a:r>
            <a:br>
              <a:rPr lang="en-US" sz="3600" b="1" u="sng" dirty="0" smtClean="0"/>
            </a:br>
            <a:r>
              <a:rPr lang="en-US" sz="3600" b="1" u="sng" dirty="0" smtClean="0"/>
              <a:t>Extricate S</a:t>
            </a:r>
            <a:r>
              <a:rPr lang="en-US" sz="3600" b="1" u="sng" dirty="0" smtClean="0"/>
              <a:t>ignal from Noise and </a:t>
            </a:r>
            <a:br>
              <a:rPr lang="en-US" sz="3600" b="1" u="sng" dirty="0" smtClean="0"/>
            </a:br>
            <a:r>
              <a:rPr lang="en-US" sz="3600" b="1" u="sng" dirty="0" smtClean="0"/>
              <a:t>Escalate </a:t>
            </a:r>
            <a:r>
              <a:rPr lang="en-US" sz="3600" b="1" u="sng" dirty="0"/>
              <a:t>from Machine to Human</a:t>
            </a:r>
            <a:br>
              <a:rPr lang="en-US" sz="3600" b="1" u="sng" dirty="0"/>
            </a:br>
            <a:endParaRPr lang="en-US" sz="3600" dirty="0"/>
          </a:p>
        </p:txBody>
      </p:sp>
      <p:sp>
        <p:nvSpPr>
          <p:cNvPr id="3" name="Content Placeholder 2"/>
          <p:cNvSpPr>
            <a:spLocks noGrp="1"/>
          </p:cNvSpPr>
          <p:nvPr>
            <p:ph idx="1"/>
          </p:nvPr>
        </p:nvSpPr>
        <p:spPr>
          <a:xfrm>
            <a:off x="457200" y="2392680"/>
            <a:ext cx="8229600" cy="4389120"/>
          </a:xfrm>
        </p:spPr>
        <p:txBody>
          <a:bodyPr/>
          <a:lstStyle/>
          <a:p>
            <a:pPr marL="514350" lvl="0" indent="-514350">
              <a:buFont typeface="+mj-lt"/>
              <a:buAutoNum type="arabicPeriod"/>
            </a:pPr>
            <a:r>
              <a:rPr lang="en-US" dirty="0" smtClean="0"/>
              <a:t>V</a:t>
            </a:r>
            <a:r>
              <a:rPr lang="en-US" dirty="0" smtClean="0"/>
              <a:t>alue (numeric, graphical)</a:t>
            </a:r>
            <a:endParaRPr lang="en-US" dirty="0"/>
          </a:p>
          <a:p>
            <a:pPr marL="514350" lvl="0" indent="-514350">
              <a:buFont typeface="+mj-lt"/>
              <a:buAutoNum type="arabicPeriod"/>
            </a:pPr>
            <a:r>
              <a:rPr lang="en-US" dirty="0" smtClean="0"/>
              <a:t>Value Trend</a:t>
            </a:r>
            <a:r>
              <a:rPr lang="en-US" dirty="0"/>
              <a:t> </a:t>
            </a:r>
            <a:r>
              <a:rPr lang="en-US" dirty="0" smtClean="0"/>
              <a:t>and</a:t>
            </a:r>
            <a:r>
              <a:rPr lang="en-US" dirty="0" smtClean="0"/>
              <a:t> Velocity (e.g. glucose)</a:t>
            </a:r>
            <a:endParaRPr lang="en-US" dirty="0"/>
          </a:p>
          <a:p>
            <a:pPr marL="514350" lvl="0" indent="-514350">
              <a:buFont typeface="+mj-lt"/>
              <a:buAutoNum type="arabicPeriod"/>
            </a:pPr>
            <a:r>
              <a:rPr lang="en-US" dirty="0" smtClean="0"/>
              <a:t>Aggregate value (hydration)</a:t>
            </a:r>
            <a:endParaRPr lang="en-US" dirty="0"/>
          </a:p>
          <a:p>
            <a:pPr marL="514350" lvl="0" indent="-514350">
              <a:buFont typeface="+mj-lt"/>
              <a:buAutoNum type="arabicPeriod"/>
            </a:pPr>
            <a:r>
              <a:rPr lang="en-US" dirty="0"/>
              <a:t>Aggregate value </a:t>
            </a:r>
            <a:r>
              <a:rPr lang="en-US" dirty="0" smtClean="0"/>
              <a:t>trend and velocity</a:t>
            </a:r>
            <a:endParaRPr lang="en-US" dirty="0"/>
          </a:p>
          <a:p>
            <a:pPr marL="514350" lvl="0" indent="-514350">
              <a:buFont typeface="+mj-lt"/>
              <a:buAutoNum type="arabicPeriod"/>
            </a:pPr>
            <a:r>
              <a:rPr lang="en-US" dirty="0" smtClean="0"/>
              <a:t>Textual Data, NLP, NLU, and CLU</a:t>
            </a:r>
            <a:endParaRPr lang="en-US" dirty="0"/>
          </a:p>
          <a:p>
            <a:pPr marL="0" lvl="0" indent="0">
              <a:buNone/>
            </a:pPr>
            <a:r>
              <a:rPr lang="en-US" dirty="0" smtClean="0"/>
              <a:t>Personalized </a:t>
            </a:r>
            <a:r>
              <a:rPr lang="en-US" dirty="0"/>
              <a:t>circadian </a:t>
            </a:r>
            <a:r>
              <a:rPr lang="en-US" dirty="0" err="1" smtClean="0"/>
              <a:t>nomograms</a:t>
            </a:r>
            <a:r>
              <a:rPr lang="en-US" dirty="0" smtClean="0"/>
              <a:t>, e.g. </a:t>
            </a:r>
            <a:r>
              <a:rPr lang="en-US" dirty="0" smtClean="0"/>
              <a:t>temperature, will double the number of filters.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798689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1143000"/>
          </a:xfrm>
        </p:spPr>
        <p:txBody>
          <a:bodyPr>
            <a:normAutofit fontScale="90000"/>
          </a:bodyPr>
          <a:lstStyle/>
          <a:p>
            <a:r>
              <a:rPr lang="en-US" b="1" u="sng" dirty="0" smtClean="0"/>
              <a:t>Topology of the SENSOR </a:t>
            </a:r>
            <a:r>
              <a:rPr lang="en-US" b="1" u="sng" dirty="0" smtClean="0"/>
              <a:t>Avalanche</a:t>
            </a:r>
            <a:br>
              <a:rPr lang="en-US" b="1" u="sng" dirty="0" smtClean="0"/>
            </a:br>
            <a:r>
              <a:rPr lang="en-US" b="1" u="sng" dirty="0" smtClean="0"/>
              <a:t>First Mile of 3,682 Connected Devices</a:t>
            </a:r>
            <a:endParaRPr lang="en-US" b="1" u="sng" dirty="0"/>
          </a:p>
        </p:txBody>
      </p:sp>
      <p:sp>
        <p:nvSpPr>
          <p:cNvPr id="3" name="Content Placeholder 2"/>
          <p:cNvSpPr>
            <a:spLocks noGrp="1"/>
          </p:cNvSpPr>
          <p:nvPr>
            <p:ph idx="1"/>
          </p:nvPr>
        </p:nvSpPr>
        <p:spPr>
          <a:xfrm>
            <a:off x="228600" y="1143000"/>
            <a:ext cx="8763000" cy="5715000"/>
          </a:xfrm>
        </p:spPr>
        <p:txBody>
          <a:bodyPr>
            <a:normAutofit fontScale="92500" lnSpcReduction="10000"/>
          </a:bodyPr>
          <a:lstStyle/>
          <a:p>
            <a:r>
              <a:rPr lang="en-US" b="1" u="sng" dirty="0" smtClean="0"/>
              <a:t>From edge (sensor) to cloud (aggregated, federated)</a:t>
            </a:r>
            <a:br>
              <a:rPr lang="en-US" b="1" u="sng" dirty="0" smtClean="0"/>
            </a:br>
            <a:r>
              <a:rPr lang="en-US" dirty="0" smtClean="0"/>
              <a:t>Sensor, sensor network (person or place)</a:t>
            </a:r>
            <a:br>
              <a:rPr lang="en-US" dirty="0" smtClean="0"/>
            </a:br>
            <a:r>
              <a:rPr lang="en-US" dirty="0" smtClean="0"/>
              <a:t>Local router/middleware</a:t>
            </a:r>
            <a:br>
              <a:rPr lang="en-US" dirty="0" smtClean="0"/>
            </a:br>
            <a:r>
              <a:rPr lang="en-US" dirty="0" smtClean="0"/>
              <a:t>Data Staging for analytics, filters, M2M escalators</a:t>
            </a:r>
            <a:br>
              <a:rPr lang="en-US" dirty="0" smtClean="0"/>
            </a:br>
            <a:r>
              <a:rPr lang="en-US" dirty="0" smtClean="0"/>
              <a:t>Internal Cloud:</a:t>
            </a:r>
            <a:br>
              <a:rPr lang="en-US" dirty="0" smtClean="0"/>
            </a:br>
            <a:r>
              <a:rPr lang="en-US" dirty="0" smtClean="0"/>
              <a:t>    analytics, filters, algorithmic aggregators, M2C escalators</a:t>
            </a:r>
            <a:br>
              <a:rPr lang="en-US" dirty="0" smtClean="0"/>
            </a:br>
            <a:r>
              <a:rPr lang="en-US" dirty="0" smtClean="0"/>
              <a:t>External Cloud (Central or federated)</a:t>
            </a:r>
            <a:r>
              <a:rPr lang="en-US" dirty="0"/>
              <a:t/>
            </a:r>
            <a:br>
              <a:rPr lang="en-US" dirty="0"/>
            </a:br>
            <a:r>
              <a:rPr lang="en-US" dirty="0"/>
              <a:t> </a:t>
            </a:r>
            <a:r>
              <a:rPr lang="en-US" dirty="0" smtClean="0"/>
              <a:t>   analytics</a:t>
            </a:r>
            <a:r>
              <a:rPr lang="en-US" dirty="0"/>
              <a:t>, filters, algorithmic aggregators, </a:t>
            </a:r>
            <a:r>
              <a:rPr lang="en-US" dirty="0" smtClean="0"/>
              <a:t>M2C </a:t>
            </a:r>
            <a:r>
              <a:rPr lang="en-US" dirty="0" smtClean="0"/>
              <a:t>escalators</a:t>
            </a:r>
            <a:endParaRPr lang="en-US" dirty="0" smtClean="0"/>
          </a:p>
          <a:p>
            <a:r>
              <a:rPr lang="en-US" b="1" u="sng" dirty="0" err="1" smtClean="0"/>
              <a:t>DataTypes</a:t>
            </a:r>
            <a:r>
              <a:rPr lang="en-US" b="1" u="sng" dirty="0" smtClean="0"/>
              <a:t>:  </a:t>
            </a:r>
            <a:r>
              <a:rPr lang="en-US" dirty="0" smtClean="0"/>
              <a:t>Time Series, Text (PGHI, Open Notes), </a:t>
            </a:r>
            <a:r>
              <a:rPr lang="en-US" dirty="0" smtClean="0"/>
              <a:t>Image</a:t>
            </a:r>
            <a:endParaRPr lang="en-US" dirty="0" smtClean="0"/>
          </a:p>
          <a:p>
            <a:r>
              <a:rPr lang="en-US" b="1" u="sng" dirty="0" smtClean="0"/>
              <a:t>Parameters:</a:t>
            </a:r>
            <a:br>
              <a:rPr lang="en-US" b="1" u="sng" dirty="0" smtClean="0"/>
            </a:br>
            <a:r>
              <a:rPr lang="en-US" dirty="0" smtClean="0"/>
              <a:t>Sense, normalize, transform, aggregate, store, compute/analyze, Escalate, Compress, archive, </a:t>
            </a:r>
            <a:r>
              <a:rPr lang="en-US" dirty="0" smtClean="0"/>
              <a:t>purge</a:t>
            </a:r>
            <a:endParaRPr lang="en-US" dirty="0"/>
          </a:p>
          <a:p>
            <a:r>
              <a:rPr lang="en-US" b="1" u="sng" dirty="0" smtClean="0"/>
              <a:t>Principles:</a:t>
            </a:r>
            <a:br>
              <a:rPr lang="en-US" b="1" u="sng" dirty="0" smtClean="0"/>
            </a:br>
            <a:r>
              <a:rPr lang="en-US" dirty="0" smtClean="0"/>
              <a:t>Accordion Model of Learning:  Knowledge, Modeling</a:t>
            </a:r>
            <a:br>
              <a:rPr lang="en-US" dirty="0" smtClean="0"/>
            </a:br>
            <a:r>
              <a:rPr lang="en-US" dirty="0" smtClean="0"/>
              <a:t>M2M escalation vs. M2C </a:t>
            </a:r>
            <a:r>
              <a:rPr lang="en-US" dirty="0" smtClean="0"/>
              <a:t>escalation</a:t>
            </a:r>
            <a:r>
              <a:rPr lang="en-US" dirty="0"/>
              <a:t/>
            </a:r>
            <a:br>
              <a:rPr lang="en-US" dirty="0"/>
            </a:br>
            <a:r>
              <a:rPr lang="en-US" dirty="0" smtClean="0"/>
              <a:t>Move the Analytics to the data, rather than the reverse</a:t>
            </a:r>
            <a:endParaRPr lang="en-US" dirty="0" smtClean="0"/>
          </a:p>
        </p:txBody>
      </p:sp>
      <p:sp>
        <p:nvSpPr>
          <p:cNvPr id="4" name="Footer Placeholder 3"/>
          <p:cNvSpPr>
            <a:spLocks noGrp="1"/>
          </p:cNvSpPr>
          <p:nvPr>
            <p:ph type="ftr" sz="quarter" idx="11"/>
          </p:nvPr>
        </p:nvSpPr>
        <p:spPr/>
        <p:txBody>
          <a:bodyPr/>
          <a:lstStyle/>
          <a:p>
            <a:r>
              <a:rPr lang="en-US" smtClean="0"/>
              <a:t>Copyright John Mattison 2013</a:t>
            </a:r>
            <a:endParaRPr lang="en-US" dirty="0"/>
          </a:p>
        </p:txBody>
      </p:sp>
    </p:spTree>
    <p:extLst>
      <p:ext uri="{BB962C8B-B14F-4D97-AF65-F5344CB8AC3E}">
        <p14:creationId xmlns:p14="http://schemas.microsoft.com/office/powerpoint/2010/main" val="4160410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u="sng" dirty="0" smtClean="0"/>
              <a:t>What We Need </a:t>
            </a:r>
            <a:r>
              <a:rPr lang="en-US" b="1" u="sng" dirty="0" smtClean="0"/>
              <a:t>From Sensor</a:t>
            </a:r>
            <a:r>
              <a:rPr lang="en-US" b="1" u="sng" dirty="0" smtClean="0"/>
              <a:t/>
            </a:r>
            <a:br>
              <a:rPr lang="en-US" b="1" u="sng" dirty="0" smtClean="0"/>
            </a:br>
            <a:r>
              <a:rPr lang="en-US" b="1" u="sng" dirty="0" smtClean="0"/>
              <a:t>Device Manufacturers</a:t>
            </a:r>
            <a:r>
              <a:rPr lang="en-US" dirty="0" smtClean="0"/>
              <a:t>	</a:t>
            </a:r>
            <a:endParaRPr lang="en-US" dirty="0"/>
          </a:p>
        </p:txBody>
      </p:sp>
      <p:sp>
        <p:nvSpPr>
          <p:cNvPr id="3" name="Content Placeholder 2"/>
          <p:cNvSpPr>
            <a:spLocks noGrp="1"/>
          </p:cNvSpPr>
          <p:nvPr>
            <p:ph idx="1"/>
          </p:nvPr>
        </p:nvSpPr>
        <p:spPr>
          <a:xfrm>
            <a:off x="533400" y="2057400"/>
            <a:ext cx="8229600" cy="4389120"/>
          </a:xfrm>
        </p:spPr>
        <p:txBody>
          <a:bodyPr>
            <a:normAutofit lnSpcReduction="10000"/>
          </a:bodyPr>
          <a:lstStyle/>
          <a:p>
            <a:r>
              <a:rPr lang="en-US" b="1" u="sng" dirty="0" smtClean="0"/>
              <a:t>Old </a:t>
            </a:r>
            <a:r>
              <a:rPr lang="en-US" b="1" u="sng" dirty="0" smtClean="0"/>
              <a:t>Features</a:t>
            </a:r>
            <a:r>
              <a:rPr lang="en-US" b="1" u="sng" dirty="0" smtClean="0"/>
              <a:t>:  </a:t>
            </a:r>
            <a:r>
              <a:rPr lang="en-US" dirty="0" smtClean="0"/>
              <a:t/>
            </a:r>
            <a:br>
              <a:rPr lang="en-US" dirty="0" smtClean="0"/>
            </a:br>
            <a:r>
              <a:rPr lang="en-US" dirty="0" smtClean="0"/>
              <a:t>Value/dimension, TCO, reliability, volume pricing, durability, multi-user</a:t>
            </a:r>
          </a:p>
          <a:p>
            <a:r>
              <a:rPr lang="en-US" b="1" u="sng" dirty="0" smtClean="0"/>
              <a:t>New </a:t>
            </a:r>
            <a:r>
              <a:rPr lang="en-US" b="1" u="sng" dirty="0" smtClean="0"/>
              <a:t>Requirements:  </a:t>
            </a:r>
            <a:r>
              <a:rPr lang="en-US" dirty="0" smtClean="0"/>
              <a:t/>
            </a:r>
            <a:br>
              <a:rPr lang="en-US" dirty="0" smtClean="0"/>
            </a:br>
            <a:r>
              <a:rPr lang="en-US" dirty="0" smtClean="0"/>
              <a:t>security </a:t>
            </a:r>
            <a:r>
              <a:rPr lang="en-US" dirty="0"/>
              <a:t/>
            </a:r>
            <a:br>
              <a:rPr lang="en-US" dirty="0"/>
            </a:br>
            <a:r>
              <a:rPr lang="en-US" dirty="0" smtClean="0"/>
              <a:t>transparency into open source components and open source strategy</a:t>
            </a:r>
            <a:br>
              <a:rPr lang="en-US" dirty="0" smtClean="0"/>
            </a:br>
            <a:r>
              <a:rPr lang="en-US" dirty="0" smtClean="0"/>
              <a:t>and failure issues (</a:t>
            </a:r>
            <a:r>
              <a:rPr lang="en-US" dirty="0" err="1" smtClean="0"/>
              <a:t>OpenFDA</a:t>
            </a:r>
            <a:r>
              <a:rPr lang="en-US" dirty="0" smtClean="0"/>
              <a:t>)</a:t>
            </a:r>
            <a:br>
              <a:rPr lang="en-US" dirty="0" smtClean="0"/>
            </a:br>
            <a:r>
              <a:rPr lang="en-US" dirty="0" smtClean="0"/>
              <a:t>Self-awareness of location and failure, </a:t>
            </a:r>
            <a:br>
              <a:rPr lang="en-US" dirty="0" smtClean="0"/>
            </a:br>
            <a:r>
              <a:rPr lang="en-US" dirty="0" smtClean="0"/>
              <a:t>Self-reporting, self healing</a:t>
            </a:r>
            <a:br>
              <a:rPr lang="en-US" dirty="0" smtClean="0"/>
            </a:br>
            <a:r>
              <a:rPr lang="en-US" dirty="0" smtClean="0"/>
              <a:t>Full IOT integration compliance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John Mattison 2013</a:t>
            </a:r>
            <a:endParaRPr lang="en-US" dirty="0"/>
          </a:p>
        </p:txBody>
      </p:sp>
    </p:spTree>
    <p:extLst>
      <p:ext uri="{BB962C8B-B14F-4D97-AF65-F5344CB8AC3E}">
        <p14:creationId xmlns:p14="http://schemas.microsoft.com/office/powerpoint/2010/main" val="3522327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u="sng" dirty="0"/>
              <a:t>What We Need </a:t>
            </a:r>
            <a:r>
              <a:rPr lang="en-US" b="1" u="sng" dirty="0" smtClean="0"/>
              <a:t>From Sensor</a:t>
            </a:r>
            <a:r>
              <a:rPr lang="en-US" b="1" u="sng" dirty="0"/>
              <a:t/>
            </a:r>
            <a:br>
              <a:rPr lang="en-US" b="1" u="sng" dirty="0"/>
            </a:br>
            <a:r>
              <a:rPr lang="en-US" b="1" u="sng" dirty="0"/>
              <a:t>Device Manufacturers</a:t>
            </a:r>
            <a:endParaRPr lang="en-US" dirty="0"/>
          </a:p>
        </p:txBody>
      </p:sp>
      <p:sp>
        <p:nvSpPr>
          <p:cNvPr id="3" name="Content Placeholder 2"/>
          <p:cNvSpPr>
            <a:spLocks noGrp="1"/>
          </p:cNvSpPr>
          <p:nvPr>
            <p:ph idx="1"/>
          </p:nvPr>
        </p:nvSpPr>
        <p:spPr>
          <a:xfrm>
            <a:off x="304800" y="1752600"/>
            <a:ext cx="8763000" cy="4876800"/>
          </a:xfrm>
        </p:spPr>
        <p:txBody>
          <a:bodyPr>
            <a:normAutofit/>
          </a:bodyPr>
          <a:lstStyle/>
          <a:p>
            <a:r>
              <a:rPr lang="en-US" b="1" u="sng" dirty="0"/>
              <a:t>Future </a:t>
            </a:r>
            <a:r>
              <a:rPr lang="en-US" b="1" u="sng" dirty="0" smtClean="0"/>
              <a:t>Requirements:</a:t>
            </a:r>
            <a:r>
              <a:rPr lang="en-US" b="1" u="sng" dirty="0"/>
              <a:t/>
            </a:r>
            <a:br>
              <a:rPr lang="en-US" b="1" u="sng" dirty="0"/>
            </a:br>
            <a:r>
              <a:rPr lang="en-US" dirty="0"/>
              <a:t>Broader use case coverage (VS monitoring)</a:t>
            </a:r>
            <a:br>
              <a:rPr lang="en-US" dirty="0"/>
            </a:br>
            <a:r>
              <a:rPr lang="en-US" dirty="0"/>
              <a:t>Context sensitivity (error detection/correction within field)</a:t>
            </a:r>
            <a:br>
              <a:rPr lang="en-US" dirty="0"/>
            </a:br>
            <a:r>
              <a:rPr lang="en-US" dirty="0"/>
              <a:t>Temporal sensitivity (e.g. new brittle DM vs. Chronic stable DM)</a:t>
            </a:r>
            <a:br>
              <a:rPr lang="en-US" dirty="0"/>
            </a:br>
            <a:r>
              <a:rPr lang="en-US" dirty="0"/>
              <a:t>Earlier disclosure of problems</a:t>
            </a:r>
            <a:br>
              <a:rPr lang="en-US" dirty="0"/>
            </a:br>
            <a:r>
              <a:rPr lang="en-US" dirty="0"/>
              <a:t>Pre-510K partnerships/</a:t>
            </a:r>
            <a:r>
              <a:rPr lang="en-US" dirty="0" err="1"/>
              <a:t>testbeds</a:t>
            </a:r>
            <a:r>
              <a:rPr lang="en-US" dirty="0"/>
              <a:t/>
            </a:r>
            <a:br>
              <a:rPr lang="en-US" dirty="0"/>
            </a:br>
            <a:r>
              <a:rPr lang="en-US" dirty="0"/>
              <a:t>Clear strategy for data DTC</a:t>
            </a:r>
            <a:br>
              <a:rPr lang="en-US" dirty="0"/>
            </a:br>
            <a:r>
              <a:rPr lang="en-US" dirty="0"/>
              <a:t>No Device manufacturer repository of “de-identified data” without consent, e.g. (NIH genomics)</a:t>
            </a:r>
            <a:br>
              <a:rPr lang="en-US" dirty="0"/>
            </a:br>
            <a:r>
              <a:rPr lang="en-US" dirty="0"/>
              <a:t>Earlier disclosure of product roadmaps in volatile fields</a:t>
            </a:r>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4718207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u="sng" dirty="0"/>
              <a:t>FDA and 23&amp;me:</a:t>
            </a:r>
            <a:r>
              <a:rPr lang="en-US" dirty="0"/>
              <a:t/>
            </a:r>
            <a:br>
              <a:rPr lang="en-US" dirty="0"/>
            </a:br>
            <a:endParaRPr lang="en-US" dirty="0"/>
          </a:p>
        </p:txBody>
      </p:sp>
      <p:sp>
        <p:nvSpPr>
          <p:cNvPr id="3" name="Content Placeholder 2"/>
          <p:cNvSpPr>
            <a:spLocks noGrp="1"/>
          </p:cNvSpPr>
          <p:nvPr>
            <p:ph idx="1"/>
          </p:nvPr>
        </p:nvSpPr>
        <p:spPr>
          <a:xfrm>
            <a:off x="152400" y="914400"/>
            <a:ext cx="8534400" cy="5867400"/>
          </a:xfrm>
        </p:spPr>
        <p:txBody>
          <a:bodyPr>
            <a:normAutofit fontScale="92500" lnSpcReduction="20000"/>
          </a:bodyPr>
          <a:lstStyle/>
          <a:p>
            <a:r>
              <a:rPr lang="en-US" b="1" dirty="0"/>
              <a:t>Within 5 years</a:t>
            </a:r>
            <a:r>
              <a:rPr lang="en-US" dirty="0"/>
              <a:t>, docs will be routinely challenged by VERY compelling data about which drug at what dose is best for which person based on their genomics proteomics metabolomics, and </a:t>
            </a:r>
            <a:r>
              <a:rPr lang="en-US" dirty="0" smtClean="0"/>
              <a:t>pharmacogenomics</a:t>
            </a:r>
          </a:p>
          <a:p>
            <a:r>
              <a:rPr lang="en-US" b="1" dirty="0" smtClean="0"/>
              <a:t>FDA Regulation</a:t>
            </a:r>
            <a:r>
              <a:rPr lang="en-US" dirty="0" smtClean="0"/>
              <a:t>: Challenged 23&amp;me re: statistical </a:t>
            </a:r>
            <a:r>
              <a:rPr lang="en-US" dirty="0"/>
              <a:t>methodologies for assigning probabilities of risks based on </a:t>
            </a:r>
            <a:r>
              <a:rPr lang="en-US" dirty="0" err="1" smtClean="0"/>
              <a:t>exome</a:t>
            </a:r>
            <a:r>
              <a:rPr lang="en-US" dirty="0" smtClean="0"/>
              <a:t>, e.g. ascertainment bias.  </a:t>
            </a:r>
            <a:r>
              <a:rPr lang="en-US" b="1" dirty="0"/>
              <a:t>Wrong question</a:t>
            </a:r>
            <a:r>
              <a:rPr lang="en-US" dirty="0"/>
              <a:t>.  </a:t>
            </a:r>
            <a:endParaRPr lang="en-US" dirty="0" smtClean="0"/>
          </a:p>
          <a:p>
            <a:r>
              <a:rPr lang="en-US" b="1" dirty="0" smtClean="0"/>
              <a:t>The </a:t>
            </a:r>
            <a:r>
              <a:rPr lang="en-US" b="1" dirty="0"/>
              <a:t>correct question </a:t>
            </a:r>
            <a:r>
              <a:rPr lang="en-US" dirty="0"/>
              <a:t>is HOW will the FDA </a:t>
            </a:r>
            <a:r>
              <a:rPr lang="en-US" dirty="0" smtClean="0"/>
              <a:t>Manage </a:t>
            </a:r>
            <a:r>
              <a:rPr lang="en-US" dirty="0" smtClean="0"/>
              <a:t>the </a:t>
            </a:r>
            <a:r>
              <a:rPr lang="en-US" dirty="0" smtClean="0"/>
              <a:t>tsunami of actionable knowledge?  Certify </a:t>
            </a:r>
            <a:r>
              <a:rPr lang="en-US" dirty="0" smtClean="0"/>
              <a:t>Crowd </a:t>
            </a:r>
            <a:r>
              <a:rPr lang="en-US" dirty="0" smtClean="0"/>
              <a:t>Sourcing</a:t>
            </a:r>
          </a:p>
          <a:p>
            <a:r>
              <a:rPr lang="en-US" b="1" dirty="0" smtClean="0"/>
              <a:t>Grainger</a:t>
            </a:r>
            <a:r>
              <a:rPr lang="en-US" b="1" dirty="0"/>
              <a:t>, </a:t>
            </a:r>
            <a:r>
              <a:rPr lang="en-US" b="1" dirty="0" err="1"/>
              <a:t>DoD</a:t>
            </a:r>
            <a:r>
              <a:rPr lang="en-US" b="1" dirty="0"/>
              <a:t> supplier</a:t>
            </a:r>
            <a:r>
              <a:rPr lang="en-US" dirty="0"/>
              <a:t>:  Feds want Grainger to assure chain of custody, i.e. prevent frauds from entering supply chain because they know their regulatory process cannot keep up with the exponential growth of products.  Problem:  Feds insist that industry follow their own </a:t>
            </a:r>
            <a:r>
              <a:rPr lang="en-US" dirty="0" smtClean="0"/>
              <a:t>federal process </a:t>
            </a:r>
            <a:r>
              <a:rPr lang="en-US" dirty="0"/>
              <a:t>(General Services FAR (Federal Acquisition Regulations, 200K pages) to take over the feds regulatory role for excluding counterfeit parts from the supply chain for </a:t>
            </a:r>
            <a:r>
              <a:rPr lang="en-US" dirty="0" err="1" smtClean="0"/>
              <a:t>DoD</a:t>
            </a:r>
            <a:r>
              <a:rPr lang="en-US" dirty="0" smtClean="0"/>
              <a:t>.</a:t>
            </a:r>
            <a:br>
              <a:rPr lang="en-US" dirty="0" smtClean="0"/>
            </a:br>
            <a:r>
              <a:rPr lang="en-US" dirty="0" smtClean="0"/>
              <a:t>Huh?</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40609681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u="sng" dirty="0"/>
              <a:t>Battle </a:t>
            </a:r>
            <a:r>
              <a:rPr lang="en-US" b="1" u="sng" dirty="0" smtClean="0"/>
              <a:t>between</a:t>
            </a:r>
            <a:br>
              <a:rPr lang="en-US" b="1" u="sng" dirty="0" smtClean="0"/>
            </a:br>
            <a:r>
              <a:rPr lang="en-US" b="1" u="sng" dirty="0" err="1" smtClean="0"/>
              <a:t>Eutopianists</a:t>
            </a:r>
            <a:r>
              <a:rPr lang="en-US" b="1" u="sng" dirty="0" smtClean="0"/>
              <a:t> </a:t>
            </a:r>
            <a:r>
              <a:rPr lang="en-US" b="1" u="sng" dirty="0"/>
              <a:t>vs. </a:t>
            </a:r>
            <a:r>
              <a:rPr lang="en-US" b="1" u="sng" dirty="0" err="1"/>
              <a:t>Dystopianists</a:t>
            </a:r>
            <a:r>
              <a:rPr lang="en-US" b="1" u="sng" dirty="0"/>
              <a:t>:</a:t>
            </a:r>
            <a:br>
              <a:rPr lang="en-US" b="1" u="sng" dirty="0"/>
            </a:br>
            <a:endParaRPr lang="en-US" dirty="0"/>
          </a:p>
        </p:txBody>
      </p:sp>
      <p:sp>
        <p:nvSpPr>
          <p:cNvPr id="3" name="Content Placeholder 2"/>
          <p:cNvSpPr>
            <a:spLocks noGrp="1"/>
          </p:cNvSpPr>
          <p:nvPr>
            <p:ph idx="1"/>
          </p:nvPr>
        </p:nvSpPr>
        <p:spPr>
          <a:xfrm>
            <a:off x="152400" y="1524000"/>
            <a:ext cx="8839200" cy="5791200"/>
          </a:xfrm>
        </p:spPr>
        <p:txBody>
          <a:bodyPr>
            <a:normAutofit fontScale="77500" lnSpcReduction="20000"/>
          </a:bodyPr>
          <a:lstStyle/>
          <a:p>
            <a:r>
              <a:rPr lang="en-US" b="1" u="sng" dirty="0" smtClean="0"/>
              <a:t>AI </a:t>
            </a:r>
            <a:r>
              <a:rPr lang="en-US" b="1" u="sng" dirty="0"/>
              <a:t>and Robotics will replace 50% </a:t>
            </a:r>
            <a:r>
              <a:rPr lang="en-US" dirty="0"/>
              <a:t>of all current jobs within 5-10 years</a:t>
            </a:r>
            <a:r>
              <a:rPr lang="en-US" dirty="0" smtClean="0"/>
              <a:t>.</a:t>
            </a:r>
            <a:endParaRPr lang="en-US" dirty="0"/>
          </a:p>
          <a:p>
            <a:r>
              <a:rPr lang="en-US" b="1" u="sng" dirty="0"/>
              <a:t>Google acquired 8 robotics companies and hired Ray </a:t>
            </a:r>
            <a:r>
              <a:rPr lang="en-US" b="1" u="sng" dirty="0" err="1"/>
              <a:t>Kurzweil</a:t>
            </a:r>
            <a:r>
              <a:rPr lang="en-US" dirty="0"/>
              <a:t>, </a:t>
            </a:r>
            <a:r>
              <a:rPr lang="en-US" dirty="0" smtClean="0"/>
              <a:t>to </a:t>
            </a:r>
            <a:r>
              <a:rPr lang="en-US" dirty="0"/>
              <a:t>head up their machine learning program.  Google </a:t>
            </a:r>
            <a:r>
              <a:rPr lang="en-US" dirty="0" smtClean="0"/>
              <a:t>to use </a:t>
            </a:r>
            <a:r>
              <a:rPr lang="en-US" dirty="0"/>
              <a:t>robotics and AI to replace (</a:t>
            </a:r>
            <a:r>
              <a:rPr lang="en-US" b="1" u="sng" dirty="0" err="1"/>
              <a:t>unemploy</a:t>
            </a:r>
            <a:r>
              <a:rPr lang="en-US" dirty="0"/>
              <a:t>) millions of cleanroom sweatshop </a:t>
            </a:r>
            <a:r>
              <a:rPr lang="en-US" dirty="0" smtClean="0"/>
              <a:t>workers at FOXCONN </a:t>
            </a:r>
          </a:p>
          <a:p>
            <a:r>
              <a:rPr lang="en-US" b="1" dirty="0" smtClean="0"/>
              <a:t>Stephen </a:t>
            </a:r>
            <a:r>
              <a:rPr lang="en-US" b="1" dirty="0"/>
              <a:t>Schwartzman, CEO of Blackstone</a:t>
            </a:r>
            <a:r>
              <a:rPr lang="en-US" dirty="0"/>
              <a:t>,  </a:t>
            </a:r>
            <a:r>
              <a:rPr lang="en-US" dirty="0" smtClean="0"/>
              <a:t>$3billion, 40 </a:t>
            </a:r>
            <a:r>
              <a:rPr lang="en-US" dirty="0"/>
              <a:t>countries, 4 months, #1 concern:  structural unemployment</a:t>
            </a:r>
            <a:r>
              <a:rPr lang="en-US" dirty="0" smtClean="0"/>
              <a:t>.</a:t>
            </a:r>
          </a:p>
          <a:p>
            <a:r>
              <a:rPr lang="en-US" b="1" u="sng" dirty="0" smtClean="0"/>
              <a:t>Peter </a:t>
            </a:r>
            <a:r>
              <a:rPr lang="en-US" b="1" u="sng" dirty="0" err="1"/>
              <a:t>Diamandis</a:t>
            </a:r>
            <a:r>
              <a:rPr lang="en-US" b="1" u="sng" dirty="0"/>
              <a:t>, X-Prize founder, Singularity U cofounder, </a:t>
            </a:r>
            <a:r>
              <a:rPr lang="en-US" b="1" u="sng" dirty="0" smtClean="0"/>
              <a:t> poll:</a:t>
            </a:r>
            <a:br>
              <a:rPr lang="en-US" b="1" u="sng" dirty="0" smtClean="0"/>
            </a:br>
            <a:r>
              <a:rPr lang="en-US" dirty="0" smtClean="0"/>
              <a:t>How </a:t>
            </a:r>
            <a:r>
              <a:rPr lang="en-US" dirty="0"/>
              <a:t>many leaned towards more unemployment, vs. more new jobs, vs. better work/life balance with shorter workweeks</a:t>
            </a:r>
            <a:r>
              <a:rPr lang="en-US" dirty="0" smtClean="0"/>
              <a:t>.</a:t>
            </a:r>
            <a:endParaRPr lang="en-US" dirty="0"/>
          </a:p>
          <a:p>
            <a:r>
              <a:rPr lang="en-US" b="1" dirty="0"/>
              <a:t>Schizophrenia</a:t>
            </a:r>
            <a:r>
              <a:rPr lang="en-US" dirty="0"/>
              <a:t>:  Last week, International pooling of affected individual genomes tripled the number of known associated SNPs, including immune system (NB:  metabolic fatigue during transcription with smell and some immune diversity </a:t>
            </a:r>
            <a:r>
              <a:rPr lang="en-US" dirty="0" err="1"/>
              <a:t>occuring</a:t>
            </a:r>
            <a:r>
              <a:rPr lang="en-US" dirty="0"/>
              <a:t> at the end of the transcription).  Very complex still, but will catapult understanding and therapy of schizophrenia.</a:t>
            </a:r>
          </a:p>
          <a:p>
            <a:r>
              <a:rPr lang="en-US" b="1" u="sng" dirty="0" smtClean="0"/>
              <a:t>So </a:t>
            </a:r>
            <a:r>
              <a:rPr lang="en-US" b="1" u="sng" dirty="0"/>
              <a:t>the dilemma is an impedance mismatch </a:t>
            </a:r>
            <a:r>
              <a:rPr lang="en-US" dirty="0"/>
              <a:t>between new knowledge and skills, and the capacity of the human brain to evolve fast enough to keep </a:t>
            </a:r>
            <a:r>
              <a:rPr lang="en-US" dirty="0" smtClean="0"/>
              <a:t>up with shift to more cognitive jobs AND revaluing old jobs of compassionate community service.. </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2640279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b="1" u="sng" dirty="0" smtClean="0"/>
              <a:t>Survey </a:t>
            </a:r>
            <a:endParaRPr lang="en-US" b="1" u="sng" dirty="0"/>
          </a:p>
        </p:txBody>
      </p:sp>
      <p:sp>
        <p:nvSpPr>
          <p:cNvPr id="3" name="Content Placeholder 2"/>
          <p:cNvSpPr>
            <a:spLocks noGrp="1"/>
          </p:cNvSpPr>
          <p:nvPr>
            <p:ph idx="1"/>
          </p:nvPr>
        </p:nvSpPr>
        <p:spPr>
          <a:xfrm>
            <a:off x="304800" y="1460500"/>
            <a:ext cx="9144000" cy="5410200"/>
          </a:xfrm>
        </p:spPr>
        <p:txBody>
          <a:bodyPr>
            <a:noAutofit/>
          </a:bodyPr>
          <a:lstStyle/>
          <a:p>
            <a:pPr marL="514350" indent="-514350">
              <a:buFont typeface="+mj-lt"/>
              <a:buAutoNum type="arabicPeriod"/>
            </a:pPr>
            <a:r>
              <a:rPr lang="en-US" sz="2200" b="1" i="1" dirty="0" smtClean="0"/>
              <a:t>Have </a:t>
            </a:r>
            <a:r>
              <a:rPr lang="en-US" sz="2200" b="1" i="1" dirty="0"/>
              <a:t>EVER used a </a:t>
            </a:r>
            <a:r>
              <a:rPr lang="en-US" sz="2200" b="1" i="1" dirty="0" err="1" smtClean="0"/>
              <a:t>fitbit</a:t>
            </a:r>
            <a:r>
              <a:rPr lang="en-US" sz="2200" b="1" i="1" dirty="0" smtClean="0"/>
              <a:t> or other pedometer</a:t>
            </a:r>
            <a:r>
              <a:rPr lang="en-US" sz="2200" b="1" i="1" dirty="0"/>
              <a:t>?  </a:t>
            </a:r>
            <a:r>
              <a:rPr lang="en-US" sz="2200" b="1" i="1" dirty="0" smtClean="0"/>
              <a:t/>
            </a:r>
            <a:br>
              <a:rPr lang="en-US" sz="2200" b="1" i="1" dirty="0" smtClean="0"/>
            </a:br>
            <a:r>
              <a:rPr lang="en-US" sz="2200" b="1" i="1" dirty="0" smtClean="0"/>
              <a:t>Have </a:t>
            </a:r>
            <a:r>
              <a:rPr lang="en-US" sz="2200" b="1" i="1" dirty="0"/>
              <a:t>one on today</a:t>
            </a:r>
            <a:r>
              <a:rPr lang="en-US" sz="2200" b="1" i="1" dirty="0" smtClean="0"/>
              <a:t>?</a:t>
            </a:r>
          </a:p>
          <a:p>
            <a:pPr marL="514350" indent="-514350">
              <a:buFont typeface="+mj-lt"/>
              <a:buAutoNum type="arabicPeriod"/>
            </a:pPr>
            <a:r>
              <a:rPr lang="en-US" sz="2200" b="1" i="1" dirty="0" smtClean="0"/>
              <a:t>Wear a multifunctional sensor or multiple sensors?</a:t>
            </a:r>
          </a:p>
          <a:p>
            <a:pPr marL="514350" indent="-514350">
              <a:buFont typeface="+mj-lt"/>
              <a:buAutoNum type="arabicPeriod"/>
            </a:pPr>
            <a:r>
              <a:rPr lang="en-US" sz="2200" b="1" i="1" dirty="0" smtClean="0"/>
              <a:t>Believe wearable sensors will become a big consumer market?</a:t>
            </a:r>
          </a:p>
          <a:p>
            <a:pPr marL="514350" indent="-514350">
              <a:buFont typeface="+mj-lt"/>
              <a:buAutoNum type="arabicPeriod"/>
            </a:pPr>
            <a:r>
              <a:rPr lang="en-US" sz="2200" b="1" i="1" dirty="0" smtClean="0"/>
              <a:t>Have emailed your doctor? 25K/day</a:t>
            </a:r>
          </a:p>
          <a:p>
            <a:pPr marL="514350" indent="-514350">
              <a:buFont typeface="+mj-lt"/>
              <a:buAutoNum type="arabicPeriod"/>
            </a:pPr>
            <a:r>
              <a:rPr lang="en-US" sz="2200" b="1" i="1" dirty="0" smtClean="0"/>
              <a:t>Have given other digital data to your doctor?</a:t>
            </a:r>
            <a:endParaRPr lang="en-US" sz="2200" b="1" dirty="0"/>
          </a:p>
          <a:p>
            <a:pPr marL="0" indent="0">
              <a:buNone/>
            </a:pPr>
            <a:endParaRPr lang="en-US" sz="2200" b="1" dirty="0" smtClean="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5036759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57400"/>
            <a:ext cx="9448800" cy="1143000"/>
          </a:xfrm>
        </p:spPr>
        <p:txBody>
          <a:bodyPr>
            <a:normAutofit fontScale="90000"/>
          </a:bodyPr>
          <a:lstStyle/>
          <a:p>
            <a:r>
              <a:rPr lang="en-US" b="1" dirty="0" smtClean="0"/>
              <a:t>Big </a:t>
            </a:r>
            <a:r>
              <a:rPr lang="en-US" b="1" dirty="0" smtClean="0"/>
              <a:t>Opportunities to </a:t>
            </a:r>
            <a:r>
              <a:rPr lang="en-US" b="1" dirty="0" smtClean="0"/>
              <a:t>create: </a:t>
            </a:r>
            <a:br>
              <a:rPr lang="en-US" b="1" dirty="0" smtClean="0"/>
            </a:br>
            <a:r>
              <a:rPr lang="en-US" b="1" dirty="0" smtClean="0"/>
              <a:t>Behavioral Symphony of Wellness &amp;</a:t>
            </a:r>
            <a:br>
              <a:rPr lang="en-US" b="1" dirty="0" smtClean="0"/>
            </a:br>
            <a:r>
              <a:rPr lang="en-US" b="1" dirty="0" smtClean="0"/>
              <a:t>Creative Reconstruction of Healthcare</a:t>
            </a:r>
            <a:endParaRPr lang="en-US" b="1" dirty="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4021086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43000"/>
            <a:ext cx="8229600" cy="1143000"/>
          </a:xfrm>
        </p:spPr>
        <p:txBody>
          <a:bodyPr>
            <a:normAutofit fontScale="90000"/>
          </a:bodyPr>
          <a:lstStyle/>
          <a:p>
            <a:r>
              <a:rPr lang="en-US" b="1" u="sng" dirty="0" smtClean="0"/>
              <a:t>Opportunity #1:  </a:t>
            </a:r>
            <a:br>
              <a:rPr lang="en-US" b="1" u="sng" dirty="0" smtClean="0"/>
            </a:br>
            <a:r>
              <a:rPr lang="en-US" b="1" dirty="0" smtClean="0"/>
              <a:t>Embrace the Whole Person with a</a:t>
            </a:r>
            <a:r>
              <a:rPr lang="en-US" dirty="0" smtClean="0"/>
              <a:t> </a:t>
            </a:r>
            <a:br>
              <a:rPr lang="en-US" dirty="0" smtClean="0"/>
            </a:br>
            <a:r>
              <a:rPr lang="en-US" b="1" dirty="0" smtClean="0"/>
              <a:t>Behavioral Symphony of Wellness</a:t>
            </a:r>
            <a:endParaRPr lang="en-US" dirty="0"/>
          </a:p>
        </p:txBody>
      </p:sp>
      <p:sp>
        <p:nvSpPr>
          <p:cNvPr id="4" name="Content Placeholder 3"/>
          <p:cNvSpPr>
            <a:spLocks noGrp="1"/>
          </p:cNvSpPr>
          <p:nvPr>
            <p:ph idx="1"/>
          </p:nvPr>
        </p:nvSpPr>
        <p:spPr>
          <a:xfrm>
            <a:off x="76200" y="2819400"/>
            <a:ext cx="9220200" cy="4389120"/>
          </a:xfrm>
        </p:spPr>
        <p:txBody>
          <a:bodyPr/>
          <a:lstStyle/>
          <a:p>
            <a:pPr marL="514350" indent="-514350">
              <a:buFont typeface="+mj-lt"/>
              <a:buAutoNum type="arabicPeriod"/>
            </a:pPr>
            <a:r>
              <a:rPr lang="en-US" b="1" dirty="0" smtClean="0"/>
              <a:t>Healthcare Enterprise Vs. Person-Centric Health</a:t>
            </a:r>
          </a:p>
          <a:p>
            <a:pPr marL="514350" indent="-514350">
              <a:buFont typeface="+mj-lt"/>
              <a:buAutoNum type="arabicPeriod"/>
            </a:pPr>
            <a:r>
              <a:rPr lang="en-US" b="1" dirty="0" smtClean="0"/>
              <a:t>Consumer Terminology </a:t>
            </a:r>
            <a:r>
              <a:rPr lang="en-US" b="1" u="sng" dirty="0" smtClean="0"/>
              <a:t>and</a:t>
            </a:r>
            <a:r>
              <a:rPr lang="en-US" b="1" dirty="0" smtClean="0"/>
              <a:t> Professional terminology</a:t>
            </a:r>
          </a:p>
          <a:p>
            <a:pPr marL="514350" indent="-514350">
              <a:buFont typeface="+mj-lt"/>
              <a:buAutoNum type="arabicPeriod"/>
            </a:pPr>
            <a:r>
              <a:rPr lang="en-US" b="1" dirty="0" smtClean="0"/>
              <a:t>Quantified Self, PHR vs. EHR, </a:t>
            </a:r>
            <a:r>
              <a:rPr lang="en-US" b="1" dirty="0" err="1" smtClean="0"/>
              <a:t>OpenNotes</a:t>
            </a:r>
            <a:r>
              <a:rPr lang="en-US" b="1" dirty="0" smtClean="0"/>
              <a:t>, Delbanco</a:t>
            </a:r>
          </a:p>
          <a:p>
            <a:pPr marL="514350" indent="-514350">
              <a:buFont typeface="+mj-lt"/>
              <a:buAutoNum type="arabicPeriod"/>
            </a:pPr>
            <a:r>
              <a:rPr lang="en-US" b="1" dirty="0" smtClean="0"/>
              <a:t>Alternative—Complementary--Integrative Medicine</a:t>
            </a:r>
          </a:p>
          <a:p>
            <a:pPr marL="514350" indent="-514350">
              <a:buFont typeface="+mj-lt"/>
              <a:buAutoNum type="arabicPeriod"/>
            </a:pPr>
            <a:r>
              <a:rPr lang="en-US" b="1" dirty="0" smtClean="0"/>
              <a:t>Address the whole person:  Mind—Body—Soul </a:t>
            </a:r>
          </a:p>
          <a:p>
            <a:pPr marL="514350" indent="-514350">
              <a:buFont typeface="+mj-lt"/>
              <a:buAutoNum type="arabicPeriod"/>
            </a:pPr>
            <a:r>
              <a:rPr lang="en-US" b="1" dirty="0" smtClean="0"/>
              <a:t>Linking the 99.95% of life with the power of the 0.05</a:t>
            </a:r>
            <a:r>
              <a:rPr lang="en-US" b="1" dirty="0" smtClean="0"/>
              <a:t>%</a:t>
            </a:r>
          </a:p>
          <a:p>
            <a:pPr marL="514350" indent="-514350">
              <a:buFont typeface="+mj-lt"/>
              <a:buAutoNum type="arabicPeriod"/>
            </a:pPr>
            <a:r>
              <a:rPr lang="en-US" b="1" dirty="0" smtClean="0"/>
              <a:t>Using BJ </a:t>
            </a:r>
            <a:r>
              <a:rPr lang="en-US" b="1" dirty="0" err="1" smtClean="0"/>
              <a:t>Fogg’s</a:t>
            </a:r>
            <a:r>
              <a:rPr lang="en-US" b="1" dirty="0" smtClean="0"/>
              <a:t> model of Persuasive Technologies with micro-changes.</a:t>
            </a:r>
            <a:endParaRPr lang="en-US" b="1" dirty="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079579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900" y="1600200"/>
            <a:ext cx="8534400" cy="1143000"/>
          </a:xfrm>
        </p:spPr>
        <p:txBody>
          <a:bodyPr>
            <a:noAutofit/>
          </a:bodyPr>
          <a:lstStyle/>
          <a:p>
            <a:r>
              <a:rPr lang="en-US" sz="3600" b="1" u="sng" dirty="0" smtClean="0"/>
              <a:t>Opportunity #2:</a:t>
            </a:r>
            <a:br>
              <a:rPr lang="en-US" sz="3600" b="1" u="sng" dirty="0" smtClean="0"/>
            </a:br>
            <a:r>
              <a:rPr lang="en-US" sz="3600" b="1" dirty="0" smtClean="0"/>
              <a:t>Community Centric Health and Wellness</a:t>
            </a:r>
            <a:br>
              <a:rPr lang="en-US" sz="3600" b="1" dirty="0" smtClean="0"/>
            </a:br>
            <a:r>
              <a:rPr lang="en-US" sz="3600" b="1" dirty="0" smtClean="0"/>
              <a:t>Compassionate Reallocation:</a:t>
            </a:r>
            <a:br>
              <a:rPr lang="en-US" sz="3600" b="1" dirty="0" smtClean="0"/>
            </a:br>
            <a:r>
              <a:rPr lang="en-US" sz="3600" b="1" dirty="0" smtClean="0"/>
              <a:t>Harvesting Compassionate Excess </a:t>
            </a:r>
            <a:endParaRPr lang="en-US" sz="3600" b="1" dirty="0"/>
          </a:p>
        </p:txBody>
      </p:sp>
      <p:sp>
        <p:nvSpPr>
          <p:cNvPr id="5" name="Content Placeholder 4"/>
          <p:cNvSpPr>
            <a:spLocks noGrp="1"/>
          </p:cNvSpPr>
          <p:nvPr>
            <p:ph idx="1"/>
          </p:nvPr>
        </p:nvSpPr>
        <p:spPr>
          <a:xfrm>
            <a:off x="381000" y="3048000"/>
            <a:ext cx="8229600" cy="4389120"/>
          </a:xfrm>
        </p:spPr>
        <p:txBody>
          <a:bodyPr/>
          <a:lstStyle/>
          <a:p>
            <a:r>
              <a:rPr lang="en-US" dirty="0" smtClean="0"/>
              <a:t>Blue Zones  (diet, exercise, sleep……….SOCIAL!!!)</a:t>
            </a:r>
          </a:p>
          <a:p>
            <a:r>
              <a:rPr lang="en-US" dirty="0" err="1" smtClean="0"/>
              <a:t>AirBNB</a:t>
            </a:r>
            <a:r>
              <a:rPr lang="en-US" dirty="0" smtClean="0"/>
              <a:t>, </a:t>
            </a:r>
            <a:r>
              <a:rPr lang="en-US" dirty="0" err="1" smtClean="0"/>
              <a:t>Uber</a:t>
            </a:r>
            <a:r>
              <a:rPr lang="en-US" dirty="0" smtClean="0"/>
              <a:t> and reciprocal transparency</a:t>
            </a:r>
          </a:p>
          <a:p>
            <a:r>
              <a:rPr lang="en-US" dirty="0"/>
              <a:t>Cognitive Excess and re-</a:t>
            </a:r>
            <a:r>
              <a:rPr lang="en-US" dirty="0" smtClean="0"/>
              <a:t>allocation:  </a:t>
            </a:r>
            <a:br>
              <a:rPr lang="en-US" dirty="0" smtClean="0"/>
            </a:br>
            <a:r>
              <a:rPr lang="en-US" dirty="0" smtClean="0"/>
              <a:t>MIT Red Balloons, </a:t>
            </a:r>
            <a:r>
              <a:rPr lang="en-US" dirty="0" smtClean="0"/>
              <a:t>Protein </a:t>
            </a:r>
            <a:r>
              <a:rPr lang="en-US" dirty="0" err="1" smtClean="0"/>
              <a:t>FoldIt</a:t>
            </a:r>
            <a:endParaRPr lang="en-US" dirty="0" smtClean="0"/>
          </a:p>
          <a:p>
            <a:r>
              <a:rPr lang="en-US" dirty="0" smtClean="0"/>
              <a:t>Compassionate Excess and Reallocation:</a:t>
            </a:r>
            <a:br>
              <a:rPr lang="en-US" dirty="0" smtClean="0"/>
            </a:br>
            <a:r>
              <a:rPr lang="en-US" dirty="0" err="1" smtClean="0"/>
              <a:t>Hyperlocal</a:t>
            </a:r>
            <a:r>
              <a:rPr lang="en-US" dirty="0" smtClean="0"/>
              <a:t>:  </a:t>
            </a:r>
            <a:r>
              <a:rPr lang="en-US" dirty="0" err="1" smtClean="0"/>
              <a:t>NextDoor.com</a:t>
            </a:r>
            <a:r>
              <a:rPr lang="en-US" dirty="0" smtClean="0"/>
              <a:t/>
            </a:r>
            <a:br>
              <a:rPr lang="en-US" dirty="0" smtClean="0"/>
            </a:br>
            <a:r>
              <a:rPr lang="en-US" dirty="0" smtClean="0"/>
              <a:t>Global:  </a:t>
            </a:r>
            <a:r>
              <a:rPr lang="en-US" dirty="0" err="1" smtClean="0"/>
              <a:t>Impossible.com</a:t>
            </a:r>
            <a:r>
              <a:rPr lang="en-US" dirty="0" smtClean="0"/>
              <a:t>, Lily </a:t>
            </a:r>
            <a:r>
              <a:rPr lang="en-US" dirty="0" smtClean="0"/>
              <a:t>Cole</a:t>
            </a:r>
            <a:r>
              <a:rPr lang="en-US" dirty="0"/>
              <a:t/>
            </a:r>
            <a:br>
              <a:rPr lang="en-US" dirty="0"/>
            </a:br>
            <a:r>
              <a:rPr lang="en-US" dirty="0" smtClean="0"/>
              <a:t>A Healthier Alternative to playing Angry Birds!!!!</a:t>
            </a:r>
            <a:endParaRPr lang="en-US" dirty="0" smtClean="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714117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9067800" cy="1143000"/>
          </a:xfrm>
        </p:spPr>
        <p:txBody>
          <a:bodyPr>
            <a:normAutofit fontScale="90000"/>
          </a:bodyPr>
          <a:lstStyle/>
          <a:p>
            <a:r>
              <a:rPr lang="en-US" b="1" u="sng" dirty="0" smtClean="0"/>
              <a:t>Opportunity #3:  </a:t>
            </a:r>
            <a:r>
              <a:rPr lang="en-US" b="1" dirty="0" smtClean="0"/>
              <a:t/>
            </a:r>
            <a:br>
              <a:rPr lang="en-US" b="1" dirty="0" smtClean="0"/>
            </a:br>
            <a:r>
              <a:rPr lang="en-US" b="1" dirty="0" smtClean="0"/>
              <a:t>Applying Evidence Based Discipline and Positive Deviance</a:t>
            </a:r>
            <a:r>
              <a:rPr lang="en-US" b="1" dirty="0"/>
              <a:t> </a:t>
            </a:r>
            <a:r>
              <a:rPr lang="en-US" b="1" dirty="0" smtClean="0"/>
              <a:t/>
            </a:r>
            <a:br>
              <a:rPr lang="en-US" b="1" dirty="0" smtClean="0"/>
            </a:br>
            <a:r>
              <a:rPr lang="en-US" b="1" dirty="0" smtClean="0"/>
              <a:t>to </a:t>
            </a:r>
            <a:r>
              <a:rPr lang="en-US" b="1" dirty="0"/>
              <a:t>C</a:t>
            </a:r>
            <a:r>
              <a:rPr lang="en-US" b="1" dirty="0" smtClean="0"/>
              <a:t>ompassionate Action</a:t>
            </a:r>
            <a:endParaRPr lang="en-US" b="1" dirty="0"/>
          </a:p>
        </p:txBody>
      </p:sp>
      <p:sp>
        <p:nvSpPr>
          <p:cNvPr id="3" name="Content Placeholder 2"/>
          <p:cNvSpPr>
            <a:spLocks noGrp="1"/>
          </p:cNvSpPr>
          <p:nvPr>
            <p:ph idx="1"/>
          </p:nvPr>
        </p:nvSpPr>
        <p:spPr>
          <a:xfrm>
            <a:off x="152400" y="2743200"/>
            <a:ext cx="8839200" cy="4389120"/>
          </a:xfrm>
        </p:spPr>
        <p:txBody>
          <a:bodyPr>
            <a:normAutofit/>
          </a:bodyPr>
          <a:lstStyle/>
          <a:p>
            <a:r>
              <a:rPr lang="en-US" sz="3200" dirty="0" err="1"/>
              <a:t>Dambisa</a:t>
            </a:r>
            <a:r>
              <a:rPr lang="en-US" sz="3200" dirty="0"/>
              <a:t> </a:t>
            </a:r>
            <a:r>
              <a:rPr lang="en-US" sz="3200" dirty="0" err="1" smtClean="0"/>
              <a:t>Moyo</a:t>
            </a:r>
            <a:r>
              <a:rPr lang="en-US" sz="3200" dirty="0" smtClean="0"/>
              <a:t> and “Dead Aid” in Africa</a:t>
            </a:r>
          </a:p>
          <a:p>
            <a:r>
              <a:rPr lang="en-US" sz="3200" dirty="0" smtClean="0"/>
              <a:t>Localized Community Needs Assessments</a:t>
            </a:r>
          </a:p>
          <a:p>
            <a:r>
              <a:rPr lang="en-US" sz="3200" dirty="0" smtClean="0"/>
              <a:t>Generational focus on parenting and children</a:t>
            </a:r>
          </a:p>
          <a:p>
            <a:r>
              <a:rPr lang="en-US" sz="3200" dirty="0" smtClean="0"/>
              <a:t>Survey gaps and positive deviances</a:t>
            </a:r>
            <a:br>
              <a:rPr lang="en-US" sz="3200" dirty="0" smtClean="0"/>
            </a:br>
            <a:r>
              <a:rPr lang="en-US" sz="3200" dirty="0" smtClean="0"/>
              <a:t>Validate gap, appetite, capacity, tools (NGOs, foundations, etc.) synergies, sequence.</a:t>
            </a:r>
          </a:p>
          <a:p>
            <a:r>
              <a:rPr lang="en-US" sz="3200" dirty="0" smtClean="0"/>
              <a:t>Evidence-based execution</a:t>
            </a:r>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7628188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1143000"/>
          </a:xfrm>
        </p:spPr>
        <p:txBody>
          <a:bodyPr>
            <a:normAutofit fontScale="90000"/>
          </a:bodyPr>
          <a:lstStyle/>
          <a:p>
            <a:r>
              <a:rPr lang="en-US" b="1" u="sng" dirty="0" smtClean="0"/>
              <a:t>Opportunity #4:</a:t>
            </a:r>
            <a:r>
              <a:rPr lang="en-US" dirty="0" smtClean="0"/>
              <a:t/>
            </a:r>
            <a:br>
              <a:rPr lang="en-US" dirty="0" smtClean="0"/>
            </a:br>
            <a:r>
              <a:rPr lang="en-US" b="1" dirty="0" smtClean="0"/>
              <a:t>Privacy vs. Reciprocal Transparency</a:t>
            </a:r>
            <a:r>
              <a:rPr lang="en-US" dirty="0" smtClean="0"/>
              <a:t/>
            </a:r>
            <a:br>
              <a:rPr lang="en-US" dirty="0" smtClean="0"/>
            </a:br>
            <a:endParaRPr lang="en-US" dirty="0" smtClean="0"/>
          </a:p>
        </p:txBody>
      </p:sp>
      <p:sp>
        <p:nvSpPr>
          <p:cNvPr id="3" name="Content Placeholder 2"/>
          <p:cNvSpPr>
            <a:spLocks noGrp="1"/>
          </p:cNvSpPr>
          <p:nvPr>
            <p:ph idx="1"/>
          </p:nvPr>
        </p:nvSpPr>
        <p:spPr>
          <a:xfrm>
            <a:off x="304800" y="1600200"/>
            <a:ext cx="8686800" cy="5105400"/>
          </a:xfrm>
        </p:spPr>
        <p:txBody>
          <a:bodyPr>
            <a:normAutofit fontScale="92500" lnSpcReduction="10000"/>
          </a:bodyPr>
          <a:lstStyle/>
          <a:p>
            <a:r>
              <a:rPr lang="en-US" dirty="0" smtClean="0"/>
              <a:t>NSA vs. Edward Snowden and Angela Merkel</a:t>
            </a:r>
          </a:p>
          <a:p>
            <a:r>
              <a:rPr lang="en-US" dirty="0" err="1" smtClean="0"/>
              <a:t>Uber</a:t>
            </a:r>
            <a:r>
              <a:rPr lang="en-US" dirty="0" smtClean="0"/>
              <a:t>, </a:t>
            </a:r>
            <a:r>
              <a:rPr lang="en-US" dirty="0" err="1" smtClean="0"/>
              <a:t>AirBnB</a:t>
            </a:r>
            <a:r>
              <a:rPr lang="en-US" dirty="0" smtClean="0"/>
              <a:t>, and reciprocal transparency</a:t>
            </a:r>
          </a:p>
          <a:p>
            <a:r>
              <a:rPr lang="en-US" dirty="0" smtClean="0"/>
              <a:t>Who Owns your Avatar and why do you care?</a:t>
            </a:r>
          </a:p>
          <a:p>
            <a:r>
              <a:rPr lang="en-US" dirty="0" smtClean="0"/>
              <a:t>How do we implement reciprocal transparency without sacrificing IP assets?</a:t>
            </a:r>
          </a:p>
          <a:p>
            <a:r>
              <a:rPr lang="en-US" dirty="0" smtClean="0"/>
              <a:t>How do we address the GINA shortfall (life, disability, LTC) and THEN legitimately motivate people to share their data </a:t>
            </a:r>
          </a:p>
          <a:p>
            <a:r>
              <a:rPr lang="en-US" dirty="0" err="1" smtClean="0"/>
              <a:t>Kristakis</a:t>
            </a:r>
            <a:r>
              <a:rPr lang="en-US" dirty="0" smtClean="0"/>
              <a:t> &amp; Fowler:  Genetics of Friendship</a:t>
            </a:r>
            <a:br>
              <a:rPr lang="en-US" dirty="0" smtClean="0"/>
            </a:br>
            <a:r>
              <a:rPr lang="en-US" dirty="0" smtClean="0"/>
              <a:t>1932 Framingham heart study subjects, 1.5M genetic markers, 1% identity = 4</a:t>
            </a:r>
            <a:r>
              <a:rPr lang="en-US" baseline="30000" dirty="0" smtClean="0"/>
              <a:t>th</a:t>
            </a:r>
            <a:r>
              <a:rPr lang="en-US" dirty="0" smtClean="0"/>
              <a:t> cousins, esp. smell, immunity</a:t>
            </a:r>
          </a:p>
          <a:p>
            <a:r>
              <a:rPr lang="en-US" dirty="0" smtClean="0"/>
              <a:t>Power of numbers:  (Autism, Schizophrenia)</a:t>
            </a:r>
          </a:p>
          <a:p>
            <a:r>
              <a:rPr lang="en-US" dirty="0" smtClean="0"/>
              <a:t>Motivate OPEN SHARING of data when the lie of De-identification responsibly replaced by adequate protections.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1346003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4" descr="https://twitter.com/images/resources/twitter-bird-blue-on-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367" y="4991780"/>
            <a:ext cx="1106424" cy="110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6" descr="http://cdn7.fotosearch.com/bthumb/CSP/CSP423/k4239527.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798" y="1685924"/>
            <a:ext cx="1472184" cy="110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Connector 75"/>
          <p:cNvCxnSpPr/>
          <p:nvPr/>
        </p:nvCxnSpPr>
        <p:spPr bwMode="auto">
          <a:xfrm>
            <a:off x="2165125" y="1152045"/>
            <a:ext cx="4837931" cy="4625158"/>
          </a:xfrm>
          <a:prstGeom prst="line">
            <a:avLst/>
          </a:prstGeom>
          <a:solidFill>
            <a:schemeClr val="accent1"/>
          </a:solidFill>
          <a:ln w="28575" cap="flat" cmpd="sng" algn="ctr">
            <a:solidFill>
              <a:schemeClr val="bg1">
                <a:lumMod val="95000"/>
              </a:schemeClr>
            </a:solidFill>
            <a:prstDash val="dash"/>
            <a:round/>
            <a:headEnd type="none" w="sm" len="sm"/>
            <a:tailEnd type="none" w="sm" len="sm"/>
          </a:ln>
          <a:effectLst/>
        </p:spPr>
      </p:cxnSp>
      <p:cxnSp>
        <p:nvCxnSpPr>
          <p:cNvPr id="78" name="Straight Connector 77"/>
          <p:cNvCxnSpPr/>
          <p:nvPr/>
        </p:nvCxnSpPr>
        <p:spPr bwMode="auto">
          <a:xfrm>
            <a:off x="636791" y="3485138"/>
            <a:ext cx="7776079" cy="1901"/>
          </a:xfrm>
          <a:prstGeom prst="line">
            <a:avLst/>
          </a:prstGeom>
          <a:solidFill>
            <a:schemeClr val="accent1"/>
          </a:solidFill>
          <a:ln w="28575" cap="flat" cmpd="sng" algn="ctr">
            <a:solidFill>
              <a:schemeClr val="bg1">
                <a:lumMod val="95000"/>
              </a:schemeClr>
            </a:solidFill>
            <a:prstDash val="dash"/>
            <a:round/>
            <a:headEnd type="none" w="sm" len="sm"/>
            <a:tailEnd type="none" w="sm" len="sm"/>
          </a:ln>
          <a:effectLst/>
        </p:spPr>
      </p:cxnSp>
      <p:cxnSp>
        <p:nvCxnSpPr>
          <p:cNvPr id="77" name="Straight Connector 76"/>
          <p:cNvCxnSpPr/>
          <p:nvPr/>
        </p:nvCxnSpPr>
        <p:spPr bwMode="auto">
          <a:xfrm flipH="1">
            <a:off x="2208930" y="1152798"/>
            <a:ext cx="4706990" cy="4701719"/>
          </a:xfrm>
          <a:prstGeom prst="line">
            <a:avLst/>
          </a:prstGeom>
          <a:solidFill>
            <a:schemeClr val="accent1"/>
          </a:solidFill>
          <a:ln w="28575" cap="flat" cmpd="sng" algn="ctr">
            <a:solidFill>
              <a:schemeClr val="bg1">
                <a:lumMod val="95000"/>
              </a:schemeClr>
            </a:solidFill>
            <a:prstDash val="dash"/>
            <a:round/>
            <a:headEnd type="none" w="sm" len="sm"/>
            <a:tailEnd type="none" w="sm" len="sm"/>
          </a:ln>
          <a:effectLst/>
        </p:spPr>
      </p:cxnSp>
      <p:grpSp>
        <p:nvGrpSpPr>
          <p:cNvPr id="144" name="Group 143"/>
          <p:cNvGrpSpPr/>
          <p:nvPr/>
        </p:nvGrpSpPr>
        <p:grpSpPr>
          <a:xfrm rot="2640000" flipH="1">
            <a:off x="4623344" y="4672475"/>
            <a:ext cx="2595463" cy="135882"/>
            <a:chOff x="5383963" y="3921456"/>
            <a:chExt cx="2595463" cy="241593"/>
          </a:xfrm>
          <a:solidFill>
            <a:srgbClr val="CDE6E9">
              <a:alpha val="49804"/>
            </a:srgbClr>
          </a:solidFill>
        </p:grpSpPr>
        <p:sp>
          <p:nvSpPr>
            <p:cNvPr id="145" name="Right Arrow 144"/>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6" name="Right Arrow 145"/>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7" name="Right Arrow 146"/>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8" name="Right Arrow 147"/>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9" name="Right Arrow 148"/>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0" name="Right Arrow 149"/>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1" name="Right Arrow 150"/>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2" name="Right Arrow 151"/>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3" name="Right Arrow 152"/>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4" name="Right Arrow 153"/>
            <p:cNvSpPr/>
            <p:nvPr/>
          </p:nvSpPr>
          <p:spPr>
            <a:xfrm>
              <a:off x="7735963"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sp>
        <p:nvSpPr>
          <p:cNvPr id="186" name="Oval 185"/>
          <p:cNvSpPr/>
          <p:nvPr/>
        </p:nvSpPr>
        <p:spPr bwMode="auto">
          <a:xfrm>
            <a:off x="4033194" y="2863038"/>
            <a:ext cx="1106424" cy="1106424"/>
          </a:xfrm>
          <a:prstGeom prst="ellipse">
            <a:avLst/>
          </a:prstGeom>
          <a:solidFill>
            <a:schemeClr val="accent2">
              <a:lumMod val="20000"/>
              <a:lumOff val="8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sz="1400" dirty="0">
              <a:latin typeface="Arial" charset="0"/>
              <a:ea typeface="+mn-ea"/>
            </a:endParaRPr>
          </a:p>
        </p:txBody>
      </p:sp>
      <p:grpSp>
        <p:nvGrpSpPr>
          <p:cNvPr id="66" name="Group 65"/>
          <p:cNvGrpSpPr/>
          <p:nvPr/>
        </p:nvGrpSpPr>
        <p:grpSpPr>
          <a:xfrm>
            <a:off x="4631179" y="1174759"/>
            <a:ext cx="4336937" cy="4512825"/>
            <a:chOff x="4631179" y="1672201"/>
            <a:chExt cx="4336937" cy="4512825"/>
          </a:xfrm>
        </p:grpSpPr>
        <p:sp>
          <p:nvSpPr>
            <p:cNvPr id="68" name="Rectangle 67"/>
            <p:cNvSpPr/>
            <p:nvPr/>
          </p:nvSpPr>
          <p:spPr>
            <a:xfrm>
              <a:off x="6943216" y="1672201"/>
              <a:ext cx="2024900" cy="4493887"/>
            </a:xfrm>
            <a:prstGeom prst="rect">
              <a:avLst/>
            </a:prstGeom>
            <a:solidFill>
              <a:srgbClr val="E1F1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72" name="Isosceles Triangle 71"/>
            <p:cNvSpPr/>
            <p:nvPr/>
          </p:nvSpPr>
          <p:spPr>
            <a:xfrm rot="16200000">
              <a:off x="3537284" y="2766097"/>
              <a:ext cx="4512824" cy="2325034"/>
            </a:xfrm>
            <a:prstGeom prst="triangle">
              <a:avLst/>
            </a:prstGeom>
            <a:solidFill>
              <a:srgbClr val="E1F1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sp>
        <p:nvSpPr>
          <p:cNvPr id="74" name="Oval 73"/>
          <p:cNvSpPr/>
          <p:nvPr/>
        </p:nvSpPr>
        <p:spPr>
          <a:xfrm rot="3887967">
            <a:off x="5966802" y="3720098"/>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86" name="TextBox 85"/>
          <p:cNvSpPr txBox="1"/>
          <p:nvPr/>
        </p:nvSpPr>
        <p:spPr>
          <a:xfrm>
            <a:off x="204474" y="1277524"/>
            <a:ext cx="2586512" cy="784830"/>
          </a:xfrm>
          <a:prstGeom prst="rect">
            <a:avLst/>
          </a:prstGeom>
          <a:noFill/>
        </p:spPr>
        <p:txBody>
          <a:bodyPr wrap="square" rtlCol="0">
            <a:spAutoFit/>
          </a:bodyPr>
          <a:lstStyle/>
          <a:p>
            <a:pPr algn="ctr">
              <a:buClrTx/>
              <a:buFontTx/>
              <a:buNone/>
            </a:pPr>
            <a:r>
              <a:rPr lang="en-US" sz="1600" b="1" dirty="0" smtClean="0">
                <a:solidFill>
                  <a:srgbClr val="000000"/>
                </a:solidFill>
                <a:latin typeface="Calibri" pitchFamily="34" charset="0"/>
                <a:cs typeface="Calibri" pitchFamily="34" charset="0"/>
              </a:rPr>
              <a:t>      </a:t>
            </a:r>
            <a:r>
              <a:rPr lang="en-US" sz="1400" b="1" dirty="0" smtClean="0">
                <a:solidFill>
                  <a:srgbClr val="000000"/>
                </a:solidFill>
                <a:latin typeface="Calibri" pitchFamily="34" charset="0"/>
                <a:cs typeface="Calibri" pitchFamily="34" charset="0"/>
              </a:rPr>
              <a:t>Behavioral Data</a:t>
            </a:r>
          </a:p>
          <a:p>
            <a:pPr algn="ctr">
              <a:buClrTx/>
              <a:buFontTx/>
              <a:buNone/>
            </a:pPr>
            <a:endParaRPr lang="en-US" sz="500" dirty="0" smtClean="0">
              <a:solidFill>
                <a:srgbClr val="000000"/>
              </a:solidFill>
              <a:latin typeface="Calibri" pitchFamily="34" charset="0"/>
              <a:cs typeface="Calibri" pitchFamily="34" charset="0"/>
            </a:endParaRPr>
          </a:p>
          <a:p>
            <a:pPr algn="ctr">
              <a:buClrTx/>
              <a:buFontTx/>
              <a:buNone/>
            </a:pPr>
            <a:r>
              <a:rPr lang="en-US" sz="1200" dirty="0" smtClean="0">
                <a:solidFill>
                  <a:srgbClr val="000000"/>
                </a:solidFill>
                <a:latin typeface="Calibri" pitchFamily="34" charset="0"/>
                <a:cs typeface="Calibri" pitchFamily="34" charset="0"/>
              </a:rPr>
              <a:t>(Life Style Choices,</a:t>
            </a:r>
          </a:p>
          <a:p>
            <a:pPr algn="ctr">
              <a:buClrTx/>
              <a:buFontTx/>
              <a:buNone/>
            </a:pPr>
            <a:r>
              <a:rPr lang="en-US" sz="1200" dirty="0" smtClean="0">
                <a:solidFill>
                  <a:srgbClr val="000000"/>
                </a:solidFill>
                <a:latin typeface="Calibri" pitchFamily="34" charset="0"/>
                <a:cs typeface="Calibri" pitchFamily="34" charset="0"/>
              </a:rPr>
              <a:t>Preferences, Activities, QoL) </a:t>
            </a:r>
          </a:p>
        </p:txBody>
      </p:sp>
      <p:sp>
        <p:nvSpPr>
          <p:cNvPr id="87" name="TextBox 86"/>
          <p:cNvSpPr txBox="1"/>
          <p:nvPr/>
        </p:nvSpPr>
        <p:spPr>
          <a:xfrm>
            <a:off x="341647" y="3632549"/>
            <a:ext cx="2500436" cy="754053"/>
          </a:xfrm>
          <a:prstGeom prst="rect">
            <a:avLst/>
          </a:prstGeom>
          <a:noFill/>
        </p:spPr>
        <p:txBody>
          <a:bodyPr wrap="square" rtlCol="0">
            <a:spAutoFit/>
          </a:bodyPr>
          <a:lstStyle/>
          <a:p>
            <a:pPr algn="ctr">
              <a:buClrTx/>
              <a:buFontTx/>
              <a:buNone/>
            </a:pPr>
            <a:r>
              <a:rPr lang="en-US" sz="1400" b="1" dirty="0" smtClean="0">
                <a:solidFill>
                  <a:srgbClr val="000000"/>
                </a:solidFill>
                <a:latin typeface="Calibri" pitchFamily="34" charset="0"/>
                <a:cs typeface="Calibri" pitchFamily="34" charset="0"/>
              </a:rPr>
              <a:t>Social</a:t>
            </a:r>
            <a:r>
              <a:rPr lang="en-US" sz="1400" b="1" dirty="0">
                <a:solidFill>
                  <a:srgbClr val="000000"/>
                </a:solidFill>
                <a:latin typeface="Calibri" pitchFamily="34" charset="0"/>
                <a:cs typeface="Calibri" pitchFamily="34" charset="0"/>
              </a:rPr>
              <a:t> </a:t>
            </a:r>
            <a:r>
              <a:rPr lang="en-US" sz="1400" b="1" dirty="0" smtClean="0">
                <a:solidFill>
                  <a:srgbClr val="000000"/>
                </a:solidFill>
                <a:latin typeface="Calibri" pitchFamily="34" charset="0"/>
                <a:cs typeface="Calibri" pitchFamily="34" charset="0"/>
              </a:rPr>
              <a:t>Data</a:t>
            </a:r>
          </a:p>
          <a:p>
            <a:pPr algn="ctr">
              <a:buClrTx/>
              <a:buFontTx/>
              <a:buNone/>
            </a:pPr>
            <a:endParaRPr lang="en-US" sz="500" dirty="0" smtClean="0">
              <a:solidFill>
                <a:srgbClr val="000000"/>
              </a:solidFill>
              <a:latin typeface="Calibri" pitchFamily="34" charset="0"/>
              <a:cs typeface="Calibri" pitchFamily="34" charset="0"/>
            </a:endParaRPr>
          </a:p>
          <a:p>
            <a:pPr algn="ctr">
              <a:buClrTx/>
              <a:buFontTx/>
              <a:buNone/>
            </a:pPr>
            <a:r>
              <a:rPr lang="en-US" sz="1200" dirty="0" smtClean="0">
                <a:solidFill>
                  <a:srgbClr val="000000"/>
                </a:solidFill>
                <a:latin typeface="Calibri" pitchFamily="34" charset="0"/>
                <a:cs typeface="Calibri" pitchFamily="34" charset="0"/>
              </a:rPr>
              <a:t>(Friends, Family, Affiliations, Communication, Activities)</a:t>
            </a:r>
          </a:p>
        </p:txBody>
      </p:sp>
      <p:sp>
        <p:nvSpPr>
          <p:cNvPr id="89" name="TextBox 88"/>
          <p:cNvSpPr txBox="1"/>
          <p:nvPr/>
        </p:nvSpPr>
        <p:spPr>
          <a:xfrm>
            <a:off x="3336577" y="1069086"/>
            <a:ext cx="2560316" cy="569387"/>
          </a:xfrm>
          <a:prstGeom prst="rect">
            <a:avLst/>
          </a:prstGeom>
          <a:noFill/>
        </p:spPr>
        <p:txBody>
          <a:bodyPr wrap="none" rtlCol="0">
            <a:spAutoFit/>
          </a:bodyPr>
          <a:lstStyle/>
          <a:p>
            <a:pPr algn="ctr">
              <a:buClrTx/>
              <a:buFontTx/>
              <a:buNone/>
            </a:pPr>
            <a:r>
              <a:rPr lang="en-US" sz="1400" b="1" dirty="0" smtClean="0">
                <a:solidFill>
                  <a:srgbClr val="000000"/>
                </a:solidFill>
                <a:latin typeface="Calibri" pitchFamily="34" charset="0"/>
                <a:cs typeface="Calibri" pitchFamily="34" charset="0"/>
              </a:rPr>
              <a:t>Demographics &amp; Firmographics </a:t>
            </a:r>
          </a:p>
          <a:p>
            <a:pPr algn="ctr">
              <a:buClrTx/>
              <a:buFontTx/>
              <a:buNone/>
            </a:pPr>
            <a:endParaRPr lang="en-US" sz="500" dirty="0" smtClean="0">
              <a:solidFill>
                <a:srgbClr val="000000"/>
              </a:solidFill>
              <a:latin typeface="Calibri" pitchFamily="34" charset="0"/>
              <a:cs typeface="Calibri" pitchFamily="34" charset="0"/>
            </a:endParaRPr>
          </a:p>
          <a:p>
            <a:pPr algn="ctr">
              <a:buClrTx/>
              <a:buFontTx/>
              <a:buNone/>
            </a:pPr>
            <a:r>
              <a:rPr lang="en-US" sz="1200" dirty="0" smtClean="0">
                <a:solidFill>
                  <a:srgbClr val="000000"/>
                </a:solidFill>
                <a:latin typeface="Calibri" pitchFamily="34" charset="0"/>
                <a:cs typeface="Calibri" pitchFamily="34" charset="0"/>
              </a:rPr>
              <a:t>(Age, Address, Employer, Industry)</a:t>
            </a:r>
            <a:endParaRPr lang="en-US" sz="1200" dirty="0">
              <a:solidFill>
                <a:srgbClr val="000000"/>
              </a:solidFill>
              <a:latin typeface="Calibri" pitchFamily="34" charset="0"/>
              <a:cs typeface="Calibri" pitchFamily="34" charset="0"/>
            </a:endParaRPr>
          </a:p>
        </p:txBody>
      </p:sp>
      <p:sp>
        <p:nvSpPr>
          <p:cNvPr id="90" name="TextBox 89"/>
          <p:cNvSpPr txBox="1"/>
          <p:nvPr/>
        </p:nvSpPr>
        <p:spPr>
          <a:xfrm>
            <a:off x="5820607" y="3672513"/>
            <a:ext cx="3178250" cy="754053"/>
          </a:xfrm>
          <a:prstGeom prst="rect">
            <a:avLst/>
          </a:prstGeom>
          <a:noFill/>
        </p:spPr>
        <p:txBody>
          <a:bodyPr wrap="square" rtlCol="0">
            <a:spAutoFit/>
          </a:bodyPr>
          <a:lstStyle/>
          <a:p>
            <a:pPr algn="ctr">
              <a:buClrTx/>
              <a:buFontTx/>
              <a:buNone/>
            </a:pPr>
            <a:r>
              <a:rPr lang="en-US" sz="1400" b="1" dirty="0" smtClean="0">
                <a:solidFill>
                  <a:srgbClr val="000000"/>
                </a:solidFill>
                <a:latin typeface="Calibri" pitchFamily="34" charset="0"/>
                <a:cs typeface="Calibri" pitchFamily="34" charset="0"/>
              </a:rPr>
              <a:t>Personal “-omics”</a:t>
            </a:r>
          </a:p>
          <a:p>
            <a:pPr algn="ctr">
              <a:buClrTx/>
              <a:buFontTx/>
              <a:buNone/>
            </a:pPr>
            <a:endParaRPr lang="en-US" sz="500" dirty="0" smtClean="0">
              <a:solidFill>
                <a:srgbClr val="000000"/>
              </a:solidFill>
              <a:latin typeface="Calibri" pitchFamily="34" charset="0"/>
              <a:cs typeface="Calibri" pitchFamily="34" charset="0"/>
            </a:endParaRPr>
          </a:p>
          <a:p>
            <a:pPr algn="ctr">
              <a:buClrTx/>
              <a:buFontTx/>
              <a:buNone/>
            </a:pPr>
            <a:r>
              <a:rPr lang="en-US" sz="1200" dirty="0" smtClean="0">
                <a:solidFill>
                  <a:srgbClr val="000000"/>
                </a:solidFill>
                <a:latin typeface="Calibri" pitchFamily="34" charset="0"/>
                <a:cs typeface="Calibri" pitchFamily="34" charset="0"/>
              </a:rPr>
              <a:t>(Genomics, Proteomics, Transcriptomes, Metabolomics)</a:t>
            </a:r>
          </a:p>
        </p:txBody>
      </p:sp>
      <p:sp>
        <p:nvSpPr>
          <p:cNvPr id="91" name="TextBox 90"/>
          <p:cNvSpPr txBox="1"/>
          <p:nvPr/>
        </p:nvSpPr>
        <p:spPr>
          <a:xfrm>
            <a:off x="6909015" y="1355930"/>
            <a:ext cx="1748571" cy="754053"/>
          </a:xfrm>
          <a:prstGeom prst="rect">
            <a:avLst/>
          </a:prstGeom>
          <a:noFill/>
        </p:spPr>
        <p:txBody>
          <a:bodyPr wrap="none" rtlCol="0">
            <a:spAutoFit/>
          </a:bodyPr>
          <a:lstStyle/>
          <a:p>
            <a:pPr algn="ctr">
              <a:buClrTx/>
              <a:buFontTx/>
              <a:buNone/>
            </a:pPr>
            <a:r>
              <a:rPr lang="en-US" sz="1400" b="1" dirty="0" smtClean="0">
                <a:solidFill>
                  <a:srgbClr val="000000"/>
                </a:solidFill>
                <a:latin typeface="Calibri" pitchFamily="34" charset="0"/>
                <a:cs typeface="Calibri" pitchFamily="34" charset="0"/>
              </a:rPr>
              <a:t>Medical Records</a:t>
            </a:r>
          </a:p>
          <a:p>
            <a:pPr algn="ctr">
              <a:buClrTx/>
              <a:buFontTx/>
              <a:buNone/>
            </a:pPr>
            <a:endParaRPr lang="en-US" sz="500" dirty="0" smtClean="0">
              <a:solidFill>
                <a:srgbClr val="000000"/>
              </a:solidFill>
              <a:latin typeface="Calibri" pitchFamily="34" charset="0"/>
              <a:cs typeface="Calibri" pitchFamily="34" charset="0"/>
            </a:endParaRPr>
          </a:p>
          <a:p>
            <a:pPr algn="ctr">
              <a:buClrTx/>
              <a:buFontTx/>
              <a:buNone/>
            </a:pPr>
            <a:r>
              <a:rPr lang="en-US" sz="1200" dirty="0" smtClean="0">
                <a:solidFill>
                  <a:srgbClr val="000000"/>
                </a:solidFill>
                <a:latin typeface="Calibri" pitchFamily="34" charset="0"/>
                <a:cs typeface="Calibri" pitchFamily="34" charset="0"/>
              </a:rPr>
              <a:t>(encounter, labs,</a:t>
            </a:r>
          </a:p>
          <a:p>
            <a:pPr algn="ctr">
              <a:buClrTx/>
              <a:buFontTx/>
              <a:buNone/>
            </a:pPr>
            <a:r>
              <a:rPr lang="en-US" sz="1200" dirty="0" smtClean="0">
                <a:solidFill>
                  <a:srgbClr val="000000"/>
                </a:solidFill>
                <a:latin typeface="Calibri" pitchFamily="34" charset="0"/>
                <a:cs typeface="Calibri" pitchFamily="34" charset="0"/>
              </a:rPr>
              <a:t>Rx, medical devices, etc.)</a:t>
            </a:r>
            <a:endParaRPr lang="en-US" sz="1200" dirty="0">
              <a:solidFill>
                <a:srgbClr val="000000"/>
              </a:solidFill>
              <a:latin typeface="Calibri" pitchFamily="34" charset="0"/>
              <a:cs typeface="Calibri" pitchFamily="34" charset="0"/>
            </a:endParaRPr>
          </a:p>
        </p:txBody>
      </p:sp>
      <p:sp>
        <p:nvSpPr>
          <p:cNvPr id="92" name="TextBox 91"/>
          <p:cNvSpPr txBox="1"/>
          <p:nvPr/>
        </p:nvSpPr>
        <p:spPr>
          <a:xfrm>
            <a:off x="4006718" y="4237592"/>
            <a:ext cx="1201922" cy="307777"/>
          </a:xfrm>
          <a:prstGeom prst="rect">
            <a:avLst/>
          </a:prstGeom>
          <a:noFill/>
        </p:spPr>
        <p:txBody>
          <a:bodyPr wrap="none" rtlCol="0">
            <a:spAutoFit/>
          </a:bodyPr>
          <a:lstStyle/>
          <a:p>
            <a:pPr algn="ctr">
              <a:buClrTx/>
              <a:buFontTx/>
              <a:buNone/>
            </a:pPr>
            <a:r>
              <a:rPr lang="en-US" sz="1400" b="1" dirty="0" smtClean="0">
                <a:solidFill>
                  <a:srgbClr val="000000"/>
                </a:solidFill>
                <a:latin typeface="Calibri" pitchFamily="34" charset="0"/>
                <a:cs typeface="Calibri" pitchFamily="34" charset="0"/>
              </a:rPr>
              <a:t>     Contextual </a:t>
            </a:r>
            <a:endParaRPr lang="en-US" sz="1400" b="1" dirty="0">
              <a:solidFill>
                <a:srgbClr val="000000"/>
              </a:solidFill>
              <a:latin typeface="Calibri" pitchFamily="34" charset="0"/>
              <a:cs typeface="Calibri" pitchFamily="34" charset="0"/>
            </a:endParaRPr>
          </a:p>
        </p:txBody>
      </p:sp>
      <p:sp>
        <p:nvSpPr>
          <p:cNvPr id="93" name="TextBox 92"/>
          <p:cNvSpPr txBox="1"/>
          <p:nvPr/>
        </p:nvSpPr>
        <p:spPr>
          <a:xfrm>
            <a:off x="3103237" y="4864628"/>
            <a:ext cx="1007968" cy="276999"/>
          </a:xfrm>
          <a:prstGeom prst="rect">
            <a:avLst/>
          </a:prstGeom>
          <a:noFill/>
        </p:spPr>
        <p:txBody>
          <a:bodyPr wrap="none" rtlCol="0">
            <a:spAutoFit/>
          </a:bodyPr>
          <a:lstStyle/>
          <a:p>
            <a:pPr algn="ctr">
              <a:buClrTx/>
              <a:buFontTx/>
              <a:buNone/>
            </a:pPr>
            <a:r>
              <a:rPr lang="en-US" sz="1200" b="1" dirty="0" smtClean="0">
                <a:solidFill>
                  <a:srgbClr val="000000"/>
                </a:solidFill>
                <a:latin typeface="Calibri" pitchFamily="34" charset="0"/>
                <a:cs typeface="Calibri" pitchFamily="34" charset="0"/>
              </a:rPr>
              <a:t>Environment</a:t>
            </a:r>
            <a:endParaRPr lang="en-US" sz="1200" b="1" dirty="0">
              <a:solidFill>
                <a:srgbClr val="000000"/>
              </a:solidFill>
              <a:latin typeface="Calibri" pitchFamily="34" charset="0"/>
              <a:cs typeface="Calibri" pitchFamily="34" charset="0"/>
            </a:endParaRPr>
          </a:p>
        </p:txBody>
      </p:sp>
      <p:sp>
        <p:nvSpPr>
          <p:cNvPr id="94" name="TextBox 93"/>
          <p:cNvSpPr txBox="1"/>
          <p:nvPr/>
        </p:nvSpPr>
        <p:spPr>
          <a:xfrm>
            <a:off x="3094164" y="5135324"/>
            <a:ext cx="986919" cy="553998"/>
          </a:xfrm>
          <a:prstGeom prst="rect">
            <a:avLst/>
          </a:prstGeom>
          <a:noFill/>
        </p:spPr>
        <p:txBody>
          <a:bodyPr wrap="none" rtlCol="0">
            <a:spAutoFit/>
          </a:bodyPr>
          <a:lstStyle/>
          <a:p>
            <a:pPr algn="ctr">
              <a:buClrTx/>
              <a:buFontTx/>
              <a:buNone/>
            </a:pPr>
            <a:r>
              <a:rPr lang="en-US" sz="1000" dirty="0">
                <a:solidFill>
                  <a:srgbClr val="000000"/>
                </a:solidFill>
                <a:latin typeface="Calibri" pitchFamily="34" charset="0"/>
                <a:cs typeface="Calibri" pitchFamily="34" charset="0"/>
              </a:rPr>
              <a:t>(</a:t>
            </a:r>
            <a:r>
              <a:rPr lang="en-US" sz="1000" b="0" dirty="0" smtClean="0">
                <a:solidFill>
                  <a:srgbClr val="000000"/>
                </a:solidFill>
                <a:latin typeface="Calibri" pitchFamily="34" charset="0"/>
                <a:cs typeface="Calibri" pitchFamily="34" charset="0"/>
              </a:rPr>
              <a:t>Temperature,</a:t>
            </a:r>
          </a:p>
          <a:p>
            <a:pPr algn="ctr">
              <a:buClrTx/>
              <a:buFontTx/>
              <a:buNone/>
            </a:pPr>
            <a:r>
              <a:rPr lang="en-US" sz="1000" b="0" dirty="0" smtClean="0">
                <a:solidFill>
                  <a:srgbClr val="000000"/>
                </a:solidFill>
                <a:latin typeface="Calibri" pitchFamily="34" charset="0"/>
                <a:cs typeface="Calibri" pitchFamily="34" charset="0"/>
              </a:rPr>
              <a:t>Humidity,</a:t>
            </a:r>
          </a:p>
          <a:p>
            <a:pPr algn="ctr">
              <a:buClrTx/>
              <a:buFontTx/>
              <a:buNone/>
            </a:pPr>
            <a:r>
              <a:rPr lang="en-US" sz="1000" b="0" dirty="0" smtClean="0">
                <a:solidFill>
                  <a:srgbClr val="000000"/>
                </a:solidFill>
                <a:latin typeface="Calibri" pitchFamily="34" charset="0"/>
                <a:cs typeface="Calibri" pitchFamily="34" charset="0"/>
              </a:rPr>
              <a:t>Pollen Count,..)</a:t>
            </a:r>
            <a:endParaRPr lang="en-US" sz="1000" b="0" dirty="0">
              <a:solidFill>
                <a:srgbClr val="000000"/>
              </a:solidFill>
              <a:latin typeface="Calibri" pitchFamily="34" charset="0"/>
              <a:cs typeface="Calibri" pitchFamily="34" charset="0"/>
            </a:endParaRPr>
          </a:p>
        </p:txBody>
      </p:sp>
      <p:sp>
        <p:nvSpPr>
          <p:cNvPr id="95" name="TextBox 94"/>
          <p:cNvSpPr txBox="1"/>
          <p:nvPr/>
        </p:nvSpPr>
        <p:spPr>
          <a:xfrm>
            <a:off x="5262332" y="4872370"/>
            <a:ext cx="913907" cy="276999"/>
          </a:xfrm>
          <a:prstGeom prst="rect">
            <a:avLst/>
          </a:prstGeom>
          <a:noFill/>
        </p:spPr>
        <p:txBody>
          <a:bodyPr wrap="none" rtlCol="0">
            <a:spAutoFit/>
          </a:bodyPr>
          <a:lstStyle/>
          <a:p>
            <a:pPr algn="ctr">
              <a:buClrTx/>
              <a:buFontTx/>
              <a:buNone/>
            </a:pPr>
            <a:r>
              <a:rPr lang="en-US" sz="1200" b="1" dirty="0" smtClean="0">
                <a:solidFill>
                  <a:srgbClr val="000000"/>
                </a:solidFill>
                <a:latin typeface="Calibri" pitchFamily="34" charset="0"/>
                <a:cs typeface="Calibri" pitchFamily="34" charset="0"/>
              </a:rPr>
              <a:t>Geographic</a:t>
            </a:r>
            <a:endParaRPr lang="en-US" sz="1200" b="1" dirty="0">
              <a:solidFill>
                <a:srgbClr val="000000"/>
              </a:solidFill>
              <a:latin typeface="Calibri" pitchFamily="34" charset="0"/>
              <a:cs typeface="Calibri" pitchFamily="34" charset="0"/>
            </a:endParaRPr>
          </a:p>
        </p:txBody>
      </p:sp>
      <p:sp>
        <p:nvSpPr>
          <p:cNvPr id="96" name="TextBox 95"/>
          <p:cNvSpPr txBox="1"/>
          <p:nvPr/>
        </p:nvSpPr>
        <p:spPr>
          <a:xfrm>
            <a:off x="5217013" y="5141365"/>
            <a:ext cx="1085353" cy="553998"/>
          </a:xfrm>
          <a:prstGeom prst="rect">
            <a:avLst/>
          </a:prstGeom>
          <a:noFill/>
        </p:spPr>
        <p:txBody>
          <a:bodyPr wrap="none" rtlCol="0">
            <a:spAutoFit/>
          </a:bodyPr>
          <a:lstStyle/>
          <a:p>
            <a:pPr algn="ctr">
              <a:buClrTx/>
              <a:buFontTx/>
              <a:buNone/>
            </a:pPr>
            <a:r>
              <a:rPr lang="en-US" sz="1000" b="0" dirty="0" smtClean="0">
                <a:solidFill>
                  <a:srgbClr val="000000"/>
                </a:solidFill>
                <a:latin typeface="Calibri" pitchFamily="34" charset="0"/>
                <a:cs typeface="Calibri" pitchFamily="34" charset="0"/>
              </a:rPr>
              <a:t>(Closest Hospital,</a:t>
            </a:r>
          </a:p>
          <a:p>
            <a:pPr algn="ctr">
              <a:buClrTx/>
              <a:buFontTx/>
              <a:buNone/>
            </a:pPr>
            <a:r>
              <a:rPr lang="en-US" sz="1000" b="0" dirty="0" smtClean="0">
                <a:solidFill>
                  <a:srgbClr val="000000"/>
                </a:solidFill>
                <a:latin typeface="Calibri" pitchFamily="34" charset="0"/>
                <a:cs typeface="Calibri" pitchFamily="34" charset="0"/>
              </a:rPr>
              <a:t>Pharmacy,</a:t>
            </a:r>
          </a:p>
          <a:p>
            <a:pPr algn="ctr">
              <a:buClrTx/>
              <a:buFontTx/>
              <a:buNone/>
            </a:pPr>
            <a:r>
              <a:rPr lang="en-US" sz="1000" b="0" dirty="0" smtClean="0">
                <a:solidFill>
                  <a:srgbClr val="000000"/>
                </a:solidFill>
                <a:latin typeface="Calibri" pitchFamily="34" charset="0"/>
                <a:cs typeface="Calibri" pitchFamily="34" charset="0"/>
              </a:rPr>
              <a:t>Care Clinic,…)</a:t>
            </a:r>
          </a:p>
        </p:txBody>
      </p:sp>
      <p:pic>
        <p:nvPicPr>
          <p:cNvPr id="98" name="Picture 97" descr="Group Business 1.png"/>
          <p:cNvPicPr>
            <a:picLocks noChangeAspect="1"/>
          </p:cNvPicPr>
          <p:nvPr/>
        </p:nvPicPr>
        <p:blipFill>
          <a:blip r:embed="rId5" cstate="print"/>
          <a:stretch>
            <a:fillRect/>
          </a:stretch>
        </p:blipFill>
        <p:spPr>
          <a:xfrm>
            <a:off x="4272686" y="2996957"/>
            <a:ext cx="557784" cy="557784"/>
          </a:xfrm>
          <a:prstGeom prst="rect">
            <a:avLst/>
          </a:prstGeom>
        </p:spPr>
      </p:pic>
      <p:sp>
        <p:nvSpPr>
          <p:cNvPr id="99" name="TextBox 98"/>
          <p:cNvSpPr txBox="1"/>
          <p:nvPr/>
        </p:nvSpPr>
        <p:spPr>
          <a:xfrm>
            <a:off x="4130378" y="3518166"/>
            <a:ext cx="920545" cy="338554"/>
          </a:xfrm>
          <a:prstGeom prst="rect">
            <a:avLst/>
          </a:prstGeom>
          <a:noFill/>
        </p:spPr>
        <p:txBody>
          <a:bodyPr wrap="none" rtlCol="0">
            <a:spAutoFit/>
          </a:bodyPr>
          <a:lstStyle/>
          <a:p>
            <a:pPr algn="ctr">
              <a:buClrTx/>
              <a:buFontTx/>
              <a:buNone/>
            </a:pPr>
            <a:r>
              <a:rPr lang="en-US" sz="1600" b="1" dirty="0" smtClean="0">
                <a:solidFill>
                  <a:srgbClr val="000000"/>
                </a:solidFill>
                <a:latin typeface="Calibri" pitchFamily="34" charset="0"/>
                <a:cs typeface="Calibri" pitchFamily="34" charset="0"/>
              </a:rPr>
              <a:t>Member </a:t>
            </a:r>
            <a:endParaRPr lang="en-US" sz="1600" b="1" dirty="0">
              <a:solidFill>
                <a:srgbClr val="000000"/>
              </a:solidFill>
              <a:latin typeface="Calibri" pitchFamily="34" charset="0"/>
              <a:cs typeface="Calibri" pitchFamily="34" charset="0"/>
            </a:endParaRPr>
          </a:p>
        </p:txBody>
      </p:sp>
      <p:sp>
        <p:nvSpPr>
          <p:cNvPr id="100" name="Oval 99"/>
          <p:cNvSpPr/>
          <p:nvPr/>
        </p:nvSpPr>
        <p:spPr>
          <a:xfrm rot="3887967">
            <a:off x="743358" y="1395714"/>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1" name="Oval 100"/>
          <p:cNvSpPr/>
          <p:nvPr/>
        </p:nvSpPr>
        <p:spPr>
          <a:xfrm rot="3887967">
            <a:off x="6828398" y="1452859"/>
            <a:ext cx="228600" cy="228600"/>
          </a:xfrm>
          <a:prstGeom prst="ellipse">
            <a:avLst/>
          </a:prstGeom>
          <a:solidFill>
            <a:schemeClr val="accent2">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2" name="Oval 101"/>
          <p:cNvSpPr/>
          <p:nvPr/>
        </p:nvSpPr>
        <p:spPr>
          <a:xfrm rot="3887967">
            <a:off x="760799" y="3674159"/>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3" name="Oval 102"/>
          <p:cNvSpPr/>
          <p:nvPr/>
        </p:nvSpPr>
        <p:spPr>
          <a:xfrm rot="3887967">
            <a:off x="3975851" y="4280508"/>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4" name="Oval 103"/>
          <p:cNvSpPr/>
          <p:nvPr/>
        </p:nvSpPr>
        <p:spPr>
          <a:xfrm rot="3887967">
            <a:off x="2946966" y="1114669"/>
            <a:ext cx="228600" cy="228600"/>
          </a:xfrm>
          <a:prstGeom prst="ellipse">
            <a:avLst/>
          </a:prstGeom>
          <a:solidFill>
            <a:schemeClr val="accent2">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5" name="Oval 104"/>
          <p:cNvSpPr/>
          <p:nvPr/>
        </p:nvSpPr>
        <p:spPr>
          <a:xfrm rot="3887967">
            <a:off x="3095012" y="1117143"/>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6" name="Oval 105"/>
          <p:cNvSpPr/>
          <p:nvPr/>
        </p:nvSpPr>
        <p:spPr>
          <a:xfrm rot="3887967">
            <a:off x="6063370" y="3736424"/>
            <a:ext cx="228600" cy="228600"/>
          </a:xfrm>
          <a:prstGeom prst="ellipse">
            <a:avLst/>
          </a:prstGeom>
          <a:solidFill>
            <a:schemeClr val="accent2">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07" name="Oval 106"/>
          <p:cNvSpPr/>
          <p:nvPr/>
        </p:nvSpPr>
        <p:spPr>
          <a:xfrm rot="3887967">
            <a:off x="4016599" y="6462362"/>
            <a:ext cx="228600" cy="228600"/>
          </a:xfrm>
          <a:prstGeom prst="ellipse">
            <a:avLst/>
          </a:prstGeom>
          <a:solidFill>
            <a:schemeClr val="accent2">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200" b="0" dirty="0">
              <a:solidFill>
                <a:srgbClr val="FFFFFF"/>
              </a:solidFill>
              <a:cs typeface="Calibri" pitchFamily="34" charset="0"/>
            </a:endParaRPr>
          </a:p>
        </p:txBody>
      </p:sp>
      <p:sp>
        <p:nvSpPr>
          <p:cNvPr id="108" name="TextBox 107"/>
          <p:cNvSpPr txBox="1"/>
          <p:nvPr/>
        </p:nvSpPr>
        <p:spPr bwMode="auto">
          <a:xfrm>
            <a:off x="4197813" y="6456928"/>
            <a:ext cx="755036" cy="246072"/>
          </a:xfrm>
          <a:prstGeom prst="rect">
            <a:avLst/>
          </a:prstGeom>
          <a:noFill/>
          <a:ln w="12700">
            <a:noFill/>
            <a:miter lim="800000"/>
            <a:headEnd type="none" w="sm" len="sm"/>
            <a:tailEnd type="none" w="sm" len="sm"/>
          </a:ln>
        </p:spPr>
        <p:txBody>
          <a:bodyPr wrap="none" lIns="91292" tIns="45646" rIns="91292" bIns="45646" rtlCol="0">
            <a:spAutoFit/>
          </a:bodyPr>
          <a:lstStyle/>
          <a:p>
            <a:pPr algn="ctr" defTabSz="965669" eaLnBrk="0" hangingPunct="0">
              <a:buClrTx/>
              <a:buFontTx/>
              <a:buNone/>
            </a:pPr>
            <a:r>
              <a:rPr lang="en-US" sz="1000" b="0" dirty="0" smtClean="0">
                <a:solidFill>
                  <a:srgbClr val="000000"/>
                </a:solidFill>
                <a:latin typeface="Calibri" pitchFamily="34" charset="0"/>
                <a:cs typeface="Calibri" pitchFamily="34" charset="0"/>
              </a:rPr>
              <a:t>KP Internal</a:t>
            </a:r>
          </a:p>
        </p:txBody>
      </p:sp>
      <p:sp>
        <p:nvSpPr>
          <p:cNvPr id="109" name="TextBox 108"/>
          <p:cNvSpPr txBox="1"/>
          <p:nvPr/>
        </p:nvSpPr>
        <p:spPr bwMode="auto">
          <a:xfrm>
            <a:off x="5432551" y="6478701"/>
            <a:ext cx="612369" cy="246072"/>
          </a:xfrm>
          <a:prstGeom prst="rect">
            <a:avLst/>
          </a:prstGeom>
          <a:noFill/>
          <a:ln w="12700">
            <a:noFill/>
            <a:miter lim="800000"/>
            <a:headEnd type="none" w="sm" len="sm"/>
            <a:tailEnd type="none" w="sm" len="sm"/>
          </a:ln>
        </p:spPr>
        <p:txBody>
          <a:bodyPr wrap="none" lIns="91292" tIns="45646" rIns="91292" bIns="45646" rtlCol="0">
            <a:spAutoFit/>
          </a:bodyPr>
          <a:lstStyle/>
          <a:p>
            <a:pPr algn="ctr" defTabSz="965669" eaLnBrk="0" hangingPunct="0">
              <a:buClrTx/>
              <a:buFontTx/>
              <a:buNone/>
            </a:pPr>
            <a:r>
              <a:rPr lang="en-US" sz="1000" b="0" dirty="0" smtClean="0">
                <a:solidFill>
                  <a:srgbClr val="000000"/>
                </a:solidFill>
                <a:latin typeface="Calibri" pitchFamily="34" charset="0"/>
                <a:cs typeface="Calibri" pitchFamily="34" charset="0"/>
              </a:rPr>
              <a:t>External</a:t>
            </a:r>
          </a:p>
        </p:txBody>
      </p:sp>
      <p:sp>
        <p:nvSpPr>
          <p:cNvPr id="110" name="TextBox 109"/>
          <p:cNvSpPr txBox="1"/>
          <p:nvPr/>
        </p:nvSpPr>
        <p:spPr bwMode="auto">
          <a:xfrm>
            <a:off x="3196453" y="6474588"/>
            <a:ext cx="675207" cy="276849"/>
          </a:xfrm>
          <a:prstGeom prst="rect">
            <a:avLst/>
          </a:prstGeom>
          <a:noFill/>
          <a:ln w="12700">
            <a:noFill/>
            <a:miter lim="800000"/>
            <a:headEnd type="none" w="sm" len="sm"/>
            <a:tailEnd type="none" w="sm" len="sm"/>
          </a:ln>
        </p:spPr>
        <p:txBody>
          <a:bodyPr wrap="none" lIns="91292" tIns="45646" rIns="91292" bIns="45646" rtlCol="0">
            <a:spAutoFit/>
          </a:bodyPr>
          <a:lstStyle/>
          <a:p>
            <a:pPr algn="ctr" defTabSz="965669" eaLnBrk="0" hangingPunct="0">
              <a:buClrTx/>
              <a:buFontTx/>
              <a:buNone/>
            </a:pPr>
            <a:r>
              <a:rPr lang="en-US" sz="1200" b="0" dirty="0" smtClean="0">
                <a:solidFill>
                  <a:srgbClr val="000000"/>
                </a:solidFill>
                <a:latin typeface="Calibri" pitchFamily="34" charset="0"/>
                <a:cs typeface="Calibri" pitchFamily="34" charset="0"/>
              </a:rPr>
              <a:t>Legend:</a:t>
            </a:r>
          </a:p>
        </p:txBody>
      </p:sp>
      <p:grpSp>
        <p:nvGrpSpPr>
          <p:cNvPr id="111" name="Group 110"/>
          <p:cNvGrpSpPr/>
          <p:nvPr/>
        </p:nvGrpSpPr>
        <p:grpSpPr>
          <a:xfrm rot="18900000" flipH="1">
            <a:off x="1965783" y="4748327"/>
            <a:ext cx="2595463" cy="135882"/>
            <a:chOff x="5383963" y="3921456"/>
            <a:chExt cx="2595463" cy="241593"/>
          </a:xfrm>
          <a:solidFill>
            <a:srgbClr val="CDE6E9">
              <a:alpha val="49804"/>
            </a:srgbClr>
          </a:solidFill>
        </p:grpSpPr>
        <p:sp>
          <p:nvSpPr>
            <p:cNvPr id="112" name="Right Arrow 111"/>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3" name="Right Arrow 112"/>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4" name="Right Arrow 113"/>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5" name="Right Arrow 114"/>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6" name="Right Arrow 115"/>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7" name="Right Arrow 116"/>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8" name="Right Arrow 117"/>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19" name="Right Arrow 118"/>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0" name="Right Arrow 119"/>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1" name="Right Arrow 120"/>
            <p:cNvSpPr/>
            <p:nvPr/>
          </p:nvSpPr>
          <p:spPr>
            <a:xfrm>
              <a:off x="7735963"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grpSp>
        <p:nvGrpSpPr>
          <p:cNvPr id="122" name="Group 121"/>
          <p:cNvGrpSpPr/>
          <p:nvPr/>
        </p:nvGrpSpPr>
        <p:grpSpPr>
          <a:xfrm rot="18900000" flipH="1">
            <a:off x="4639908" y="2048691"/>
            <a:ext cx="2595463" cy="137160"/>
            <a:chOff x="5122379" y="3919184"/>
            <a:chExt cx="2595463" cy="243865"/>
          </a:xfrm>
          <a:solidFill>
            <a:srgbClr val="CDE6E9">
              <a:alpha val="49804"/>
            </a:srgbClr>
          </a:solidFill>
        </p:grpSpPr>
        <p:sp>
          <p:nvSpPr>
            <p:cNvPr id="123" name="Right Arrow 122"/>
            <p:cNvSpPr/>
            <p:nvPr/>
          </p:nvSpPr>
          <p:spPr>
            <a:xfrm>
              <a:off x="5122379" y="3919184"/>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4" name="Right Arrow 123"/>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5" name="Right Arrow 124"/>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6" name="Right Arrow 125"/>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7" name="Right Arrow 126"/>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8" name="Right Arrow 127"/>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29" name="Right Arrow 128"/>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0" name="Right Arrow 129"/>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1" name="Right Arrow 130"/>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2" name="Right Arrow 131"/>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grpSp>
        <p:nvGrpSpPr>
          <p:cNvPr id="133" name="Group 132"/>
          <p:cNvGrpSpPr/>
          <p:nvPr/>
        </p:nvGrpSpPr>
        <p:grpSpPr>
          <a:xfrm rot="2640000" flipH="1">
            <a:off x="1903288" y="2069479"/>
            <a:ext cx="2595463" cy="137160"/>
            <a:chOff x="5122379" y="3919184"/>
            <a:chExt cx="2595463" cy="243865"/>
          </a:xfrm>
          <a:solidFill>
            <a:srgbClr val="CDE6E9">
              <a:alpha val="49804"/>
            </a:srgbClr>
          </a:solidFill>
        </p:grpSpPr>
        <p:sp>
          <p:nvSpPr>
            <p:cNvPr id="134" name="Right Arrow 133"/>
            <p:cNvSpPr/>
            <p:nvPr/>
          </p:nvSpPr>
          <p:spPr>
            <a:xfrm>
              <a:off x="5122379" y="3919184"/>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5" name="Right Arrow 134"/>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6" name="Right Arrow 135"/>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7" name="Right Arrow 136"/>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8" name="Right Arrow 137"/>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39" name="Right Arrow 138"/>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0" name="Right Arrow 139"/>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1" name="Right Arrow 140"/>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2" name="Right Arrow 141"/>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43" name="Right Arrow 142"/>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grpSp>
        <p:nvGrpSpPr>
          <p:cNvPr id="155" name="Group 154"/>
          <p:cNvGrpSpPr/>
          <p:nvPr/>
        </p:nvGrpSpPr>
        <p:grpSpPr>
          <a:xfrm>
            <a:off x="5187801" y="3415301"/>
            <a:ext cx="3132279" cy="146026"/>
            <a:chOff x="5160505" y="3912743"/>
            <a:chExt cx="3132279" cy="146026"/>
          </a:xfrm>
          <a:solidFill>
            <a:srgbClr val="CDE6E9">
              <a:alpha val="49804"/>
            </a:srgbClr>
          </a:solidFill>
        </p:grpSpPr>
        <p:grpSp>
          <p:nvGrpSpPr>
            <p:cNvPr id="156" name="Group 155"/>
            <p:cNvGrpSpPr/>
            <p:nvPr/>
          </p:nvGrpSpPr>
          <p:grpSpPr>
            <a:xfrm>
              <a:off x="5160505" y="3912743"/>
              <a:ext cx="2857047" cy="146026"/>
              <a:chOff x="5122379" y="3903421"/>
              <a:chExt cx="2857047" cy="259628"/>
            </a:xfrm>
            <a:grpFill/>
          </p:grpSpPr>
          <p:sp>
            <p:nvSpPr>
              <p:cNvPr id="158" name="Right Arrow 157"/>
              <p:cNvSpPr/>
              <p:nvPr/>
            </p:nvSpPr>
            <p:spPr>
              <a:xfrm>
                <a:off x="5122379" y="3919184"/>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59" name="Right Arrow 158"/>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0" name="Right Arrow 159"/>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1" name="Right Arrow 160"/>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2" name="Right Arrow 161"/>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3" name="Right Arrow 162"/>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4" name="Right Arrow 163"/>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5" name="Right Arrow 164"/>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6" name="Right Arrow 165"/>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7" name="Right Arrow 166"/>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68" name="Right Arrow 167"/>
              <p:cNvSpPr/>
              <p:nvPr/>
            </p:nvSpPr>
            <p:spPr>
              <a:xfrm>
                <a:off x="7735963" y="3903421"/>
                <a:ext cx="243463" cy="23704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sp>
          <p:nvSpPr>
            <p:cNvPr id="157" name="Right Arrow 156"/>
            <p:cNvSpPr/>
            <p:nvPr/>
          </p:nvSpPr>
          <p:spPr>
            <a:xfrm>
              <a:off x="8049321" y="3914063"/>
              <a:ext cx="243463" cy="1333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grpSp>
        <p:nvGrpSpPr>
          <p:cNvPr id="169" name="Group 168"/>
          <p:cNvGrpSpPr/>
          <p:nvPr/>
        </p:nvGrpSpPr>
        <p:grpSpPr>
          <a:xfrm>
            <a:off x="867019" y="3426017"/>
            <a:ext cx="3132279" cy="138484"/>
            <a:chOff x="5160505" y="3921605"/>
            <a:chExt cx="3132279" cy="138484"/>
          </a:xfrm>
          <a:solidFill>
            <a:srgbClr val="CDE6E9">
              <a:alpha val="49804"/>
            </a:srgbClr>
          </a:solidFill>
        </p:grpSpPr>
        <p:grpSp>
          <p:nvGrpSpPr>
            <p:cNvPr id="170" name="Group 169"/>
            <p:cNvGrpSpPr/>
            <p:nvPr/>
          </p:nvGrpSpPr>
          <p:grpSpPr>
            <a:xfrm>
              <a:off x="5160505" y="3921605"/>
              <a:ext cx="2857047" cy="137160"/>
              <a:chOff x="5122379" y="3919184"/>
              <a:chExt cx="2857047" cy="243865"/>
            </a:xfrm>
            <a:grpFill/>
          </p:grpSpPr>
          <p:sp>
            <p:nvSpPr>
              <p:cNvPr id="172" name="Right Arrow 171"/>
              <p:cNvSpPr/>
              <p:nvPr/>
            </p:nvSpPr>
            <p:spPr>
              <a:xfrm>
                <a:off x="5122379" y="3919184"/>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3" name="Right Arrow 172"/>
              <p:cNvSpPr/>
              <p:nvPr/>
            </p:nvSpPr>
            <p:spPr>
              <a:xfrm>
                <a:off x="5383963"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4" name="Right Arrow 173"/>
              <p:cNvSpPr/>
              <p:nvPr/>
            </p:nvSpPr>
            <p:spPr>
              <a:xfrm>
                <a:off x="5645547"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5" name="Right Arrow 174"/>
              <p:cNvSpPr/>
              <p:nvPr/>
            </p:nvSpPr>
            <p:spPr>
              <a:xfrm>
                <a:off x="5902587"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6" name="Right Arrow 175"/>
              <p:cNvSpPr/>
              <p:nvPr/>
            </p:nvSpPr>
            <p:spPr>
              <a:xfrm>
                <a:off x="6164171"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7" name="Right Arrow 176"/>
              <p:cNvSpPr/>
              <p:nvPr/>
            </p:nvSpPr>
            <p:spPr>
              <a:xfrm>
                <a:off x="6425755"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8" name="Right Arrow 177"/>
              <p:cNvSpPr/>
              <p:nvPr/>
            </p:nvSpPr>
            <p:spPr>
              <a:xfrm>
                <a:off x="6694171" y="3921456"/>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79" name="Right Arrow 178"/>
              <p:cNvSpPr/>
              <p:nvPr/>
            </p:nvSpPr>
            <p:spPr>
              <a:xfrm>
                <a:off x="6955755"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80" name="Right Arrow 179"/>
              <p:cNvSpPr/>
              <p:nvPr/>
            </p:nvSpPr>
            <p:spPr>
              <a:xfrm>
                <a:off x="7217339"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81" name="Right Arrow 180"/>
              <p:cNvSpPr/>
              <p:nvPr/>
            </p:nvSpPr>
            <p:spPr>
              <a:xfrm>
                <a:off x="7474379" y="3923728"/>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sp>
            <p:nvSpPr>
              <p:cNvPr id="182" name="Right Arrow 181"/>
              <p:cNvSpPr/>
              <p:nvPr/>
            </p:nvSpPr>
            <p:spPr>
              <a:xfrm>
                <a:off x="7735963" y="3926000"/>
                <a:ext cx="243463" cy="23704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sp>
          <p:nvSpPr>
            <p:cNvPr id="171" name="Right Arrow 170"/>
            <p:cNvSpPr/>
            <p:nvPr/>
          </p:nvSpPr>
          <p:spPr>
            <a:xfrm>
              <a:off x="8049321" y="3926763"/>
              <a:ext cx="243463" cy="13332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grpSp>
      <p:sp>
        <p:nvSpPr>
          <p:cNvPr id="185" name="Oval 184"/>
          <p:cNvSpPr/>
          <p:nvPr/>
        </p:nvSpPr>
        <p:spPr>
          <a:xfrm rot="3887967">
            <a:off x="5207316" y="6473662"/>
            <a:ext cx="228600" cy="228600"/>
          </a:xfrm>
          <a:prstGeom prst="ellipse">
            <a:avLst/>
          </a:prstGeom>
          <a:solidFill>
            <a:schemeClr val="bg1">
              <a:lumMod val="50000"/>
            </a:schemeClr>
          </a:solidFill>
          <a:ln>
            <a:noFill/>
          </a:ln>
          <a:effectLst/>
          <a:scene3d>
            <a:camera prst="orthographicFront"/>
            <a:lightRig rig="soft" dir="t">
              <a:rot lat="0" lon="0" rev="8400000"/>
            </a:lightRig>
          </a:scene3d>
          <a:sp3d prstMaterial="softEdge">
            <a:bevelT w="825500" h="152400"/>
            <a:bevelB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b="0" dirty="0">
              <a:solidFill>
                <a:srgbClr val="FFFFFF"/>
              </a:solidFill>
            </a:endParaRPr>
          </a:p>
        </p:txBody>
      </p:sp>
      <p:pic>
        <p:nvPicPr>
          <p:cNvPr id="187" name="Picture 2" descr="Googl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83" y="2195508"/>
            <a:ext cx="1057936" cy="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4" descr="http://library.corporate-ir.net/library/17/176/176060/mediaitems/93/a.com_logo_RG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363" y="2209115"/>
            <a:ext cx="1549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6" descr="http://www.thecouponingcouple.com/wp-content/uploads/2012/08/Safeway-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9637" y="2644997"/>
            <a:ext cx="12906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8" descr="http://www.stolaf.edu/services/hr/facebook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888" y="4537982"/>
            <a:ext cx="669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2" descr="http://africanbrains.net/wp-content/uploads/2012/10/linkedin-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7672" y="4497161"/>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8" descr="http://genealogyblog.geneanet.org/public/Blog%20EN/EN-post-genomics.jpg"/>
          <p:cNvPicPr>
            <a:picLocks noChangeArrowheads="1"/>
          </p:cNvPicPr>
          <p:nvPr/>
        </p:nvPicPr>
        <p:blipFill>
          <a:blip r:embed="rId11">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7175049" y="4540252"/>
            <a:ext cx="644525" cy="539749"/>
          </a:xfrm>
          <a:prstGeom prst="rect">
            <a:avLst/>
          </a:prstGeom>
          <a:solidFill>
            <a:schemeClr val="accent1">
              <a:lumMod val="20000"/>
              <a:lumOff val="80000"/>
            </a:schemeClr>
          </a:solidFill>
          <a:ln>
            <a:noFill/>
          </a:ln>
        </p:spPr>
      </p:pic>
      <p:pic>
        <p:nvPicPr>
          <p:cNvPr id="195" name="Picture 20" descr="http://emed.stanford.edu/images/logo_kpmc.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1807" y="2898999"/>
            <a:ext cx="559480" cy="5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20" descr="http://emed.stanford.edu/images/logo_kpmc.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5349" y="3541260"/>
            <a:ext cx="559480" cy="5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33" descr="http://cdn5.fotosearch.com/bthumb/CSP/CSP350/k35015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3070" y="4596944"/>
            <a:ext cx="1191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27" descr="http://www.kiddosandpups.com/wp-content/uploads/2012/09/75384-Royalty-Free-RF-Clipart-Illustration-Of-An-Orange-Man-Doctor-Examining-A-Child-18-09-27.jpg"/>
          <p:cNvPicPr>
            <a:picLocks noChangeAspect="1" noChangeArrowheads="1"/>
          </p:cNvPicPr>
          <p:nvPr/>
        </p:nvPicPr>
        <p:blipFill>
          <a:blip r:embed="rId14"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6492426" y="2543174"/>
            <a:ext cx="888339" cy="88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23" descr="Heart ECG Logo Clipa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47393" y="2190068"/>
            <a:ext cx="8461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25" descr="http://blogs.msdn.com/blogfiles/willy-peter_schaub/WindowsLiveWriter/VSTSRangersProjectsWCFLoadTestToo.0Ships_7D80/CLIPART_OF_13165_SM_2.jpg"/>
          <p:cNvPicPr>
            <a:picLocks noChangeAspect="1" noChangeArrowheads="1"/>
          </p:cNvPicPr>
          <p:nvPr/>
        </p:nvPicPr>
        <p:blipFill>
          <a:blip r:embed="rId16"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7947707" y="2275567"/>
            <a:ext cx="740664"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31" descr="http://systemaxonline.com/clipart/medical/rx1.gif"/>
          <p:cNvPicPr>
            <a:picLocks noChangeAspect="1" noChangeArrowheads="1"/>
          </p:cNvPicPr>
          <p:nvPr/>
        </p:nvPicPr>
        <p:blipFill>
          <a:blip r:embed="rId17">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7592793" y="2769051"/>
            <a:ext cx="403778" cy="55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itle 3"/>
          <p:cNvSpPr txBox="1">
            <a:spLocks/>
          </p:cNvSpPr>
          <p:nvPr/>
        </p:nvSpPr>
        <p:spPr bwMode="gray">
          <a:xfrm>
            <a:off x="152960" y="220852"/>
            <a:ext cx="8229600" cy="3744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rtl="0" fontAlgn="base">
              <a:lnSpc>
                <a:spcPct val="90000"/>
              </a:lnSpc>
              <a:spcBef>
                <a:spcPct val="0"/>
              </a:spcBef>
              <a:spcAft>
                <a:spcPct val="0"/>
              </a:spcAft>
              <a:defRPr sz="2000" b="1">
                <a:solidFill>
                  <a:srgbClr val="1769B8"/>
                </a:solidFill>
                <a:latin typeface="+mj-lt"/>
                <a:ea typeface="+mj-ea"/>
                <a:cs typeface="+mj-cs"/>
              </a:defRPr>
            </a:lvl1pPr>
            <a:lvl2pPr algn="l" rtl="0" fontAlgn="base">
              <a:lnSpc>
                <a:spcPct val="90000"/>
              </a:lnSpc>
              <a:spcBef>
                <a:spcPct val="0"/>
              </a:spcBef>
              <a:spcAft>
                <a:spcPct val="0"/>
              </a:spcAft>
              <a:defRPr sz="3400" b="1">
                <a:solidFill>
                  <a:srgbClr val="1769B8"/>
                </a:solidFill>
                <a:latin typeface="Arial Narrow" pitchFamily="34" charset="0"/>
                <a:cs typeface="Arial" charset="0"/>
              </a:defRPr>
            </a:lvl2pPr>
            <a:lvl3pPr algn="l" rtl="0" fontAlgn="base">
              <a:lnSpc>
                <a:spcPct val="90000"/>
              </a:lnSpc>
              <a:spcBef>
                <a:spcPct val="0"/>
              </a:spcBef>
              <a:spcAft>
                <a:spcPct val="0"/>
              </a:spcAft>
              <a:defRPr sz="3400" b="1">
                <a:solidFill>
                  <a:srgbClr val="1769B8"/>
                </a:solidFill>
                <a:latin typeface="Arial Narrow" pitchFamily="34" charset="0"/>
                <a:cs typeface="Arial" charset="0"/>
              </a:defRPr>
            </a:lvl3pPr>
            <a:lvl4pPr algn="l" rtl="0" fontAlgn="base">
              <a:lnSpc>
                <a:spcPct val="90000"/>
              </a:lnSpc>
              <a:spcBef>
                <a:spcPct val="0"/>
              </a:spcBef>
              <a:spcAft>
                <a:spcPct val="0"/>
              </a:spcAft>
              <a:defRPr sz="3400" b="1">
                <a:solidFill>
                  <a:srgbClr val="1769B8"/>
                </a:solidFill>
                <a:latin typeface="Arial Narrow" pitchFamily="34" charset="0"/>
                <a:cs typeface="Arial" charset="0"/>
              </a:defRPr>
            </a:lvl4pPr>
            <a:lvl5pPr algn="l" rtl="0" fontAlgn="base">
              <a:lnSpc>
                <a:spcPct val="90000"/>
              </a:lnSpc>
              <a:spcBef>
                <a:spcPct val="0"/>
              </a:spcBef>
              <a:spcAft>
                <a:spcPct val="0"/>
              </a:spcAft>
              <a:defRPr sz="3400" b="1">
                <a:solidFill>
                  <a:srgbClr val="1769B8"/>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1769B8"/>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1769B8"/>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1769B8"/>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1769B8"/>
                </a:solidFill>
                <a:latin typeface="Arial Narrow" pitchFamily="34" charset="0"/>
                <a:cs typeface="Arial" charset="0"/>
              </a:defRPr>
            </a:lvl9pPr>
          </a:lstStyle>
          <a:p>
            <a:r>
              <a:rPr lang="en-US" dirty="0" smtClean="0"/>
              <a:t>The Growing Complexity Of Whole Person </a:t>
            </a:r>
            <a:r>
              <a:rPr lang="en-US" dirty="0" smtClean="0"/>
              <a:t>Digital Information</a:t>
            </a:r>
            <a:endParaRPr lang="en-US" dirty="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40394916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43000"/>
          </a:xfrm>
        </p:spPr>
        <p:txBody>
          <a:bodyPr>
            <a:normAutofit fontScale="90000"/>
          </a:bodyPr>
          <a:lstStyle/>
          <a:p>
            <a:r>
              <a:rPr lang="en-US" b="1" u="sng" dirty="0" smtClean="0"/>
              <a:t>Six Dimensions in the </a:t>
            </a:r>
            <a:br>
              <a:rPr lang="en-US" b="1" u="sng" dirty="0" smtClean="0"/>
            </a:br>
            <a:r>
              <a:rPr lang="en-US" b="1" u="sng" dirty="0" smtClean="0"/>
              <a:t>Management of Personal Data</a:t>
            </a:r>
            <a:endParaRPr lang="en-US" b="1" u="sng" dirty="0"/>
          </a:p>
        </p:txBody>
      </p:sp>
      <p:sp>
        <p:nvSpPr>
          <p:cNvPr id="3" name="Content Placeholder 2"/>
          <p:cNvSpPr>
            <a:spLocks noGrp="1"/>
          </p:cNvSpPr>
          <p:nvPr>
            <p:ph idx="1"/>
          </p:nvPr>
        </p:nvSpPr>
        <p:spPr>
          <a:xfrm>
            <a:off x="457200" y="1524000"/>
            <a:ext cx="8229600" cy="5181600"/>
          </a:xfrm>
        </p:spPr>
        <p:txBody>
          <a:bodyPr>
            <a:normAutofit fontScale="77500" lnSpcReduction="20000"/>
          </a:bodyPr>
          <a:lstStyle/>
          <a:p>
            <a:r>
              <a:rPr lang="en-US" b="1" u="sng" dirty="0" smtClean="0"/>
              <a:t>First Dimension:  Archetypes of data:  </a:t>
            </a:r>
            <a:r>
              <a:rPr lang="en-US" dirty="0" smtClean="0"/>
              <a:t/>
            </a:r>
            <a:br>
              <a:rPr lang="en-US" dirty="0" smtClean="0"/>
            </a:br>
            <a:r>
              <a:rPr lang="en-US" dirty="0"/>
              <a:t>1</a:t>
            </a:r>
            <a:r>
              <a:rPr lang="en-US" dirty="0" smtClean="0"/>
              <a:t>) Time Series, </a:t>
            </a:r>
            <a:br>
              <a:rPr lang="en-US" dirty="0" smtClean="0"/>
            </a:br>
            <a:r>
              <a:rPr lang="en-US" dirty="0" smtClean="0"/>
              <a:t>2) Text</a:t>
            </a:r>
            <a:br>
              <a:rPr lang="en-US" dirty="0" smtClean="0"/>
            </a:br>
            <a:r>
              <a:rPr lang="en-US" dirty="0" smtClean="0"/>
              <a:t>3) Graphic</a:t>
            </a:r>
          </a:p>
          <a:p>
            <a:r>
              <a:rPr lang="en-US" b="1" u="sng" dirty="0" smtClean="0"/>
              <a:t>Second Dimension: Filters </a:t>
            </a:r>
            <a:r>
              <a:rPr lang="en-US" dirty="0" smtClean="0"/>
              <a:t/>
            </a:r>
            <a:br>
              <a:rPr lang="en-US" dirty="0" smtClean="0"/>
            </a:br>
            <a:r>
              <a:rPr lang="en-US" dirty="0" smtClean="0"/>
              <a:t>1) value, </a:t>
            </a:r>
            <a:br>
              <a:rPr lang="en-US" dirty="0" smtClean="0"/>
            </a:br>
            <a:r>
              <a:rPr lang="en-US" dirty="0" smtClean="0"/>
              <a:t>2) trend</a:t>
            </a:r>
            <a:br>
              <a:rPr lang="en-US" dirty="0" smtClean="0"/>
            </a:br>
            <a:r>
              <a:rPr lang="en-US" dirty="0" smtClean="0"/>
              <a:t>3) aggregation of data (including imaging)</a:t>
            </a:r>
          </a:p>
          <a:p>
            <a:r>
              <a:rPr lang="en-US" dirty="0" smtClean="0"/>
              <a:t>4) aggregate trends</a:t>
            </a:r>
          </a:p>
          <a:p>
            <a:r>
              <a:rPr lang="en-US" dirty="0" smtClean="0"/>
              <a:t>5) NLP</a:t>
            </a:r>
          </a:p>
          <a:p>
            <a:r>
              <a:rPr lang="en-US" b="1" u="sng" dirty="0" smtClean="0"/>
              <a:t>Third dimension:   N=1  </a:t>
            </a:r>
            <a:r>
              <a:rPr lang="en-US" dirty="0" smtClean="0"/>
              <a:t/>
            </a:r>
            <a:br>
              <a:rPr lang="en-US" dirty="0" smtClean="0"/>
            </a:br>
            <a:r>
              <a:rPr lang="en-US" dirty="0" smtClean="0"/>
              <a:t>personal circadian </a:t>
            </a:r>
            <a:r>
              <a:rPr lang="en-US" dirty="0" err="1" smtClean="0"/>
              <a:t>nomograms</a:t>
            </a:r>
            <a:endParaRPr lang="en-US" dirty="0" smtClean="0"/>
          </a:p>
          <a:p>
            <a:r>
              <a:rPr lang="en-US" b="1" u="sng" dirty="0" smtClean="0"/>
              <a:t>Fourth Dimension:</a:t>
            </a:r>
            <a:r>
              <a:rPr lang="en-US" b="1" u="sng" dirty="0"/>
              <a:t> </a:t>
            </a:r>
            <a:r>
              <a:rPr lang="en-US" b="1" u="sng" dirty="0" smtClean="0"/>
              <a:t> Escalations:</a:t>
            </a:r>
            <a:br>
              <a:rPr lang="en-US" b="1" u="sng" dirty="0" smtClean="0"/>
            </a:br>
            <a:r>
              <a:rPr lang="en-US" dirty="0" smtClean="0"/>
              <a:t>1) M2M</a:t>
            </a:r>
            <a:br>
              <a:rPr lang="en-US" dirty="0" smtClean="0"/>
            </a:br>
            <a:r>
              <a:rPr lang="en-US" dirty="0" smtClean="0"/>
              <a:t>2) M2C</a:t>
            </a:r>
          </a:p>
          <a:p>
            <a:r>
              <a:rPr lang="en-US" b="1" u="sng" dirty="0" smtClean="0"/>
              <a:t>Fifth Dimension:  </a:t>
            </a:r>
            <a:r>
              <a:rPr lang="en-US" dirty="0" smtClean="0"/>
              <a:t>Avatars as brokers</a:t>
            </a:r>
          </a:p>
          <a:p>
            <a:r>
              <a:rPr lang="en-US" b="1" u="sng" dirty="0" smtClean="0"/>
              <a:t>Sixth Dimension:  Staged Cycles of Learning</a:t>
            </a:r>
            <a:br>
              <a:rPr lang="en-US" b="1" u="sng" dirty="0" smtClean="0"/>
            </a:br>
            <a:r>
              <a:rPr lang="en-US" b="1" dirty="0" smtClean="0"/>
              <a:t>Accordion</a:t>
            </a:r>
            <a:r>
              <a:rPr lang="en-US" dirty="0" smtClean="0"/>
              <a:t> Model of Learning</a:t>
            </a:r>
            <a:endParaRPr lang="en-US" dirty="0"/>
          </a:p>
        </p:txBody>
      </p:sp>
      <p:sp>
        <p:nvSpPr>
          <p:cNvPr id="4" name="Footer Placeholder 3"/>
          <p:cNvSpPr>
            <a:spLocks noGrp="1"/>
          </p:cNvSpPr>
          <p:nvPr>
            <p:ph type="ftr" sz="quarter" idx="11"/>
          </p:nvPr>
        </p:nvSpPr>
        <p:spPr/>
        <p:txBody>
          <a:bodyPr/>
          <a:lstStyle/>
          <a:p>
            <a:r>
              <a:rPr lang="en-US" dirty="0" smtClean="0"/>
              <a:t>Copyright John Mattison 2014</a:t>
            </a:r>
            <a:endParaRPr lang="en-US" dirty="0"/>
          </a:p>
        </p:txBody>
      </p:sp>
    </p:spTree>
    <p:extLst>
      <p:ext uri="{BB962C8B-B14F-4D97-AF65-F5344CB8AC3E}">
        <p14:creationId xmlns:p14="http://schemas.microsoft.com/office/powerpoint/2010/main" val="32640064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lstStyle/>
          <a:p>
            <a:r>
              <a:rPr lang="en-US" b="1" u="sng" dirty="0" smtClean="0"/>
              <a:t>Role of Pervasive Sensing</a:t>
            </a:r>
            <a:endParaRPr lang="en-US" b="1" u="sng" dirty="0"/>
          </a:p>
        </p:txBody>
      </p:sp>
      <p:sp>
        <p:nvSpPr>
          <p:cNvPr id="5" name="Content Placeholder 4"/>
          <p:cNvSpPr>
            <a:spLocks noGrp="1"/>
          </p:cNvSpPr>
          <p:nvPr>
            <p:ph idx="1"/>
          </p:nvPr>
        </p:nvSpPr>
        <p:spPr>
          <a:xfrm>
            <a:off x="457200" y="1600200"/>
            <a:ext cx="8534400" cy="5105400"/>
          </a:xfrm>
        </p:spPr>
        <p:txBody>
          <a:bodyPr>
            <a:normAutofit fontScale="92500" lnSpcReduction="20000"/>
          </a:bodyPr>
          <a:lstStyle/>
          <a:p>
            <a:pPr marL="0" indent="0">
              <a:buNone/>
            </a:pPr>
            <a:r>
              <a:rPr lang="en-US" b="1" u="sng" dirty="0" smtClean="0"/>
              <a:t>Five Tiers </a:t>
            </a:r>
            <a:r>
              <a:rPr lang="en-US" b="1" u="sng" dirty="0"/>
              <a:t>of Pervasive Sensing:</a:t>
            </a:r>
          </a:p>
          <a:p>
            <a:pPr marL="514350" indent="-514350">
              <a:buAutoNum type="arabicParenR"/>
            </a:pPr>
            <a:r>
              <a:rPr lang="en-US" dirty="0"/>
              <a:t>Athlete/warrior:  </a:t>
            </a:r>
            <a:r>
              <a:rPr lang="en-US" dirty="0" err="1"/>
              <a:t>realtime</a:t>
            </a:r>
            <a:r>
              <a:rPr lang="en-US" dirty="0"/>
              <a:t> </a:t>
            </a:r>
            <a:r>
              <a:rPr lang="en-US" dirty="0" smtClean="0"/>
              <a:t>tuning</a:t>
            </a:r>
          </a:p>
          <a:p>
            <a:pPr marL="514350" indent="-514350">
              <a:buAutoNum type="arabicParenR"/>
            </a:pPr>
            <a:r>
              <a:rPr lang="en-US" dirty="0" smtClean="0"/>
              <a:t>Acute Illness, wireless inpatient monitoring</a:t>
            </a:r>
          </a:p>
          <a:p>
            <a:pPr marL="514350" indent="-514350">
              <a:buAutoNum type="arabicParenR"/>
            </a:pPr>
            <a:r>
              <a:rPr lang="en-US" dirty="0" smtClean="0"/>
              <a:t>Chronic Illness:  Post</a:t>
            </a:r>
            <a:r>
              <a:rPr lang="en-US" dirty="0"/>
              <a:t>-discharge from hospital:  early event detection and intervention  (Mayo Study)</a:t>
            </a:r>
          </a:p>
          <a:p>
            <a:pPr marL="514350" indent="-514350">
              <a:buAutoNum type="arabicParenR"/>
            </a:pPr>
            <a:r>
              <a:rPr lang="en-US" dirty="0" smtClean="0"/>
              <a:t>Restoring Wellness through </a:t>
            </a:r>
            <a:r>
              <a:rPr lang="en-US" b="1" dirty="0"/>
              <a:t>mindfulness</a:t>
            </a:r>
            <a:r>
              <a:rPr lang="en-US" dirty="0"/>
              <a:t>  </a:t>
            </a:r>
            <a:r>
              <a:rPr lang="en-US" dirty="0" smtClean="0"/>
              <a:t>(</a:t>
            </a:r>
            <a:r>
              <a:rPr lang="en-US" dirty="0" err="1" smtClean="0"/>
              <a:t>Acceleromoters</a:t>
            </a:r>
            <a:r>
              <a:rPr lang="en-US" dirty="0" smtClean="0"/>
              <a:t>, GSR, glucose, cortisol,…..</a:t>
            </a:r>
            <a:r>
              <a:rPr lang="en-US" dirty="0" err="1" smtClean="0"/>
              <a:t>etc</a:t>
            </a:r>
            <a:r>
              <a:rPr lang="en-US" dirty="0" smtClean="0"/>
              <a:t>)</a:t>
            </a:r>
            <a:r>
              <a:rPr lang="en-US" dirty="0"/>
              <a:t/>
            </a:r>
            <a:br>
              <a:rPr lang="en-US" dirty="0"/>
            </a:br>
            <a:r>
              <a:rPr lang="en-US" dirty="0"/>
              <a:t>a) </a:t>
            </a:r>
            <a:r>
              <a:rPr lang="en-US" dirty="0" smtClean="0"/>
              <a:t>Initiation</a:t>
            </a:r>
            <a:br>
              <a:rPr lang="en-US" dirty="0" smtClean="0"/>
            </a:br>
            <a:r>
              <a:rPr lang="en-US" dirty="0" smtClean="0"/>
              <a:t>b) Motivation</a:t>
            </a:r>
            <a:r>
              <a:rPr lang="en-US" dirty="0"/>
              <a:t>, and </a:t>
            </a:r>
            <a:br>
              <a:rPr lang="en-US" dirty="0"/>
            </a:br>
            <a:r>
              <a:rPr lang="en-US" dirty="0" smtClean="0"/>
              <a:t>c) Calibration (extending observation interval of </a:t>
            </a:r>
            <a:r>
              <a:rPr lang="en-US" dirty="0" err="1" smtClean="0"/>
              <a:t>fitbit</a:t>
            </a:r>
            <a:r>
              <a:rPr lang="en-US" dirty="0" smtClean="0"/>
              <a:t>)</a:t>
            </a:r>
          </a:p>
          <a:p>
            <a:pPr marL="514350" indent="-514350">
              <a:buAutoNum type="arabicParenR"/>
            </a:pPr>
            <a:r>
              <a:rPr lang="en-US" dirty="0" smtClean="0"/>
              <a:t>Environmental sensors to identify health risks</a:t>
            </a:r>
          </a:p>
          <a:p>
            <a:pPr marL="0" indent="0">
              <a:buNone/>
            </a:pPr>
            <a:r>
              <a:rPr lang="en-US" dirty="0" smtClean="0"/>
              <a:t>NB:  </a:t>
            </a:r>
            <a:r>
              <a:rPr lang="en-US" b="1" dirty="0" smtClean="0"/>
              <a:t>Habituation to digital nanny replaced by mindfulness</a:t>
            </a:r>
            <a:endParaRPr lang="en-US" b="1" dirty="0"/>
          </a:p>
          <a:p>
            <a:pPr marL="0" indent="0">
              <a:buNone/>
            </a:pPr>
            <a:r>
              <a:rPr lang="en-US" b="1" dirty="0" smtClean="0"/>
              <a:t>Market segmentation</a:t>
            </a:r>
            <a:r>
              <a:rPr lang="en-US" dirty="0" smtClean="0"/>
              <a:t>:  Fashion statement vs. function.  Location of sensors DOES matter.</a:t>
            </a:r>
            <a:endParaRPr lang="en-US" dirty="0"/>
          </a:p>
        </p:txBody>
      </p:sp>
      <p:sp>
        <p:nvSpPr>
          <p:cNvPr id="3" name="Footer Placeholder 2"/>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4693418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915400" cy="1143000"/>
          </a:xfrm>
        </p:spPr>
        <p:txBody>
          <a:bodyPr>
            <a:normAutofit fontScale="90000"/>
          </a:bodyPr>
          <a:lstStyle/>
          <a:p>
            <a:r>
              <a:rPr lang="en-US" b="1" u="sng" dirty="0" smtClean="0"/>
              <a:t>How will the </a:t>
            </a:r>
            <a:r>
              <a:rPr lang="en-US" b="1" u="sng" dirty="0"/>
              <a:t>D</a:t>
            </a:r>
            <a:r>
              <a:rPr lang="en-US" b="1" u="sng" dirty="0" smtClean="0"/>
              <a:t>igital IOT World Shape </a:t>
            </a:r>
            <a:r>
              <a:rPr lang="en-US" b="1" u="sng" dirty="0" smtClean="0"/>
              <a:t>the </a:t>
            </a:r>
            <a:r>
              <a:rPr lang="en-US" b="1" u="sng" dirty="0" smtClean="0"/>
              <a:t>Future </a:t>
            </a:r>
            <a:r>
              <a:rPr lang="en-US" b="1" u="sng" dirty="0" smtClean="0"/>
              <a:t>of </a:t>
            </a:r>
            <a:r>
              <a:rPr lang="en-US" b="1" u="sng" dirty="0" smtClean="0"/>
              <a:t>Human </a:t>
            </a:r>
            <a:r>
              <a:rPr lang="en-US" b="1" u="sng" dirty="0"/>
              <a:t>E</a:t>
            </a:r>
            <a:r>
              <a:rPr lang="en-US" b="1" u="sng" dirty="0" smtClean="0"/>
              <a:t>volution</a:t>
            </a:r>
            <a:r>
              <a:rPr lang="en-US" b="1" u="sng" dirty="0" smtClean="0"/>
              <a:t>?</a:t>
            </a:r>
            <a:endParaRPr lang="en-US" b="1" u="sng" dirty="0"/>
          </a:p>
        </p:txBody>
      </p:sp>
      <p:sp>
        <p:nvSpPr>
          <p:cNvPr id="3" name="Content Placeholder 2"/>
          <p:cNvSpPr>
            <a:spLocks noGrp="1"/>
          </p:cNvSpPr>
          <p:nvPr>
            <p:ph idx="1"/>
          </p:nvPr>
        </p:nvSpPr>
        <p:spPr>
          <a:xfrm>
            <a:off x="381000" y="3962400"/>
            <a:ext cx="8229600" cy="4389120"/>
          </a:xfrm>
        </p:spPr>
        <p:txBody>
          <a:bodyPr/>
          <a:lstStyle/>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4187953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9144000" cy="1143000"/>
          </a:xfrm>
        </p:spPr>
        <p:txBody>
          <a:bodyPr>
            <a:normAutofit fontScale="90000"/>
          </a:bodyPr>
          <a:lstStyle/>
          <a:p>
            <a:r>
              <a:rPr lang="en-US" b="1" u="sng" dirty="0" smtClean="0"/>
              <a:t>Homo </a:t>
            </a:r>
            <a:r>
              <a:rPr lang="en-US" b="1" u="sng" dirty="0" err="1" smtClean="0"/>
              <a:t>Metricus</a:t>
            </a:r>
            <a:r>
              <a:rPr lang="en-US" b="1" u="sng" dirty="0" smtClean="0"/>
              <a:t>:  </a:t>
            </a:r>
            <a:br>
              <a:rPr lang="en-US" b="1" u="sng" dirty="0" smtClean="0"/>
            </a:br>
            <a:r>
              <a:rPr lang="en-US" b="1" u="sng" dirty="0" smtClean="0"/>
              <a:t>embedded sensor loops</a:t>
            </a:r>
            <a:endParaRPr lang="en-US" b="1" u="sng" dirty="0"/>
          </a:p>
        </p:txBody>
      </p:sp>
      <p:sp>
        <p:nvSpPr>
          <p:cNvPr id="5" name="Content Placeholder 4"/>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a:ln w="9525">
            <a:noFill/>
            <a:miter lim="800000"/>
            <a:headEnd/>
            <a:tailEnd/>
          </a:ln>
          <a:effectLst/>
        </p:spPr>
      </p:pic>
    </p:spTree>
    <p:extLst>
      <p:ext uri="{BB962C8B-B14F-4D97-AF65-F5344CB8AC3E}">
        <p14:creationId xmlns:p14="http://schemas.microsoft.com/office/powerpoint/2010/main" val="838450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91600" cy="1143000"/>
          </a:xfrm>
        </p:spPr>
        <p:txBody>
          <a:bodyPr>
            <a:normAutofit fontScale="90000"/>
          </a:bodyPr>
          <a:lstStyle/>
          <a:p>
            <a:r>
              <a:rPr lang="en-US" b="1" u="sng" dirty="0" err="1" smtClean="0"/>
              <a:t>Exponentiality</a:t>
            </a:r>
            <a:r>
              <a:rPr lang="en-US" b="1" u="sng" dirty="0" smtClean="0"/>
              <a:t>, The</a:t>
            </a:r>
            <a:r>
              <a:rPr lang="en-US" b="1" u="sng" dirty="0" smtClean="0"/>
              <a:t> SCIFI Generation</a:t>
            </a:r>
            <a:br>
              <a:rPr lang="en-US" b="1" u="sng" dirty="0" smtClean="0"/>
            </a:br>
            <a:r>
              <a:rPr lang="en-US" b="1" u="sng" dirty="0" smtClean="0"/>
              <a:t>And Implications for Healthcare</a:t>
            </a:r>
            <a:endParaRPr lang="en-US" b="1" u="sng" dirty="0"/>
          </a:p>
        </p:txBody>
      </p:sp>
      <p:sp>
        <p:nvSpPr>
          <p:cNvPr id="3" name="Content Placeholder 2"/>
          <p:cNvSpPr>
            <a:spLocks noGrp="1"/>
          </p:cNvSpPr>
          <p:nvPr>
            <p:ph idx="1"/>
          </p:nvPr>
        </p:nvSpPr>
        <p:spPr>
          <a:xfrm>
            <a:off x="457200" y="1935480"/>
            <a:ext cx="8534400" cy="4389120"/>
          </a:xfrm>
        </p:spPr>
        <p:txBody>
          <a:bodyPr>
            <a:normAutofit/>
          </a:bodyPr>
          <a:lstStyle/>
          <a:p>
            <a:r>
              <a:rPr lang="en-US" b="1" dirty="0" smtClean="0"/>
              <a:t>Compression of Transformational Time:</a:t>
            </a:r>
            <a:br>
              <a:rPr lang="en-US" b="1" dirty="0" smtClean="0"/>
            </a:br>
            <a:r>
              <a:rPr lang="en-US" b="1" dirty="0" smtClean="0"/>
              <a:t>Generational cycle time now down to 5 years</a:t>
            </a:r>
            <a:r>
              <a:rPr lang="en-US" b="1" dirty="0" smtClean="0"/>
              <a:t>.</a:t>
            </a:r>
            <a:endParaRPr lang="en-US" dirty="0"/>
          </a:p>
          <a:p>
            <a:r>
              <a:rPr lang="en-US" b="1" dirty="0"/>
              <a:t>5 years ago:  </a:t>
            </a:r>
            <a:r>
              <a:rPr lang="en-US" b="1" dirty="0" smtClean="0"/>
              <a:t>AT&amp;T advertisement exposed the </a:t>
            </a:r>
            <a:r>
              <a:rPr lang="en-US" b="1" dirty="0"/>
              <a:t>compression of generational experience</a:t>
            </a:r>
            <a:endParaRPr lang="en-US" dirty="0"/>
          </a:p>
          <a:p>
            <a:r>
              <a:rPr lang="en-US" b="1" dirty="0"/>
              <a:t>Today’s Teens Zeitgeist: Sci-Fi Generation, </a:t>
            </a:r>
            <a:r>
              <a:rPr lang="en-US" b="1" dirty="0" smtClean="0"/>
              <a:t/>
            </a:r>
            <a:br>
              <a:rPr lang="en-US" b="1" dirty="0" smtClean="0"/>
            </a:br>
            <a:r>
              <a:rPr lang="en-US" sz="1900" b="1" dirty="0" err="1" smtClean="0"/>
              <a:t>Tricorder</a:t>
            </a:r>
            <a:r>
              <a:rPr lang="en-US" sz="1900" b="1" dirty="0" smtClean="0"/>
              <a:t> </a:t>
            </a:r>
            <a:r>
              <a:rPr lang="en-US" sz="1900" b="1" dirty="0"/>
              <a:t>X-Prize </a:t>
            </a:r>
            <a:r>
              <a:rPr lang="en-US" sz="1900" b="1" dirty="0" smtClean="0"/>
              <a:t>and </a:t>
            </a:r>
            <a:r>
              <a:rPr lang="en-US" sz="1900" b="1" dirty="0"/>
              <a:t>mentoring for hundreds of startups.</a:t>
            </a:r>
            <a:endParaRPr lang="en-US" sz="1900" dirty="0"/>
          </a:p>
          <a:p>
            <a:r>
              <a:rPr lang="en-US" b="1" dirty="0" smtClean="0"/>
              <a:t>SCI</a:t>
            </a:r>
            <a:r>
              <a:rPr lang="en-US" b="1" dirty="0"/>
              <a:t>-FI generation:  </a:t>
            </a:r>
            <a:r>
              <a:rPr lang="en-US" b="1" dirty="0" smtClean="0"/>
              <a:t/>
            </a:r>
            <a:br>
              <a:rPr lang="en-US" b="1" dirty="0" smtClean="0"/>
            </a:br>
            <a:r>
              <a:rPr lang="en-US" b="1" dirty="0" smtClean="0"/>
              <a:t>Disruptive change and experience is the new norm. Healthcare is at the center of this vortex, out of both necessity and opportunity.</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056828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762000"/>
            <a:ext cx="9144000" cy="9067800"/>
          </a:xfrm>
          <a:prstGeom prst="rect">
            <a:avLst/>
          </a:prstGeom>
          <a:noFill/>
          <a:ln w="9525">
            <a:noFill/>
            <a:miter lim="800000"/>
            <a:headEnd/>
            <a:tailEnd/>
          </a:ln>
          <a:effectLst/>
        </p:spPr>
      </p:pic>
      <p:sp>
        <p:nvSpPr>
          <p:cNvPr id="3" name="TextBox 2"/>
          <p:cNvSpPr txBox="1"/>
          <p:nvPr/>
        </p:nvSpPr>
        <p:spPr>
          <a:xfrm>
            <a:off x="381000" y="152400"/>
            <a:ext cx="4724400" cy="523220"/>
          </a:xfrm>
          <a:prstGeom prst="rect">
            <a:avLst/>
          </a:prstGeom>
          <a:noFill/>
        </p:spPr>
        <p:txBody>
          <a:bodyPr wrap="square" rtlCol="0">
            <a:spAutoFit/>
          </a:bodyPr>
          <a:lstStyle/>
          <a:p>
            <a:r>
              <a:rPr lang="en-US" sz="2800" b="1" dirty="0" smtClean="0"/>
              <a:t>Homo Geekus</a:t>
            </a:r>
            <a:endParaRPr lang="en-US" sz="2800" b="1" dirty="0"/>
          </a:p>
        </p:txBody>
      </p:sp>
    </p:spTree>
    <p:extLst>
      <p:ext uri="{BB962C8B-B14F-4D97-AF65-F5344CB8AC3E}">
        <p14:creationId xmlns:p14="http://schemas.microsoft.com/office/powerpoint/2010/main" val="2373138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1692" y="-152400"/>
            <a:ext cx="9165691" cy="7010400"/>
          </a:xfrm>
          <a:prstGeom prst="rect">
            <a:avLst/>
          </a:prstGeom>
          <a:noFill/>
          <a:ln w="9525">
            <a:noFill/>
            <a:miter lim="800000"/>
            <a:headEnd/>
            <a:tailEnd/>
          </a:ln>
          <a:effectLst/>
        </p:spPr>
      </p:pic>
      <p:sp>
        <p:nvSpPr>
          <p:cNvPr id="3" name="TextBox 2"/>
          <p:cNvSpPr txBox="1"/>
          <p:nvPr/>
        </p:nvSpPr>
        <p:spPr>
          <a:xfrm>
            <a:off x="228600" y="381000"/>
            <a:ext cx="3733800" cy="523220"/>
          </a:xfrm>
          <a:prstGeom prst="rect">
            <a:avLst/>
          </a:prstGeom>
          <a:noFill/>
        </p:spPr>
        <p:txBody>
          <a:bodyPr wrap="square" rtlCol="0">
            <a:spAutoFit/>
          </a:bodyPr>
          <a:lstStyle/>
          <a:p>
            <a:r>
              <a:rPr lang="en-US" sz="2800" b="1" dirty="0" smtClean="0"/>
              <a:t>Homo </a:t>
            </a:r>
            <a:r>
              <a:rPr lang="en-US" sz="2800" b="1" dirty="0" err="1" smtClean="0"/>
              <a:t>FastFooderus</a:t>
            </a:r>
            <a:endParaRPr lang="en-US" sz="2800" b="1" dirty="0"/>
          </a:p>
        </p:txBody>
      </p:sp>
    </p:spTree>
    <p:extLst>
      <p:ext uri="{BB962C8B-B14F-4D97-AF65-F5344CB8AC3E}">
        <p14:creationId xmlns:p14="http://schemas.microsoft.com/office/powerpoint/2010/main" val="3323790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42770153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en-US" b="1" u="sng" dirty="0" smtClean="0"/>
              <a:t>Visualization Tools to Support </a:t>
            </a:r>
            <a:br>
              <a:rPr lang="en-US" b="1" u="sng" dirty="0" smtClean="0"/>
            </a:br>
            <a:r>
              <a:rPr lang="en-US" b="1" u="sng" dirty="0" smtClean="0"/>
              <a:t>Three Conversations</a:t>
            </a:r>
            <a:endParaRPr lang="en-US" b="1" u="sng" dirty="0"/>
          </a:p>
        </p:txBody>
      </p:sp>
      <p:sp>
        <p:nvSpPr>
          <p:cNvPr id="3" name="Content Placeholder 2"/>
          <p:cNvSpPr>
            <a:spLocks noGrp="1"/>
          </p:cNvSpPr>
          <p:nvPr>
            <p:ph idx="1"/>
          </p:nvPr>
        </p:nvSpPr>
        <p:spPr>
          <a:xfrm>
            <a:off x="457200" y="2362200"/>
            <a:ext cx="8534400" cy="4389120"/>
          </a:xfrm>
        </p:spPr>
        <p:txBody>
          <a:bodyPr>
            <a:normAutofit fontScale="92500" lnSpcReduction="20000"/>
          </a:bodyPr>
          <a:lstStyle/>
          <a:p>
            <a:pPr marL="514350" indent="-514350">
              <a:buFont typeface="+mj-lt"/>
              <a:buAutoNum type="arabicPeriod"/>
            </a:pPr>
            <a:r>
              <a:rPr lang="en-US" dirty="0" smtClean="0"/>
              <a:t>Patient with Professional Care team</a:t>
            </a:r>
          </a:p>
          <a:p>
            <a:pPr marL="514350" indent="-514350">
              <a:buFont typeface="+mj-lt"/>
              <a:buAutoNum type="arabicPeriod"/>
            </a:pPr>
            <a:r>
              <a:rPr lang="en-US" dirty="0" smtClean="0"/>
              <a:t>Patient with Personal Care team</a:t>
            </a:r>
          </a:p>
          <a:p>
            <a:pPr marL="514350" indent="-514350">
              <a:buFont typeface="+mj-lt"/>
              <a:buAutoNum type="arabicPeriod"/>
            </a:pPr>
            <a:r>
              <a:rPr lang="en-US" dirty="0" smtClean="0"/>
              <a:t>Patient with the Person that houses the patient persona: “Person-Centricity”</a:t>
            </a:r>
            <a:r>
              <a:rPr lang="en-US" dirty="0"/>
              <a:t/>
            </a:r>
            <a:br>
              <a:rPr lang="en-US" dirty="0"/>
            </a:br>
            <a:endParaRPr lang="en-US" dirty="0" smtClean="0"/>
          </a:p>
          <a:p>
            <a:pPr marL="0" indent="0">
              <a:buNone/>
            </a:pPr>
            <a:r>
              <a:rPr lang="en-US" dirty="0" smtClean="0"/>
              <a:t>Primary sort is values-based, drill down to data.</a:t>
            </a:r>
            <a:br>
              <a:rPr lang="en-US" dirty="0" smtClean="0"/>
            </a:br>
            <a:r>
              <a:rPr lang="en-US" dirty="0" smtClean="0"/>
              <a:t>Assess values/objectives, </a:t>
            </a:r>
            <a:br>
              <a:rPr lang="en-US" dirty="0" smtClean="0"/>
            </a:br>
            <a:r>
              <a:rPr lang="en-US" dirty="0" smtClean="0"/>
              <a:t>Validate, apply with SDM:</a:t>
            </a:r>
          </a:p>
          <a:p>
            <a:pPr marL="0" indent="0">
              <a:buNone/>
            </a:pPr>
            <a:r>
              <a:rPr lang="en-US" dirty="0" smtClean="0"/>
              <a:t>45 </a:t>
            </a:r>
            <a:r>
              <a:rPr lang="en-US" dirty="0" err="1" smtClean="0"/>
              <a:t>yo</a:t>
            </a:r>
            <a:r>
              <a:rPr lang="en-US" dirty="0" smtClean="0"/>
              <a:t> woman with new onset diabetes and hypertension:</a:t>
            </a:r>
            <a:br>
              <a:rPr lang="en-US" dirty="0" smtClean="0"/>
            </a:br>
            <a:r>
              <a:rPr lang="en-US" dirty="0" smtClean="0"/>
              <a:t/>
            </a:r>
            <a:br>
              <a:rPr lang="en-US" dirty="0" smtClean="0"/>
            </a:br>
            <a:r>
              <a:rPr lang="en-US" dirty="0" smtClean="0"/>
              <a:t>1)  Value-based SDM for options</a:t>
            </a:r>
            <a:br>
              <a:rPr lang="en-US" dirty="0" smtClean="0"/>
            </a:br>
            <a:r>
              <a:rPr lang="en-US" dirty="0" smtClean="0"/>
              <a:t>2)  Localize use of streaming data from </a:t>
            </a:r>
            <a:r>
              <a:rPr lang="en-US" dirty="0" err="1" smtClean="0"/>
              <a:t>wearables</a:t>
            </a:r>
            <a:r>
              <a:rPr lang="en-US" dirty="0" smtClean="0"/>
              <a:t> to enhance and sustain mindfulness first and foremost.</a:t>
            </a:r>
            <a:endParaRPr lang="en-US" dirty="0"/>
          </a:p>
        </p:txBody>
      </p:sp>
      <p:sp>
        <p:nvSpPr>
          <p:cNvPr id="4" name="Footer Placeholder 3"/>
          <p:cNvSpPr>
            <a:spLocks noGrp="1"/>
          </p:cNvSpPr>
          <p:nvPr>
            <p:ph type="ftr" sz="quarter" idx="11"/>
          </p:nvPr>
        </p:nvSpPr>
        <p:spPr>
          <a:xfrm>
            <a:off x="2667000" y="6492875"/>
            <a:ext cx="3352800" cy="365125"/>
          </a:xfrm>
        </p:spPr>
        <p:txBody>
          <a:bodyPr/>
          <a:lstStyle/>
          <a:p>
            <a:r>
              <a:rPr lang="en-US" dirty="0" smtClean="0"/>
              <a:t>Copyright John Mattison 2014</a:t>
            </a:r>
          </a:p>
        </p:txBody>
      </p:sp>
    </p:spTree>
    <p:extLst>
      <p:ext uri="{BB962C8B-B14F-4D97-AF65-F5344CB8AC3E}">
        <p14:creationId xmlns:p14="http://schemas.microsoft.com/office/powerpoint/2010/main" val="613955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pPr algn="ctr"/>
            <a:r>
              <a:rPr lang="en-US" b="1" u="sng" dirty="0" smtClean="0"/>
              <a:t>Using </a:t>
            </a:r>
            <a:r>
              <a:rPr lang="en-US" b="1" u="sng" dirty="0" err="1" smtClean="0"/>
              <a:t>mHealth</a:t>
            </a:r>
            <a:r>
              <a:rPr lang="en-US" b="1" u="sng" dirty="0" smtClean="0"/>
              <a:t>, Sensors, Big </a:t>
            </a:r>
            <a:r>
              <a:rPr lang="en-US" b="1" u="sng" dirty="0" smtClean="0"/>
              <a:t>Data,</a:t>
            </a:r>
            <a:r>
              <a:rPr lang="en-US" b="1" u="sng" dirty="0" smtClean="0"/>
              <a:t/>
            </a:r>
            <a:br>
              <a:rPr lang="en-US" b="1" u="sng" dirty="0" smtClean="0"/>
            </a:br>
            <a:r>
              <a:rPr lang="en-US" b="1" u="sng" dirty="0" smtClean="0"/>
              <a:t>Avatars to Humanize Experience</a:t>
            </a:r>
            <a:endParaRPr lang="en-US" b="1" u="sng" dirty="0"/>
          </a:p>
        </p:txBody>
      </p:sp>
      <p:sp>
        <p:nvSpPr>
          <p:cNvPr id="4" name="Content Placeholder 3"/>
          <p:cNvSpPr>
            <a:spLocks noGrp="1"/>
          </p:cNvSpPr>
          <p:nvPr>
            <p:ph idx="1"/>
          </p:nvPr>
        </p:nvSpPr>
        <p:spPr/>
        <p:txBody>
          <a:bodyPr>
            <a:normAutofit lnSpcReduction="10000"/>
          </a:bodyPr>
          <a:lstStyle/>
          <a:p>
            <a:r>
              <a:rPr lang="en-US" dirty="0" smtClean="0"/>
              <a:t>Passive sensing and reporting to detect trends and alert </a:t>
            </a:r>
            <a:r>
              <a:rPr lang="en-US" dirty="0" err="1" smtClean="0"/>
              <a:t>threshholds</a:t>
            </a:r>
            <a:r>
              <a:rPr lang="en-US" dirty="0" smtClean="0"/>
              <a:t>  (M2M, M2P, M2C)</a:t>
            </a:r>
          </a:p>
          <a:p>
            <a:r>
              <a:rPr lang="en-US" dirty="0" smtClean="0"/>
              <a:t>Personalization of HOW we communicate </a:t>
            </a:r>
            <a:br>
              <a:rPr lang="en-US" dirty="0" smtClean="0"/>
            </a:br>
            <a:r>
              <a:rPr lang="en-US" dirty="0" smtClean="0"/>
              <a:t>optionality, medium, humor, gaming, motivation 3.0</a:t>
            </a:r>
          </a:p>
          <a:p>
            <a:r>
              <a:rPr lang="en-US" dirty="0" smtClean="0"/>
              <a:t>Role of Avatars</a:t>
            </a:r>
            <a:br>
              <a:rPr lang="en-US" dirty="0" smtClean="0"/>
            </a:br>
            <a:r>
              <a:rPr lang="en-US" dirty="0" smtClean="0"/>
              <a:t>personalized, motivational, 3D multimedia</a:t>
            </a:r>
            <a:br>
              <a:rPr lang="en-US" dirty="0" smtClean="0"/>
            </a:br>
            <a:r>
              <a:rPr lang="en-US" dirty="0" smtClean="0"/>
              <a:t>Coaches, Motivators, Aspirational (bariatric)</a:t>
            </a:r>
          </a:p>
          <a:p>
            <a:r>
              <a:rPr lang="en-US" dirty="0" smtClean="0"/>
              <a:t>Integration of Personal network with professional network.</a:t>
            </a:r>
          </a:p>
          <a:p>
            <a:r>
              <a:rPr lang="en-US" dirty="0" smtClean="0"/>
              <a:t>Inpatient:  two social networks with simple tools for patient control over bridging the two networks.</a:t>
            </a:r>
            <a:endParaRPr lang="en-US" dirty="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9750478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u="sng" dirty="0" smtClean="0"/>
              <a:t>Avatars</a:t>
            </a:r>
            <a:endParaRPr lang="en-US" b="1" u="sng" dirty="0"/>
          </a:p>
        </p:txBody>
      </p:sp>
      <p:sp>
        <p:nvSpPr>
          <p:cNvPr id="3" name="Content Placeholder 2"/>
          <p:cNvSpPr>
            <a:spLocks noGrp="1"/>
          </p:cNvSpPr>
          <p:nvPr>
            <p:ph idx="1"/>
          </p:nvPr>
        </p:nvSpPr>
        <p:spPr>
          <a:xfrm>
            <a:off x="381000" y="1371600"/>
            <a:ext cx="8382000" cy="4953000"/>
          </a:xfrm>
        </p:spPr>
        <p:txBody>
          <a:bodyPr>
            <a:normAutofit/>
          </a:bodyPr>
          <a:lstStyle/>
          <a:p>
            <a:r>
              <a:rPr lang="en-US" b="1" u="sng" dirty="0"/>
              <a:t>Avatars for docs (heads up displays</a:t>
            </a:r>
            <a:r>
              <a:rPr lang="en-US" b="1" u="sng" dirty="0" smtClean="0"/>
              <a:t>)</a:t>
            </a:r>
            <a:br>
              <a:rPr lang="en-US" b="1" u="sng" dirty="0" smtClean="0"/>
            </a:br>
            <a:r>
              <a:rPr lang="en-US" dirty="0" smtClean="0"/>
              <a:t>Augmented Google </a:t>
            </a:r>
            <a:r>
              <a:rPr lang="en-US" dirty="0" smtClean="0"/>
              <a:t>Glass</a:t>
            </a:r>
            <a:endParaRPr lang="en-US" dirty="0"/>
          </a:p>
          <a:p>
            <a:r>
              <a:rPr lang="en-US" b="1" u="sng" dirty="0"/>
              <a:t>Avatars for patients:</a:t>
            </a:r>
            <a:endParaRPr lang="en-US" dirty="0"/>
          </a:p>
          <a:p>
            <a:r>
              <a:rPr lang="en-US" dirty="0"/>
              <a:t>Scores of avatar-based health coaches already to augment human care team messaging.</a:t>
            </a:r>
          </a:p>
          <a:p>
            <a:r>
              <a:rPr lang="en-US" dirty="0" smtClean="0"/>
              <a:t>Health </a:t>
            </a:r>
            <a:r>
              <a:rPr lang="en-US" dirty="0" smtClean="0"/>
              <a:t>Coaches:  Restoring ancient wisdom with mindfulness around diet, exercise, sleep, SOCIAL, role of </a:t>
            </a:r>
            <a:r>
              <a:rPr lang="en-US" dirty="0" smtClean="0"/>
              <a:t>avatars</a:t>
            </a:r>
            <a:endParaRPr lang="en-US" dirty="0" smtClean="0"/>
          </a:p>
          <a:p>
            <a:r>
              <a:rPr lang="en-US" dirty="0" smtClean="0"/>
              <a:t>Aspirational:  Bariatric Surgery</a:t>
            </a:r>
          </a:p>
          <a:p>
            <a:r>
              <a:rPr lang="en-US" dirty="0" smtClean="0"/>
              <a:t>Brokers with Universe PUC </a:t>
            </a:r>
            <a:br>
              <a:rPr lang="en-US" dirty="0" smtClean="0"/>
            </a:br>
            <a:r>
              <a:rPr lang="en-US" dirty="0" smtClean="0"/>
              <a:t>(meta-augmentation of </a:t>
            </a:r>
            <a:r>
              <a:rPr lang="en-US" dirty="0" err="1" smtClean="0"/>
              <a:t>google</a:t>
            </a:r>
            <a:r>
              <a:rPr lang="en-US" dirty="0" smtClean="0"/>
              <a:t> glass)</a:t>
            </a: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6708319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991600" cy="1143000"/>
          </a:xfrm>
        </p:spPr>
        <p:txBody>
          <a:bodyPr>
            <a:normAutofit fontScale="90000"/>
          </a:bodyPr>
          <a:lstStyle/>
          <a:p>
            <a:r>
              <a:rPr lang="en-US" b="1" u="sng" dirty="0" smtClean="0"/>
              <a:t>Privacy </a:t>
            </a:r>
            <a:r>
              <a:rPr lang="en-US" b="1" u="sng" dirty="0" err="1" smtClean="0"/>
              <a:t>vs</a:t>
            </a:r>
            <a:r>
              <a:rPr lang="en-US" b="1" u="sng" dirty="0" smtClean="0"/>
              <a:t> Reciprocal Transparency</a:t>
            </a:r>
            <a:endParaRPr lang="en-US" b="1" u="sng" dirty="0"/>
          </a:p>
        </p:txBody>
      </p:sp>
      <p:sp>
        <p:nvSpPr>
          <p:cNvPr id="3" name="Content Placeholder 2"/>
          <p:cNvSpPr>
            <a:spLocks noGrp="1"/>
          </p:cNvSpPr>
          <p:nvPr>
            <p:ph idx="1"/>
          </p:nvPr>
        </p:nvSpPr>
        <p:spPr/>
        <p:txBody>
          <a:bodyPr>
            <a:normAutofit lnSpcReduction="10000"/>
          </a:bodyPr>
          <a:lstStyle/>
          <a:p>
            <a:r>
              <a:rPr lang="en-US" dirty="0"/>
              <a:t>Edward Snowden and NSA:  </a:t>
            </a:r>
            <a:br>
              <a:rPr lang="en-US" dirty="0"/>
            </a:br>
            <a:r>
              <a:rPr lang="en-US" dirty="0"/>
              <a:t>We can’t get the privacy genie back in the bottle, but we can implement reciprocal transparency so that we better understand when our free corporate-sponsored avatars (dominant sales and marketing medium soon), are actually serving US, vs. when they are service their financial master</a:t>
            </a:r>
            <a:r>
              <a:rPr lang="en-US" dirty="0" smtClean="0"/>
              <a:t>.</a:t>
            </a:r>
            <a:br>
              <a:rPr lang="en-US" dirty="0" smtClean="0"/>
            </a:br>
            <a:endParaRPr lang="en-US" dirty="0"/>
          </a:p>
          <a:p>
            <a:r>
              <a:rPr lang="en-US" b="1" dirty="0" smtClean="0"/>
              <a:t>Who </a:t>
            </a:r>
            <a:r>
              <a:rPr lang="en-US" b="1" dirty="0"/>
              <a:t>owns your avatar and why do you </a:t>
            </a:r>
            <a:r>
              <a:rPr lang="en-US" b="1" dirty="0" smtClean="0"/>
              <a:t>care? 2009, </a:t>
            </a:r>
            <a:r>
              <a:rPr lang="en-US" b="1" dirty="0"/>
              <a:t>1.3million </a:t>
            </a:r>
            <a:r>
              <a:rPr lang="en-US" b="1" dirty="0" err="1" smtClean="0"/>
              <a:t>retweets</a:t>
            </a:r>
            <a:r>
              <a:rPr lang="en-US" b="1" dirty="0"/>
              <a:t>.</a:t>
            </a:r>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0263242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normAutofit fontScale="90000"/>
          </a:bodyPr>
          <a:lstStyle/>
          <a:p>
            <a:r>
              <a:rPr lang="en-US" b="1" u="sng" dirty="0" smtClean="0"/>
              <a:t>The New Healer </a:t>
            </a:r>
            <a:br>
              <a:rPr lang="en-US" b="1" u="sng" dirty="0" smtClean="0"/>
            </a:br>
            <a:r>
              <a:rPr lang="en-US" b="1" u="sng" dirty="0" smtClean="0"/>
              <a:t>(Avatar Augmented)</a:t>
            </a:r>
            <a:endParaRPr lang="en-US" b="1" u="sng" dirty="0"/>
          </a:p>
        </p:txBody>
      </p:sp>
      <p:sp>
        <p:nvSpPr>
          <p:cNvPr id="5" name="Content Placeholder 4"/>
          <p:cNvSpPr>
            <a:spLocks noGrp="1"/>
          </p:cNvSpPr>
          <p:nvPr>
            <p:ph idx="1"/>
          </p:nvPr>
        </p:nvSpPr>
        <p:spPr>
          <a:xfrm>
            <a:off x="228600" y="1295400"/>
            <a:ext cx="8915400" cy="5486400"/>
          </a:xfrm>
        </p:spPr>
        <p:txBody>
          <a:bodyPr>
            <a:normAutofit fontScale="85000" lnSpcReduction="20000"/>
          </a:bodyPr>
          <a:lstStyle/>
          <a:p>
            <a:r>
              <a:rPr lang="en-US" b="1" u="sng" dirty="0" smtClean="0"/>
              <a:t>Leads with empathy</a:t>
            </a:r>
            <a:r>
              <a:rPr lang="en-US" dirty="0" smtClean="0"/>
              <a:t>, the foundation of </a:t>
            </a:r>
            <a:r>
              <a:rPr lang="en-US" b="1" dirty="0" smtClean="0"/>
              <a:t>simplicity</a:t>
            </a:r>
            <a:r>
              <a:rPr lang="en-US" dirty="0" smtClean="0"/>
              <a:t>.</a:t>
            </a:r>
          </a:p>
          <a:p>
            <a:r>
              <a:rPr lang="en-US" b="1" u="sng" dirty="0" smtClean="0"/>
              <a:t>Teaches mindfulness:  </a:t>
            </a:r>
            <a:r>
              <a:rPr lang="en-US" dirty="0" smtClean="0"/>
              <a:t>“Moment </a:t>
            </a:r>
            <a:r>
              <a:rPr lang="en-US" dirty="0"/>
              <a:t>to moment </a:t>
            </a:r>
            <a:r>
              <a:rPr lang="en-US" dirty="0" err="1"/>
              <a:t>non-judgemental</a:t>
            </a:r>
            <a:r>
              <a:rPr lang="en-US" dirty="0"/>
              <a:t> awareness” </a:t>
            </a:r>
            <a:r>
              <a:rPr lang="en-US" dirty="0" smtClean="0"/>
              <a:t>Steven Hickman, Director, UCSD</a:t>
            </a:r>
          </a:p>
          <a:p>
            <a:r>
              <a:rPr lang="en-US" b="1" dirty="0" smtClean="0"/>
              <a:t>Coordinates</a:t>
            </a:r>
            <a:r>
              <a:rPr lang="en-US" dirty="0" smtClean="0"/>
              <a:t> the professional team </a:t>
            </a:r>
            <a:r>
              <a:rPr lang="en-US" b="1" dirty="0" smtClean="0"/>
              <a:t>for</a:t>
            </a:r>
            <a:r>
              <a:rPr lang="en-US" dirty="0" smtClean="0"/>
              <a:t> the person</a:t>
            </a:r>
          </a:p>
          <a:p>
            <a:r>
              <a:rPr lang="en-US" b="1" dirty="0" smtClean="0"/>
              <a:t>Puts</a:t>
            </a:r>
            <a:r>
              <a:rPr lang="en-US" dirty="0" smtClean="0"/>
              <a:t> the person first: “The patient is ready for you now”</a:t>
            </a:r>
          </a:p>
          <a:p>
            <a:r>
              <a:rPr lang="en-US" b="1" dirty="0" smtClean="0"/>
              <a:t>Elaborates and validates </a:t>
            </a:r>
            <a:r>
              <a:rPr lang="en-US" dirty="0" smtClean="0"/>
              <a:t>every individual’s values and goals, and then mentors the individual to chart their own course</a:t>
            </a:r>
            <a:r>
              <a:rPr lang="en-US" dirty="0" smtClean="0"/>
              <a:t>.</a:t>
            </a:r>
          </a:p>
          <a:p>
            <a:r>
              <a:rPr lang="en-US" dirty="0" smtClean="0"/>
              <a:t>Understands radical transformation of etiologic causal relationships based on emerging </a:t>
            </a:r>
            <a:r>
              <a:rPr lang="en-US" dirty="0" err="1" smtClean="0"/>
              <a:t>omics</a:t>
            </a:r>
            <a:r>
              <a:rPr lang="en-US" dirty="0" smtClean="0"/>
              <a:t> science, behavioral and environmental synergies.</a:t>
            </a:r>
            <a:endParaRPr lang="en-US" dirty="0" smtClean="0"/>
          </a:p>
          <a:p>
            <a:r>
              <a:rPr lang="en-US" b="1" dirty="0" smtClean="0"/>
              <a:t>Supports their goals and choices </a:t>
            </a:r>
            <a:r>
              <a:rPr lang="en-US" dirty="0" smtClean="0"/>
              <a:t>through personalized motivational tools </a:t>
            </a:r>
            <a:br>
              <a:rPr lang="en-US" dirty="0" smtClean="0"/>
            </a:br>
            <a:r>
              <a:rPr lang="en-US" dirty="0" smtClean="0"/>
              <a:t>-how, when, where the individual wants, </a:t>
            </a:r>
            <a:br>
              <a:rPr lang="en-US" dirty="0" smtClean="0"/>
            </a:br>
            <a:r>
              <a:rPr lang="en-US" dirty="0" smtClean="0"/>
              <a:t>-with technology in the background as much as possible.</a:t>
            </a:r>
          </a:p>
          <a:p>
            <a:r>
              <a:rPr lang="en-US" b="1" dirty="0" smtClean="0"/>
              <a:t>Compassionately uses face-to-face opportunities </a:t>
            </a:r>
            <a:r>
              <a:rPr lang="en-US" dirty="0" smtClean="0"/>
              <a:t>to help individuals use digital tools to maximum benefit in the 99.9% of their lives outside the clinic where they make the micro-decisions that help them reach their goals to thrive.</a:t>
            </a:r>
            <a:endParaRPr lang="en-US" dirty="0"/>
          </a:p>
        </p:txBody>
      </p:sp>
    </p:spTree>
    <p:extLst>
      <p:ext uri="{BB962C8B-B14F-4D97-AF65-F5344CB8AC3E}">
        <p14:creationId xmlns:p14="http://schemas.microsoft.com/office/powerpoint/2010/main" val="10694115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John Mattison 2014</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066800" y="-1295400"/>
            <a:ext cx="11277600" cy="9753600"/>
          </a:xfrm>
          <a:prstGeom prst="rect">
            <a:avLst/>
          </a:prstGeom>
          <a:noFill/>
          <a:ln w="9525">
            <a:noFill/>
            <a:miter lim="800000"/>
            <a:headEnd/>
            <a:tailEnd/>
          </a:ln>
          <a:effectLst/>
        </p:spPr>
      </p:pic>
      <p:sp>
        <p:nvSpPr>
          <p:cNvPr id="3" name="TextBox 2"/>
          <p:cNvSpPr txBox="1"/>
          <p:nvPr/>
        </p:nvSpPr>
        <p:spPr>
          <a:xfrm>
            <a:off x="381000" y="533400"/>
            <a:ext cx="2819400" cy="523220"/>
          </a:xfrm>
          <a:prstGeom prst="rect">
            <a:avLst/>
          </a:prstGeom>
          <a:noFill/>
        </p:spPr>
        <p:txBody>
          <a:bodyPr wrap="square" rtlCol="0">
            <a:spAutoFit/>
          </a:bodyPr>
          <a:lstStyle/>
          <a:p>
            <a:r>
              <a:rPr lang="en-US" sz="2800" dirty="0" smtClean="0">
                <a:solidFill>
                  <a:schemeClr val="bg1"/>
                </a:solidFill>
              </a:rPr>
              <a:t>Mindful Man</a:t>
            </a:r>
            <a:endParaRPr lang="en-US" sz="2800" dirty="0">
              <a:solidFill>
                <a:schemeClr val="bg1"/>
              </a:solidFill>
            </a:endParaRPr>
          </a:p>
        </p:txBody>
      </p:sp>
      <p:sp>
        <p:nvSpPr>
          <p:cNvPr id="4" name="Rectangle 3"/>
          <p:cNvSpPr/>
          <p:nvPr/>
        </p:nvSpPr>
        <p:spPr>
          <a:xfrm>
            <a:off x="2286000" y="3105835"/>
            <a:ext cx="4572000" cy="646331"/>
          </a:xfrm>
          <a:prstGeom prst="rect">
            <a:avLst/>
          </a:prstGeom>
        </p:spPr>
        <p:txBody>
          <a:bodyPr>
            <a:spAutoFit/>
          </a:bodyPr>
          <a:lstStyle/>
          <a:p>
            <a:r>
              <a:rPr lang="en-US" b="1" dirty="0"/>
              <a:t>Visualization is about surfacing human relevant context in      </a:t>
            </a:r>
          </a:p>
        </p:txBody>
      </p:sp>
    </p:spTree>
    <p:extLst>
      <p:ext uri="{BB962C8B-B14F-4D97-AF65-F5344CB8AC3E}">
        <p14:creationId xmlns:p14="http://schemas.microsoft.com/office/powerpoint/2010/main" val="37308622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u="sng" dirty="0" smtClean="0"/>
              <a:t>Hubert Humphrey at HHS</a:t>
            </a:r>
            <a:endParaRPr lang="en-US" b="1" u="sng" dirty="0"/>
          </a:p>
        </p:txBody>
      </p:sp>
      <p:sp>
        <p:nvSpPr>
          <p:cNvPr id="3" name="Content Placeholder 2"/>
          <p:cNvSpPr>
            <a:spLocks noGrp="1"/>
          </p:cNvSpPr>
          <p:nvPr>
            <p:ph idx="1"/>
          </p:nvPr>
        </p:nvSpPr>
        <p:spPr>
          <a:xfrm>
            <a:off x="0" y="1935480"/>
            <a:ext cx="9144000" cy="4389120"/>
          </a:xfrm>
        </p:spPr>
        <p:txBody>
          <a:bodyPr>
            <a:normAutofit fontScale="92500" lnSpcReduction="10000"/>
          </a:bodyPr>
          <a:lstStyle/>
          <a:p>
            <a:r>
              <a:rPr lang="en-US" sz="3200" dirty="0" smtClean="0"/>
              <a:t>It has been said that the moral test of government is how that government treats </a:t>
            </a:r>
            <a:br>
              <a:rPr lang="en-US" sz="3200" dirty="0" smtClean="0"/>
            </a:br>
            <a:r>
              <a:rPr lang="en-US" sz="3200" dirty="0" smtClean="0"/>
              <a:t>-those who are in the dawn of life, the children; </a:t>
            </a:r>
            <a:br>
              <a:rPr lang="en-US" sz="3200" dirty="0" smtClean="0"/>
            </a:br>
            <a:r>
              <a:rPr lang="en-US" sz="3200" dirty="0" smtClean="0"/>
              <a:t>-those who are in the twilight of life, the elderly; -and those who are in the shadows of life, the sick, the needy and the handicapped.</a:t>
            </a:r>
            <a:br>
              <a:rPr lang="en-US" sz="3200" dirty="0" smtClean="0"/>
            </a:br>
            <a:endParaRPr lang="en-US" sz="3200" dirty="0" smtClean="0"/>
          </a:p>
          <a:p>
            <a:r>
              <a:rPr lang="en-US" sz="2400" dirty="0" smtClean="0"/>
              <a:t>We must consciously use technology, including </a:t>
            </a:r>
            <a:r>
              <a:rPr lang="en-US" sz="2400" dirty="0" err="1" smtClean="0"/>
              <a:t>mHealth</a:t>
            </a:r>
            <a:r>
              <a:rPr lang="en-US" sz="2400" dirty="0" smtClean="0"/>
              <a:t> to close social inequities and health inequalities, or we have all failed as technologists.</a:t>
            </a:r>
            <a:br>
              <a:rPr lang="en-US" sz="2400" dirty="0" smtClean="0"/>
            </a:br>
            <a:endParaRPr lang="en-US" sz="2400" dirty="0" smtClean="0"/>
          </a:p>
          <a:p>
            <a:r>
              <a:rPr lang="en-US" sz="1600" i="1" dirty="0" smtClean="0"/>
              <a:t>The Second Machine Age </a:t>
            </a:r>
            <a:r>
              <a:rPr lang="en-US" sz="1600" dirty="0" smtClean="0"/>
              <a:t>chronicles the creation of a systemic underclass</a:t>
            </a:r>
          </a:p>
          <a:p>
            <a:endParaRPr lang="en-US" sz="32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9566069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u="sng" dirty="0" smtClean="0"/>
              <a:t>Constraints </a:t>
            </a:r>
            <a:r>
              <a:rPr lang="en-US" b="1" u="sng" dirty="0"/>
              <a:t>of </a:t>
            </a:r>
            <a:r>
              <a:rPr lang="en-US" b="1" u="sng" dirty="0"/>
              <a:t>Y</a:t>
            </a:r>
            <a:r>
              <a:rPr lang="en-US" b="1" u="sng" dirty="0" smtClean="0"/>
              <a:t>our Doctor’s B</a:t>
            </a:r>
            <a:r>
              <a:rPr lang="en-US" b="1" u="sng" dirty="0" smtClean="0"/>
              <a:t>rain</a:t>
            </a:r>
            <a:r>
              <a:rPr lang="en-US" b="1" u="sng" dirty="0"/>
              <a:t>:</a:t>
            </a:r>
            <a:r>
              <a:rPr lang="en-US" dirty="0"/>
              <a:t/>
            </a:r>
            <a:br>
              <a:rPr lang="en-US" dirty="0"/>
            </a:br>
            <a:endParaRPr lang="en-US" dirty="0"/>
          </a:p>
        </p:txBody>
      </p:sp>
      <p:sp>
        <p:nvSpPr>
          <p:cNvPr id="3" name="Content Placeholder 2"/>
          <p:cNvSpPr>
            <a:spLocks noGrp="1"/>
          </p:cNvSpPr>
          <p:nvPr>
            <p:ph idx="1"/>
          </p:nvPr>
        </p:nvSpPr>
        <p:spPr>
          <a:xfrm>
            <a:off x="152400" y="1676400"/>
            <a:ext cx="8839200" cy="4876800"/>
          </a:xfrm>
        </p:spPr>
        <p:txBody>
          <a:bodyPr>
            <a:normAutofit/>
          </a:bodyPr>
          <a:lstStyle/>
          <a:p>
            <a:r>
              <a:rPr lang="en-US" b="1" dirty="0" smtClean="0"/>
              <a:t>At </a:t>
            </a:r>
            <a:r>
              <a:rPr lang="en-US" b="1" dirty="0"/>
              <a:t>the </a:t>
            </a:r>
            <a:r>
              <a:rPr lang="en-US" b="1" dirty="0" smtClean="0"/>
              <a:t>2012 </a:t>
            </a:r>
            <a:r>
              <a:rPr lang="en-US" b="1" dirty="0" smtClean="0"/>
              <a:t>Health Informatics</a:t>
            </a:r>
            <a:r>
              <a:rPr lang="en-US" b="1" dirty="0" smtClean="0"/>
              <a:t> </a:t>
            </a:r>
            <a:r>
              <a:rPr lang="en-US" b="1" dirty="0"/>
              <a:t>Policy </a:t>
            </a:r>
            <a:r>
              <a:rPr lang="en-US" b="1" dirty="0" smtClean="0"/>
              <a:t>Meeting</a:t>
            </a:r>
            <a:br>
              <a:rPr lang="en-US" b="1" dirty="0" smtClean="0"/>
            </a:br>
            <a:r>
              <a:rPr lang="en-US" b="1" dirty="0" smtClean="0"/>
              <a:t>T</a:t>
            </a:r>
            <a:r>
              <a:rPr lang="en-US" dirty="0" smtClean="0"/>
              <a:t>he </a:t>
            </a:r>
            <a:r>
              <a:rPr lang="en-US" dirty="0"/>
              <a:t>invited “Patient representative” railed </a:t>
            </a:r>
            <a:r>
              <a:rPr lang="en-US" dirty="0" smtClean="0"/>
              <a:t>how </a:t>
            </a:r>
            <a:r>
              <a:rPr lang="en-US" dirty="0"/>
              <a:t>her doctor didn’t </a:t>
            </a:r>
            <a:r>
              <a:rPr lang="en-US" dirty="0" smtClean="0"/>
              <a:t>even know </a:t>
            </a:r>
            <a:r>
              <a:rPr lang="en-US" dirty="0"/>
              <a:t>about the </a:t>
            </a:r>
            <a:r>
              <a:rPr lang="en-US" b="1" dirty="0"/>
              <a:t>statin-antibiotic interaction </a:t>
            </a:r>
            <a:r>
              <a:rPr lang="en-US" dirty="0"/>
              <a:t>that had caused her </a:t>
            </a:r>
            <a:r>
              <a:rPr lang="en-US" dirty="0" smtClean="0"/>
              <a:t>harm.  </a:t>
            </a:r>
          </a:p>
          <a:p>
            <a:r>
              <a:rPr lang="en-US" dirty="0" smtClean="0"/>
              <a:t>50% searching mid-meeting for “</a:t>
            </a:r>
            <a:r>
              <a:rPr lang="en-US" dirty="0"/>
              <a:t>interaction of statin with antibiotic</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41807455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t>
            </a:r>
            <a:endParaRPr lang="en-US" dirty="0"/>
          </a:p>
        </p:txBody>
      </p:sp>
      <p:sp>
        <p:nvSpPr>
          <p:cNvPr id="2" name="Footer Placeholder 1"/>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16228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067800" cy="1143000"/>
          </a:xfrm>
        </p:spPr>
        <p:txBody>
          <a:bodyPr>
            <a:noAutofit/>
          </a:bodyPr>
          <a:lstStyle/>
          <a:p>
            <a:pPr algn="ctr"/>
            <a:r>
              <a:rPr lang="en-US" sz="4400" b="1" i="1" u="sng" dirty="0" smtClean="0"/>
              <a:t>Physician Sensory Overload </a:t>
            </a:r>
            <a:br>
              <a:rPr lang="en-US" sz="4400" b="1" i="1" u="sng" dirty="0" smtClean="0"/>
            </a:br>
            <a:r>
              <a:rPr lang="en-US" sz="4400" b="1" i="1" u="sng" dirty="0" smtClean="0"/>
              <a:t>and Sensory Data Dis-Integration</a:t>
            </a:r>
            <a:endParaRPr lang="en-US" sz="4400" b="1" i="1" u="sng" dirty="0"/>
          </a:p>
        </p:txBody>
      </p:sp>
      <p:sp>
        <p:nvSpPr>
          <p:cNvPr id="3" name="Content Placeholder 2"/>
          <p:cNvSpPr>
            <a:spLocks noGrp="1"/>
          </p:cNvSpPr>
          <p:nvPr>
            <p:ph idx="1"/>
          </p:nvPr>
        </p:nvSpPr>
        <p:spPr>
          <a:xfrm>
            <a:off x="228600" y="2895600"/>
            <a:ext cx="8915400" cy="4800600"/>
          </a:xfrm>
        </p:spPr>
        <p:txBody>
          <a:bodyPr>
            <a:normAutofit/>
          </a:bodyPr>
          <a:lstStyle/>
          <a:p>
            <a:r>
              <a:rPr lang="en-US" dirty="0" smtClean="0"/>
              <a:t>Information overload is already critical </a:t>
            </a:r>
          </a:p>
          <a:p>
            <a:r>
              <a:rPr lang="en-US" dirty="0" smtClean="0"/>
              <a:t>Wearable Sensor data (</a:t>
            </a:r>
            <a:r>
              <a:rPr lang="en-US" dirty="0" err="1"/>
              <a:t>healthIOT</a:t>
            </a:r>
            <a:r>
              <a:rPr lang="en-US" dirty="0" smtClean="0"/>
              <a:t>) is rising exponentially</a:t>
            </a:r>
          </a:p>
          <a:p>
            <a:r>
              <a:rPr lang="en-US" dirty="0"/>
              <a:t>C</a:t>
            </a:r>
            <a:r>
              <a:rPr lang="en-US" dirty="0" smtClean="0"/>
              <a:t>onverting </a:t>
            </a:r>
            <a:r>
              <a:rPr lang="en-US" dirty="0"/>
              <a:t>streams of disparate datatypes into actionable </a:t>
            </a:r>
            <a:r>
              <a:rPr lang="en-US" dirty="0" smtClean="0"/>
              <a:t>info, aka </a:t>
            </a:r>
            <a:r>
              <a:rPr lang="en-US" dirty="0"/>
              <a:t>Clinical Decision </a:t>
            </a:r>
            <a:r>
              <a:rPr lang="en-US" dirty="0" smtClean="0"/>
              <a:t>Support, remains </a:t>
            </a:r>
            <a:r>
              <a:rPr lang="en-US" dirty="0"/>
              <a:t>primitive </a:t>
            </a:r>
          </a:p>
          <a:p>
            <a:r>
              <a:rPr lang="en-US" dirty="0" smtClean="0"/>
              <a:t>Impact:  Stressed doctors, missed opportunities</a:t>
            </a:r>
          </a:p>
        </p:txBody>
      </p:sp>
      <p:sp>
        <p:nvSpPr>
          <p:cNvPr id="4" name="Footer Placeholder 3"/>
          <p:cNvSpPr>
            <a:spLocks noGrp="1"/>
          </p:cNvSpPr>
          <p:nvPr>
            <p:ph type="ftr" sz="quarter" idx="11"/>
          </p:nvPr>
        </p:nvSpPr>
        <p:spPr/>
        <p:txBody>
          <a:bodyPr/>
          <a:lstStyle/>
          <a:p>
            <a:r>
              <a:rPr lang="en-US" dirty="0" smtClean="0"/>
              <a:t>Copyright John Mattison 2014</a:t>
            </a:r>
            <a:endParaRPr lang="en-US" dirty="0"/>
          </a:p>
        </p:txBody>
      </p:sp>
    </p:spTree>
    <p:extLst>
      <p:ext uri="{BB962C8B-B14F-4D97-AF65-F5344CB8AC3E}">
        <p14:creationId xmlns:p14="http://schemas.microsoft.com/office/powerpoint/2010/main" val="42903116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91600" cy="1143000"/>
          </a:xfrm>
        </p:spPr>
        <p:txBody>
          <a:bodyPr>
            <a:noAutofit/>
          </a:bodyPr>
          <a:lstStyle/>
          <a:p>
            <a:pPr algn="ctr"/>
            <a:r>
              <a:rPr lang="en-US" sz="4000" b="1" u="sng" dirty="0"/>
              <a:t>WSJ Article 8/29/14:</a:t>
            </a:r>
            <a:br>
              <a:rPr lang="en-US" sz="4000" b="1" u="sng" dirty="0"/>
            </a:br>
            <a:r>
              <a:rPr lang="en-US" sz="4000" b="1" i="1" u="sng" dirty="0"/>
              <a:t>Why Doctors Are Sick of Their Profession: </a:t>
            </a:r>
            <a:endParaRPr lang="en-US" sz="4000" b="1" u="sng" dirty="0"/>
          </a:p>
        </p:txBody>
      </p:sp>
      <p:sp>
        <p:nvSpPr>
          <p:cNvPr id="3" name="Content Placeholder 2"/>
          <p:cNvSpPr>
            <a:spLocks noGrp="1"/>
          </p:cNvSpPr>
          <p:nvPr>
            <p:ph idx="1"/>
          </p:nvPr>
        </p:nvSpPr>
        <p:spPr>
          <a:xfrm>
            <a:off x="457200" y="2240280"/>
            <a:ext cx="8229600" cy="4389120"/>
          </a:xfrm>
        </p:spPr>
        <p:txBody>
          <a:bodyPr/>
          <a:lstStyle/>
          <a:p>
            <a:pPr marL="0" indent="0">
              <a:buNone/>
            </a:pPr>
            <a:r>
              <a:rPr lang="en-US" sz="2400" i="1" dirty="0" smtClean="0"/>
              <a:t>Same tired descriptions of discontent, </a:t>
            </a:r>
            <a:br>
              <a:rPr lang="en-US" sz="2400" i="1" dirty="0" smtClean="0"/>
            </a:br>
            <a:r>
              <a:rPr lang="en-US" sz="2400" i="1" dirty="0" smtClean="0"/>
              <a:t>BUT no </a:t>
            </a:r>
            <a:r>
              <a:rPr lang="en-US" sz="2400" i="1" dirty="0"/>
              <a:t>mention of </a:t>
            </a:r>
            <a:r>
              <a:rPr lang="en-US" sz="2400" i="1" dirty="0" smtClean="0"/>
              <a:t>the role of information overload.</a:t>
            </a:r>
          </a:p>
          <a:p>
            <a:pPr marL="0" indent="0">
              <a:buNone/>
            </a:pPr>
            <a:r>
              <a:rPr lang="en-US" sz="2400" i="1" dirty="0" smtClean="0"/>
              <a:t>No mention of novel opportunities to cure:</a:t>
            </a:r>
            <a:r>
              <a:rPr lang="en-US" sz="2400" i="1" dirty="0"/>
              <a:t/>
            </a:r>
            <a:br>
              <a:rPr lang="en-US" sz="2400" i="1" dirty="0"/>
            </a:br>
            <a:r>
              <a:rPr lang="en-US" sz="2400" i="1" dirty="0"/>
              <a:t>1) </a:t>
            </a:r>
            <a:r>
              <a:rPr lang="en-US" sz="2400" b="1" i="1" dirty="0"/>
              <a:t>Extracting Signal from Noise</a:t>
            </a:r>
            <a:r>
              <a:rPr lang="en-US" sz="2400" i="1" dirty="0"/>
              <a:t/>
            </a:r>
            <a:br>
              <a:rPr lang="en-US" sz="2400" i="1" dirty="0"/>
            </a:br>
            <a:r>
              <a:rPr lang="en-US" sz="2400" i="1" dirty="0"/>
              <a:t>2) </a:t>
            </a:r>
            <a:r>
              <a:rPr lang="en-US" sz="2400" b="1" dirty="0"/>
              <a:t>Advanced Clinical Decision Support</a:t>
            </a:r>
            <a:br>
              <a:rPr lang="en-US" sz="2400" b="1" dirty="0"/>
            </a:br>
            <a:r>
              <a:rPr lang="en-US" sz="2400" b="1" dirty="0"/>
              <a:t>3) Virtual Care and Self </a:t>
            </a:r>
            <a:r>
              <a:rPr lang="en-US" sz="2400" b="1" dirty="0" smtClean="0"/>
              <a:t>Care</a:t>
            </a:r>
          </a:p>
          <a:p>
            <a:pPr marL="0" indent="0">
              <a:buNone/>
            </a:pPr>
            <a:r>
              <a:rPr lang="en-US" sz="2400" b="1" dirty="0" smtClean="0"/>
              <a:t>4</a:t>
            </a:r>
            <a:r>
              <a:rPr lang="en-US" sz="2400" b="1" dirty="0"/>
              <a:t>) Visualization Tools</a:t>
            </a:r>
            <a:br>
              <a:rPr lang="en-US" sz="2400" b="1" dirty="0"/>
            </a:br>
            <a:r>
              <a:rPr lang="en-US" sz="2400" b="1" dirty="0"/>
              <a:t>5) Activating People in their own health</a:t>
            </a:r>
            <a:br>
              <a:rPr lang="en-US" sz="2400" b="1" dirty="0"/>
            </a:br>
            <a:r>
              <a:rPr lang="en-US" sz="2400" b="1" dirty="0"/>
              <a:t>6) Addressing Social Determinants of Health</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36560439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r>
              <a:rPr lang="en-US" b="1" u="sng" dirty="0" smtClean="0"/>
              <a:t>Exponential Data Tsunami:</a:t>
            </a:r>
            <a:endParaRPr lang="en-US" b="1" u="sng" dirty="0"/>
          </a:p>
        </p:txBody>
      </p:sp>
      <p:sp>
        <p:nvSpPr>
          <p:cNvPr id="3" name="Content Placeholder 2"/>
          <p:cNvSpPr>
            <a:spLocks noGrp="1"/>
          </p:cNvSpPr>
          <p:nvPr>
            <p:ph idx="1"/>
          </p:nvPr>
        </p:nvSpPr>
        <p:spPr>
          <a:xfrm>
            <a:off x="152400" y="838200"/>
            <a:ext cx="8915400" cy="5943600"/>
          </a:xfrm>
        </p:spPr>
        <p:txBody>
          <a:bodyPr>
            <a:normAutofit fontScale="92500" lnSpcReduction="10000"/>
          </a:bodyPr>
          <a:lstStyle/>
          <a:p>
            <a:r>
              <a:rPr lang="en-US" dirty="0" smtClean="0"/>
              <a:t>90</a:t>
            </a:r>
            <a:r>
              <a:rPr lang="en-US" dirty="0" smtClean="0"/>
              <a:t>% of digital data was created in last 2 years</a:t>
            </a:r>
            <a:endParaRPr lang="en-US" dirty="0"/>
          </a:p>
          <a:p>
            <a:r>
              <a:rPr lang="en-US" dirty="0"/>
              <a:t>95% of new </a:t>
            </a:r>
            <a:r>
              <a:rPr lang="en-US" dirty="0" smtClean="0"/>
              <a:t>clinical knowledge </a:t>
            </a:r>
            <a:r>
              <a:rPr lang="en-US" dirty="0"/>
              <a:t>will be generated i</a:t>
            </a:r>
            <a:r>
              <a:rPr lang="en-US" i="1" dirty="0"/>
              <a:t>n </a:t>
            </a:r>
            <a:r>
              <a:rPr lang="en-US" i="1" dirty="0" err="1"/>
              <a:t>silico</a:t>
            </a:r>
            <a:r>
              <a:rPr lang="en-US" i="1" dirty="0"/>
              <a:t> </a:t>
            </a:r>
            <a:r>
              <a:rPr lang="en-US" dirty="0"/>
              <a:t>by 2020, </a:t>
            </a:r>
          </a:p>
          <a:p>
            <a:r>
              <a:rPr lang="en-US" dirty="0" smtClean="0"/>
              <a:t>Emerging data </a:t>
            </a:r>
            <a:r>
              <a:rPr lang="en-US" dirty="0"/>
              <a:t>interrogation </a:t>
            </a:r>
            <a:r>
              <a:rPr lang="en-US" dirty="0" smtClean="0"/>
              <a:t>techniques </a:t>
            </a:r>
            <a:r>
              <a:rPr lang="en-US" dirty="0"/>
              <a:t>infer causality by </a:t>
            </a:r>
            <a:r>
              <a:rPr lang="en-US" dirty="0" smtClean="0"/>
              <a:t>reproducing  results in </a:t>
            </a:r>
            <a:r>
              <a:rPr lang="en-US" dirty="0"/>
              <a:t>different data sets </a:t>
            </a:r>
            <a:r>
              <a:rPr lang="en-US" dirty="0" smtClean="0"/>
              <a:t>and conditions</a:t>
            </a:r>
            <a:r>
              <a:rPr lang="en-US" dirty="0"/>
              <a:t>.</a:t>
            </a:r>
          </a:p>
          <a:p>
            <a:r>
              <a:rPr lang="en-US" dirty="0" smtClean="0"/>
              <a:t>Randomized Clinical Trials (aka traditional clinical research) </a:t>
            </a:r>
            <a:r>
              <a:rPr lang="en-US" dirty="0"/>
              <a:t>will be reserved for </a:t>
            </a:r>
            <a:br>
              <a:rPr lang="en-US" dirty="0"/>
            </a:br>
            <a:r>
              <a:rPr lang="en-US" dirty="0"/>
              <a:t>a) ambiguous inferences of </a:t>
            </a:r>
            <a:r>
              <a:rPr lang="en-US" dirty="0" smtClean="0"/>
              <a:t>causality from correlation</a:t>
            </a:r>
            <a:br>
              <a:rPr lang="en-US" dirty="0" smtClean="0"/>
            </a:br>
            <a:r>
              <a:rPr lang="en-US" dirty="0" smtClean="0"/>
              <a:t>b</a:t>
            </a:r>
            <a:r>
              <a:rPr lang="en-US" dirty="0"/>
              <a:t>) critical conclusions with more than one viable </a:t>
            </a:r>
            <a:r>
              <a:rPr lang="en-US" dirty="0" smtClean="0"/>
              <a:t>option</a:t>
            </a:r>
            <a:br>
              <a:rPr lang="en-US" dirty="0" smtClean="0"/>
            </a:br>
            <a:r>
              <a:rPr lang="en-US" dirty="0" smtClean="0"/>
              <a:t>c</a:t>
            </a:r>
            <a:r>
              <a:rPr lang="en-US" dirty="0"/>
              <a:t>)  controlled long term trials</a:t>
            </a:r>
          </a:p>
          <a:p>
            <a:r>
              <a:rPr lang="en-US" dirty="0" err="1"/>
              <a:t>Omics</a:t>
            </a:r>
            <a:r>
              <a:rPr lang="en-US" dirty="0"/>
              <a:t> (genomics, </a:t>
            </a:r>
            <a:r>
              <a:rPr lang="en-US" dirty="0" err="1"/>
              <a:t>transcriptomics</a:t>
            </a:r>
            <a:r>
              <a:rPr lang="en-US" dirty="0"/>
              <a:t>, proteomics, </a:t>
            </a:r>
            <a:r>
              <a:rPr lang="en-US" dirty="0" err="1"/>
              <a:t>lipidomics</a:t>
            </a:r>
            <a:r>
              <a:rPr lang="en-US" dirty="0"/>
              <a:t> </a:t>
            </a:r>
            <a:r>
              <a:rPr lang="en-US" dirty="0" err="1"/>
              <a:t>reactomics</a:t>
            </a:r>
            <a:r>
              <a:rPr lang="en-US" dirty="0"/>
              <a:t>, metabolomics, </a:t>
            </a:r>
            <a:r>
              <a:rPr lang="en-US" dirty="0" err="1"/>
              <a:t>exposomics</a:t>
            </a:r>
            <a:r>
              <a:rPr lang="en-US" dirty="0"/>
              <a:t>, </a:t>
            </a:r>
            <a:r>
              <a:rPr lang="en-US" dirty="0" err="1"/>
              <a:t>socialomics</a:t>
            </a:r>
            <a:r>
              <a:rPr lang="en-US" dirty="0"/>
              <a:t>, wearable sensor </a:t>
            </a:r>
            <a:r>
              <a:rPr lang="en-US" dirty="0" err="1"/>
              <a:t>omics</a:t>
            </a:r>
            <a:r>
              <a:rPr lang="en-US" dirty="0"/>
              <a:t>) 10X in 5yrs, 100X in 10yrs (GA4GH)</a:t>
            </a:r>
          </a:p>
          <a:p>
            <a:r>
              <a:rPr lang="en-US" dirty="0" err="1" smtClean="0"/>
              <a:t>Microbiomics</a:t>
            </a:r>
            <a:r>
              <a:rPr lang="en-US" dirty="0" smtClean="0"/>
              <a:t> </a:t>
            </a:r>
            <a:r>
              <a:rPr lang="en-US" dirty="0"/>
              <a:t>10X, 100X, 100 diseases, C. </a:t>
            </a:r>
            <a:r>
              <a:rPr lang="en-US" dirty="0" err="1"/>
              <a:t>dif</a:t>
            </a:r>
            <a:r>
              <a:rPr lang="en-US" dirty="0"/>
              <a:t>, C-sections</a:t>
            </a:r>
          </a:p>
          <a:p>
            <a:r>
              <a:rPr lang="en-US" dirty="0" smtClean="0"/>
              <a:t>Healthcare IOT and wearable sensor data will generate massive streams of dynamic data</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662416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Autofit/>
          </a:bodyPr>
          <a:lstStyle/>
          <a:p>
            <a:pPr algn="ctr"/>
            <a:r>
              <a:rPr lang="en-US" sz="3200" b="1" u="sng" dirty="0" err="1" smtClean="0"/>
              <a:t>Exponentiality</a:t>
            </a:r>
            <a:r>
              <a:rPr lang="en-US" sz="3200" b="1" u="sng" dirty="0" smtClean="0"/>
              <a:t> </a:t>
            </a:r>
            <a:r>
              <a:rPr lang="en-US" sz="3200" b="1" u="sng" dirty="0" smtClean="0"/>
              <a:t>and the Healthcare Plecosystem:</a:t>
            </a:r>
            <a:br>
              <a:rPr lang="en-US" sz="3200" b="1" u="sng" dirty="0" smtClean="0"/>
            </a:br>
            <a:endParaRPr lang="en-US" sz="3200" b="1" u="sng" dirty="0"/>
          </a:p>
        </p:txBody>
      </p:sp>
      <p:sp>
        <p:nvSpPr>
          <p:cNvPr id="3" name="Content Placeholder 2"/>
          <p:cNvSpPr>
            <a:spLocks noGrp="1"/>
          </p:cNvSpPr>
          <p:nvPr>
            <p:ph idx="1"/>
          </p:nvPr>
        </p:nvSpPr>
        <p:spPr>
          <a:xfrm>
            <a:off x="-25400" y="762000"/>
            <a:ext cx="9296400" cy="5791200"/>
          </a:xfrm>
        </p:spPr>
        <p:txBody>
          <a:bodyPr>
            <a:noAutofit/>
          </a:bodyPr>
          <a:lstStyle/>
          <a:p>
            <a:pPr marL="514350" lvl="0" indent="-514350">
              <a:buFont typeface="+mj-lt"/>
              <a:buAutoNum type="arabicPeriod"/>
            </a:pPr>
            <a:r>
              <a:rPr lang="en-US" sz="1900" dirty="0" smtClean="0"/>
              <a:t>I</a:t>
            </a:r>
            <a:r>
              <a:rPr lang="en-US" sz="1900" b="1" dirty="0" smtClean="0"/>
              <a:t>nternet</a:t>
            </a:r>
            <a:r>
              <a:rPr lang="en-US" sz="1900" dirty="0" smtClean="0"/>
              <a:t> and </a:t>
            </a:r>
            <a:r>
              <a:rPr lang="en-US" sz="1900" b="1" dirty="0" smtClean="0"/>
              <a:t>cloud</a:t>
            </a:r>
            <a:r>
              <a:rPr lang="en-US" sz="1900" dirty="0" smtClean="0"/>
              <a:t> provide </a:t>
            </a:r>
            <a:r>
              <a:rPr lang="en-US" sz="1900" dirty="0"/>
              <a:t>connectivity to every corner of the globe.</a:t>
            </a:r>
          </a:p>
          <a:p>
            <a:pPr marL="514350" lvl="0" indent="-514350">
              <a:buFont typeface="+mj-lt"/>
              <a:buAutoNum type="arabicPeriod"/>
            </a:pPr>
            <a:r>
              <a:rPr lang="en-US" sz="1900" dirty="0"/>
              <a:t>S</a:t>
            </a:r>
            <a:r>
              <a:rPr lang="en-US" sz="1900" b="1" dirty="0" smtClean="0"/>
              <a:t>martphone </a:t>
            </a:r>
            <a:r>
              <a:rPr lang="en-US" sz="1900" dirty="0" smtClean="0"/>
              <a:t>with video </a:t>
            </a:r>
            <a:r>
              <a:rPr lang="en-US" sz="1900" dirty="0" err="1" smtClean="0"/>
              <a:t>dialtone</a:t>
            </a:r>
            <a:r>
              <a:rPr lang="en-US" sz="1900" dirty="0" smtClean="0"/>
              <a:t>  and Modality Steering:  Stationary!!!</a:t>
            </a:r>
          </a:p>
          <a:p>
            <a:pPr marL="514350" lvl="0" indent="-514350">
              <a:buFont typeface="+mj-lt"/>
              <a:buAutoNum type="arabicPeriod"/>
            </a:pPr>
            <a:r>
              <a:rPr lang="en-US" sz="1900" b="1" dirty="0" err="1" smtClean="0"/>
              <a:t>Socialome</a:t>
            </a:r>
            <a:r>
              <a:rPr lang="en-US" sz="1900" b="1" dirty="0" smtClean="0"/>
              <a:t>:  </a:t>
            </a:r>
            <a:r>
              <a:rPr lang="en-US" sz="1900" dirty="0" smtClean="0"/>
              <a:t>The Digital data harvested for health and wellness</a:t>
            </a:r>
            <a:endParaRPr lang="en-US" sz="1900" dirty="0"/>
          </a:p>
          <a:p>
            <a:pPr marL="514350" lvl="0" indent="-514350">
              <a:buFont typeface="+mj-lt"/>
              <a:buAutoNum type="arabicPeriod"/>
            </a:pPr>
            <a:r>
              <a:rPr lang="en-US" sz="1900" b="1" dirty="0" smtClean="0"/>
              <a:t>IOT and Quantified </a:t>
            </a:r>
            <a:r>
              <a:rPr lang="en-US" sz="1900" b="1" dirty="0" smtClean="0"/>
              <a:t>Self:  </a:t>
            </a:r>
            <a:r>
              <a:rPr lang="en-US" sz="1900" dirty="0" smtClean="0"/>
              <a:t>Non</a:t>
            </a:r>
            <a:r>
              <a:rPr lang="en-US" sz="1900" dirty="0"/>
              <a:t>-invasive biometric </a:t>
            </a:r>
            <a:r>
              <a:rPr lang="en-US" sz="1900" dirty="0" smtClean="0"/>
              <a:t>sensing, </a:t>
            </a:r>
            <a:r>
              <a:rPr lang="en-US" sz="1900" dirty="0" err="1" smtClean="0"/>
              <a:t>Tricorder</a:t>
            </a:r>
            <a:r>
              <a:rPr lang="en-US" sz="1900" dirty="0" smtClean="0"/>
              <a:t>, </a:t>
            </a:r>
            <a:r>
              <a:rPr lang="en-US" sz="1900" dirty="0" err="1" smtClean="0"/>
              <a:t>wearables</a:t>
            </a:r>
            <a:r>
              <a:rPr lang="en-US" sz="1900" b="1" dirty="0"/>
              <a:t/>
            </a:r>
            <a:br>
              <a:rPr lang="en-US" sz="1900" b="1" dirty="0"/>
            </a:br>
            <a:r>
              <a:rPr lang="en-US" sz="1900" b="1" dirty="0" smtClean="0"/>
              <a:t>E</a:t>
            </a:r>
            <a:r>
              <a:rPr lang="en-US" sz="1900" dirty="0" smtClean="0"/>
              <a:t>nhance </a:t>
            </a:r>
            <a:r>
              <a:rPr lang="en-US" sz="1900" dirty="0"/>
              <a:t>our capacity to understand what is important, and support behavioral models to initiate, motivate, and sustain healthy behaviors at the individual </a:t>
            </a:r>
            <a:r>
              <a:rPr lang="en-US" sz="1900" dirty="0" smtClean="0"/>
              <a:t>level</a:t>
            </a:r>
            <a:br>
              <a:rPr lang="en-US" sz="1900" dirty="0" smtClean="0"/>
            </a:br>
            <a:r>
              <a:rPr lang="en-US" sz="1900" dirty="0" smtClean="0"/>
              <a:t>KEY VARIANT:  Quantified Pedigree (context is king)</a:t>
            </a:r>
          </a:p>
          <a:p>
            <a:pPr marL="514350" lvl="0" indent="-514350">
              <a:buFont typeface="+mj-lt"/>
              <a:buAutoNum type="arabicPeriod"/>
            </a:pPr>
            <a:r>
              <a:rPr lang="en-US" sz="1900" b="1" dirty="0" err="1" smtClean="0"/>
              <a:t>Exposome</a:t>
            </a:r>
            <a:r>
              <a:rPr lang="en-US" sz="1900" b="1" dirty="0" smtClean="0"/>
              <a:t>:  </a:t>
            </a:r>
            <a:r>
              <a:rPr lang="en-US" sz="1900" dirty="0" smtClean="0"/>
              <a:t>Pervasive </a:t>
            </a:r>
            <a:r>
              <a:rPr lang="en-US" sz="1900" dirty="0"/>
              <a:t>environmental </a:t>
            </a:r>
            <a:r>
              <a:rPr lang="en-US" sz="1900" dirty="0" smtClean="0"/>
              <a:t>sensing </a:t>
            </a:r>
            <a:r>
              <a:rPr lang="en-US" sz="1900" dirty="0"/>
              <a:t>will bring new knowledge to public policy decisions about creating a healthier physical environment, and </a:t>
            </a:r>
            <a:endParaRPr lang="en-US" sz="1900" dirty="0" smtClean="0"/>
          </a:p>
          <a:p>
            <a:pPr marL="514350" lvl="0" indent="-514350">
              <a:buFont typeface="+mj-lt"/>
              <a:buAutoNum type="arabicPeriod"/>
            </a:pPr>
            <a:r>
              <a:rPr lang="en-US" sz="1900" b="1" dirty="0" smtClean="0"/>
              <a:t>$1000 genome </a:t>
            </a:r>
            <a:r>
              <a:rPr lang="en-US" sz="1900" dirty="0" smtClean="0"/>
              <a:t>(</a:t>
            </a:r>
            <a:r>
              <a:rPr lang="en-US" sz="1900" dirty="0"/>
              <a:t>genome, </a:t>
            </a:r>
            <a:r>
              <a:rPr lang="en-US" sz="1900" dirty="0" err="1"/>
              <a:t>microbiome</a:t>
            </a:r>
            <a:r>
              <a:rPr lang="en-US" sz="1900" dirty="0"/>
              <a:t>, </a:t>
            </a:r>
            <a:r>
              <a:rPr lang="en-US" sz="1900" dirty="0" err="1"/>
              <a:t>transcriptome</a:t>
            </a:r>
            <a:r>
              <a:rPr lang="en-US" sz="1900" dirty="0"/>
              <a:t>, </a:t>
            </a:r>
            <a:r>
              <a:rPr lang="en-US" sz="1900" dirty="0" err="1"/>
              <a:t>lipidome</a:t>
            </a:r>
            <a:r>
              <a:rPr lang="en-US" sz="1900" dirty="0"/>
              <a:t>, proteome, </a:t>
            </a:r>
            <a:r>
              <a:rPr lang="en-US" sz="1900" dirty="0" err="1"/>
              <a:t>metabolome</a:t>
            </a:r>
            <a:r>
              <a:rPr lang="en-US" sz="1900" dirty="0"/>
              <a:t>, </a:t>
            </a:r>
            <a:r>
              <a:rPr lang="en-US" sz="1900" dirty="0" err="1" smtClean="0"/>
              <a:t>multiome</a:t>
            </a:r>
            <a:r>
              <a:rPr lang="en-US" sz="1900" dirty="0" smtClean="0"/>
              <a:t>/</a:t>
            </a:r>
            <a:r>
              <a:rPr lang="en-US" sz="1900" dirty="0" err="1" smtClean="0"/>
              <a:t>panarome</a:t>
            </a:r>
            <a:r>
              <a:rPr lang="en-US" sz="1900" dirty="0" smtClean="0"/>
              <a:t>)  Stem Cell and Genetic </a:t>
            </a:r>
            <a:r>
              <a:rPr lang="en-US" sz="1900" dirty="0" err="1" smtClean="0"/>
              <a:t>Tx</a:t>
            </a:r>
            <a:r>
              <a:rPr lang="en-US" sz="1900" dirty="0" smtClean="0"/>
              <a:t> (2000+ trials)</a:t>
            </a:r>
            <a:endParaRPr lang="en-US" sz="1900" dirty="0"/>
          </a:p>
          <a:p>
            <a:pPr marL="514350" lvl="0" indent="-514350">
              <a:buFont typeface="+mj-lt"/>
              <a:buAutoNum type="arabicPeriod"/>
            </a:pPr>
            <a:r>
              <a:rPr lang="en-US" sz="1900" b="1" dirty="0" smtClean="0"/>
              <a:t>EHR data:  </a:t>
            </a:r>
            <a:r>
              <a:rPr lang="en-US" sz="1900" dirty="0" smtClean="0"/>
              <a:t>exponential growth of </a:t>
            </a:r>
            <a:r>
              <a:rPr lang="en-US" sz="1900" dirty="0" err="1" smtClean="0"/>
              <a:t>phenome</a:t>
            </a:r>
            <a:r>
              <a:rPr lang="en-US" sz="1900" b="1" dirty="0" smtClean="0"/>
              <a:t> </a:t>
            </a:r>
            <a:r>
              <a:rPr lang="en-US" sz="1900" dirty="0"/>
              <a:t>from Electronic Health Records</a:t>
            </a:r>
          </a:p>
          <a:p>
            <a:pPr marL="514350" lvl="0" indent="-514350">
              <a:buFont typeface="+mj-lt"/>
              <a:buAutoNum type="arabicPeriod"/>
            </a:pPr>
            <a:r>
              <a:rPr lang="en-US" sz="1900" b="1" dirty="0" smtClean="0"/>
              <a:t>Predictive </a:t>
            </a:r>
            <a:r>
              <a:rPr lang="en-US" sz="1900" b="1" dirty="0"/>
              <a:t>A</a:t>
            </a:r>
            <a:r>
              <a:rPr lang="en-US" sz="1900" b="1" dirty="0" smtClean="0"/>
              <a:t>nalytics </a:t>
            </a:r>
            <a:r>
              <a:rPr lang="en-US" sz="1900" dirty="0" smtClean="0"/>
              <a:t>(Machine learning, AI, and Visualization</a:t>
            </a:r>
            <a:r>
              <a:rPr lang="en-US" sz="1900" dirty="0" smtClean="0"/>
              <a:t>)</a:t>
            </a:r>
          </a:p>
          <a:p>
            <a:pPr marL="514350" lvl="0" indent="-514350">
              <a:buFont typeface="+mj-lt"/>
              <a:buAutoNum type="arabicPeriod"/>
            </a:pPr>
            <a:r>
              <a:rPr lang="en-US" sz="1900" b="1" dirty="0" smtClean="0"/>
              <a:t>Persuasive </a:t>
            </a:r>
            <a:r>
              <a:rPr lang="en-US" sz="1900" b="1" dirty="0" smtClean="0"/>
              <a:t>Technologies:  </a:t>
            </a:r>
            <a:r>
              <a:rPr lang="en-US" sz="1900" dirty="0" smtClean="0"/>
              <a:t>Behavioral </a:t>
            </a:r>
            <a:r>
              <a:rPr lang="en-US" sz="1900" dirty="0"/>
              <a:t>and </a:t>
            </a:r>
            <a:r>
              <a:rPr lang="en-US" sz="1900" dirty="0" smtClean="0"/>
              <a:t>motivational </a:t>
            </a:r>
            <a:r>
              <a:rPr lang="en-US" sz="1900" dirty="0"/>
              <a:t>sciences </a:t>
            </a:r>
            <a:r>
              <a:rPr lang="en-US" sz="1900" dirty="0" smtClean="0"/>
              <a:t> </a:t>
            </a:r>
            <a:endParaRPr lang="en-US" sz="1900" dirty="0"/>
          </a:p>
          <a:p>
            <a:pPr marL="514350" lvl="0" indent="-514350">
              <a:buFont typeface="+mj-lt"/>
              <a:buAutoNum type="arabicPeriod"/>
            </a:pPr>
            <a:r>
              <a:rPr lang="en-US" sz="1900" b="1" dirty="0" smtClean="0"/>
              <a:t>Avatars, AI, Robotics, Heads-up displays, 3D </a:t>
            </a:r>
            <a:r>
              <a:rPr lang="en-US" sz="1900" b="1" dirty="0" smtClean="0"/>
              <a:t>printing, Augmented Reality:</a:t>
            </a:r>
            <a:r>
              <a:rPr lang="en-US" sz="1900" dirty="0" smtClean="0"/>
              <a:t> </a:t>
            </a:r>
            <a:r>
              <a:rPr lang="en-US" sz="1900" dirty="0" smtClean="0"/>
              <a:t>increasingly </a:t>
            </a:r>
            <a:r>
              <a:rPr lang="en-US" sz="1900" dirty="0"/>
              <a:t>broker the </a:t>
            </a:r>
            <a:r>
              <a:rPr lang="en-US" sz="1900" dirty="0" smtClean="0"/>
              <a:t>PERSONALIZED digital </a:t>
            </a:r>
            <a:r>
              <a:rPr lang="en-US" sz="1900" dirty="0"/>
              <a:t>relationships between individual people and </a:t>
            </a:r>
            <a:r>
              <a:rPr lang="en-US" sz="1900" dirty="0" smtClean="0"/>
              <a:t>their world. </a:t>
            </a:r>
            <a:endParaRPr lang="en-US" sz="1900"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783410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u="sng" dirty="0" smtClean="0"/>
              <a:t>Quantified Self Movement</a:t>
            </a:r>
            <a:r>
              <a:rPr lang="en-US" dirty="0" smtClean="0"/>
              <a:t>	</a:t>
            </a:r>
            <a:endParaRPr lang="en-US" dirty="0"/>
          </a:p>
        </p:txBody>
      </p:sp>
      <p:sp>
        <p:nvSpPr>
          <p:cNvPr id="3" name="Content Placeholder 2"/>
          <p:cNvSpPr>
            <a:spLocks noGrp="1"/>
          </p:cNvSpPr>
          <p:nvPr>
            <p:ph idx="1"/>
          </p:nvPr>
        </p:nvSpPr>
        <p:spPr>
          <a:xfrm>
            <a:off x="228600" y="1066800"/>
            <a:ext cx="8763000" cy="5410200"/>
          </a:xfrm>
        </p:spPr>
        <p:txBody>
          <a:bodyPr>
            <a:normAutofit fontScale="85000" lnSpcReduction="10000"/>
          </a:bodyPr>
          <a:lstStyle/>
          <a:p>
            <a:pPr marL="514350" indent="-514350">
              <a:buFont typeface="+mj-lt"/>
              <a:buAutoNum type="arabicPeriod"/>
            </a:pPr>
            <a:r>
              <a:rPr lang="en-US" dirty="0" smtClean="0"/>
              <a:t>Larry </a:t>
            </a:r>
            <a:r>
              <a:rPr lang="en-US" dirty="0" err="1" smtClean="0"/>
              <a:t>Smarr</a:t>
            </a:r>
            <a:r>
              <a:rPr lang="en-US" dirty="0" smtClean="0"/>
              <a:t>, UCSD CalIT2—KP Collaboration</a:t>
            </a:r>
            <a:br>
              <a:rPr lang="en-US" dirty="0" smtClean="0"/>
            </a:br>
            <a:r>
              <a:rPr lang="en-US" dirty="0" smtClean="0"/>
              <a:t>	--</a:t>
            </a:r>
            <a:r>
              <a:rPr lang="en-US" dirty="0" err="1" smtClean="0"/>
              <a:t>Multiomics</a:t>
            </a:r>
            <a:r>
              <a:rPr lang="en-US" dirty="0" smtClean="0"/>
              <a:t>, </a:t>
            </a:r>
            <a:r>
              <a:rPr lang="en-US" dirty="0" err="1" smtClean="0"/>
              <a:t>Exposome</a:t>
            </a:r>
            <a:r>
              <a:rPr lang="en-US" dirty="0" smtClean="0"/>
              <a:t>, </a:t>
            </a:r>
            <a:r>
              <a:rPr lang="en-US" dirty="0" err="1" smtClean="0"/>
              <a:t>Phenome</a:t>
            </a:r>
            <a:r>
              <a:rPr lang="en-US" dirty="0" smtClean="0"/>
              <a:t>, </a:t>
            </a:r>
            <a:r>
              <a:rPr lang="en-US" dirty="0" err="1" smtClean="0"/>
              <a:t>Socialome</a:t>
            </a:r>
            <a:r>
              <a:rPr lang="en-US" dirty="0" smtClean="0"/>
              <a:t>, Visualization</a:t>
            </a:r>
          </a:p>
          <a:p>
            <a:pPr marL="514350" indent="-514350">
              <a:buFont typeface="+mj-lt"/>
              <a:buAutoNum type="arabicPeriod"/>
            </a:pPr>
            <a:r>
              <a:rPr lang="en-US" dirty="0" smtClean="0"/>
              <a:t>Mike Snyder, Stanford, </a:t>
            </a:r>
            <a:r>
              <a:rPr lang="en-US" dirty="0" err="1" smtClean="0"/>
              <a:t>iPOP</a:t>
            </a:r>
            <a:r>
              <a:rPr lang="en-US" dirty="0" smtClean="0"/>
              <a:t> study (earlier work of George Church)</a:t>
            </a:r>
          </a:p>
          <a:p>
            <a:pPr marL="514350" indent="-514350">
              <a:buFont typeface="+mj-lt"/>
              <a:buAutoNum type="arabicPeriod"/>
            </a:pPr>
            <a:r>
              <a:rPr lang="en-US" dirty="0"/>
              <a:t>Jessica Richman:  </a:t>
            </a:r>
            <a:r>
              <a:rPr lang="en-US" dirty="0" err="1"/>
              <a:t>UBIOme</a:t>
            </a:r>
            <a:r>
              <a:rPr lang="en-US" dirty="0"/>
              <a:t>:  citizen science and the </a:t>
            </a:r>
            <a:r>
              <a:rPr lang="en-US" dirty="0" err="1"/>
              <a:t>MicroBiome</a:t>
            </a:r>
            <a:r>
              <a:rPr lang="en-US" dirty="0"/>
              <a:t>/</a:t>
            </a:r>
            <a:r>
              <a:rPr lang="en-US" dirty="0" err="1"/>
              <a:t>Microbiomics</a:t>
            </a:r>
            <a:r>
              <a:rPr lang="en-US" dirty="0"/>
              <a:t>, aka </a:t>
            </a:r>
            <a:r>
              <a:rPr lang="en-US" dirty="0" err="1"/>
              <a:t>metagenomics</a:t>
            </a:r>
            <a:r>
              <a:rPr lang="en-US" dirty="0"/>
              <a:t>:  </a:t>
            </a:r>
            <a:endParaRPr lang="en-US" dirty="0" smtClean="0"/>
          </a:p>
          <a:p>
            <a:pPr marL="514350" indent="-514350">
              <a:buFont typeface="+mj-lt"/>
              <a:buAutoNum type="arabicPeriod"/>
            </a:pPr>
            <a:r>
              <a:rPr lang="en-US" dirty="0" smtClean="0"/>
              <a:t>Linda </a:t>
            </a:r>
            <a:r>
              <a:rPr lang="en-US" dirty="0" err="1" smtClean="0"/>
              <a:t>Avey</a:t>
            </a:r>
            <a:r>
              <a:rPr lang="en-US" dirty="0" smtClean="0"/>
              <a:t>, Curiosity</a:t>
            </a:r>
          </a:p>
          <a:p>
            <a:pPr marL="514350" indent="-514350">
              <a:buFont typeface="+mj-lt"/>
              <a:buAutoNum type="arabicPeriod"/>
            </a:pPr>
            <a:r>
              <a:rPr lang="en-US" dirty="0" smtClean="0"/>
              <a:t>PGHD TEP:  Painful process of paradigm shift</a:t>
            </a:r>
          </a:p>
          <a:p>
            <a:pPr marL="514350" indent="-514350">
              <a:buFont typeface="+mj-lt"/>
              <a:buAutoNum type="arabicPeriod"/>
            </a:pPr>
            <a:r>
              <a:rPr lang="en-US" dirty="0" smtClean="0"/>
              <a:t>23&amp;me:  ‘meet your family’:  imminent crisis on discovery of biologic parents, sibs</a:t>
            </a:r>
          </a:p>
          <a:p>
            <a:pPr marL="514350" indent="-514350">
              <a:buFont typeface="+mj-lt"/>
              <a:buAutoNum type="arabicPeriod"/>
            </a:pPr>
            <a:r>
              <a:rPr lang="en-US" dirty="0"/>
              <a:t>**</a:t>
            </a:r>
            <a:r>
              <a:rPr lang="en-US" dirty="0" err="1"/>
              <a:t>EasyDNA</a:t>
            </a:r>
            <a:r>
              <a:rPr lang="en-US" dirty="0"/>
              <a:t>:  “Who’s your daddy?”  20-25%   9/11 and Katrina</a:t>
            </a:r>
          </a:p>
          <a:p>
            <a:pPr marL="514350" indent="-514350">
              <a:buFont typeface="+mj-lt"/>
              <a:buAutoNum type="arabicPeriod"/>
            </a:pPr>
            <a:r>
              <a:rPr lang="en-US" dirty="0" smtClean="0"/>
              <a:t>**</a:t>
            </a:r>
            <a:r>
              <a:rPr lang="en-US" dirty="0" err="1" smtClean="0"/>
              <a:t>Sneakpeeks</a:t>
            </a:r>
            <a:r>
              <a:rPr lang="en-US" dirty="0" smtClean="0"/>
              <a:t>:  sperm donor selection:  founder’s friction</a:t>
            </a:r>
          </a:p>
          <a:p>
            <a:pPr marL="514350" indent="-514350">
              <a:buFont typeface="+mj-lt"/>
              <a:buAutoNum type="arabicPeriod"/>
            </a:pPr>
            <a:r>
              <a:rPr lang="en-US" dirty="0" smtClean="0"/>
              <a:t>**Persistent value of Data and sustainability:  </a:t>
            </a:r>
            <a:r>
              <a:rPr lang="en-US" dirty="0" err="1" smtClean="0"/>
              <a:t>Mattison’s</a:t>
            </a:r>
            <a:r>
              <a:rPr lang="en-US" dirty="0" smtClean="0"/>
              <a:t> Principle</a:t>
            </a:r>
          </a:p>
          <a:p>
            <a:pPr marL="514350" indent="-514350">
              <a:buFont typeface="+mj-lt"/>
              <a:buAutoNum type="arabicPeriod"/>
            </a:pPr>
            <a:r>
              <a:rPr lang="en-US" dirty="0" smtClean="0"/>
              <a:t>**Privacy implications:  HIMSS Privacy book, Web Genomics</a:t>
            </a:r>
            <a:endParaRPr lang="en-US" dirty="0"/>
          </a:p>
          <a:p>
            <a:pPr marL="514350" indent="-514350">
              <a:buFont typeface="+mj-lt"/>
              <a:buAutoNum type="arabicPeriod"/>
            </a:pPr>
            <a:r>
              <a:rPr lang="en-US" dirty="0" smtClean="0"/>
              <a:t>**Open </a:t>
            </a:r>
            <a:r>
              <a:rPr lang="en-US" dirty="0" err="1" smtClean="0"/>
              <a:t>mHealth</a:t>
            </a:r>
            <a:r>
              <a:rPr lang="en-US" dirty="0" smtClean="0"/>
              <a:t> and Catalyst Initiative:  </a:t>
            </a:r>
            <a:r>
              <a:rPr lang="en-US" dirty="0" err="1" smtClean="0"/>
              <a:t>Sensemaking</a:t>
            </a: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Copyright John Mattison 2014</a:t>
            </a:r>
            <a:endParaRPr lang="en-US" dirty="0"/>
          </a:p>
        </p:txBody>
      </p:sp>
    </p:spTree>
    <p:extLst>
      <p:ext uri="{BB962C8B-B14F-4D97-AF65-F5344CB8AC3E}">
        <p14:creationId xmlns:p14="http://schemas.microsoft.com/office/powerpoint/2010/main" val="2837292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203293</TotalTime>
  <Words>1621</Words>
  <Application>Microsoft Macintosh PowerPoint</Application>
  <PresentationFormat>On-screen Show (4:3)</PresentationFormat>
  <Paragraphs>298</Paragraphs>
  <Slides>40</Slides>
  <Notes>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Flow</vt:lpstr>
      <vt:lpstr>Office Theme</vt:lpstr>
      <vt:lpstr>PowerPoint Presentation</vt:lpstr>
      <vt:lpstr>Survey </vt:lpstr>
      <vt:lpstr>Exponentiality, The SCIFI Generation And Implications for Healthcare</vt:lpstr>
      <vt:lpstr>Constraints of Your Doctor’s Brain: </vt:lpstr>
      <vt:lpstr>Physician Sensory Overload  and Sensory Data Dis-Integration</vt:lpstr>
      <vt:lpstr>WSJ Article 8/29/14: Why Doctors Are Sick of Their Profession: </vt:lpstr>
      <vt:lpstr>Exponential Data Tsunami:</vt:lpstr>
      <vt:lpstr>Exponentiality and the Healthcare Plecosystem: </vt:lpstr>
      <vt:lpstr>Quantified Self Movement </vt:lpstr>
      <vt:lpstr>Larry Smarr, The Microbiome, and Health HPC To Analyze Human Microbiome Complexity</vt:lpstr>
      <vt:lpstr>The Intuitively Geometric vs.  Non-intuitive Exponential Experience</vt:lpstr>
      <vt:lpstr>Where is Healthcare IOT in  The Gartner Hype Cycle? </vt:lpstr>
      <vt:lpstr>Emerging Data Sources/News</vt:lpstr>
      <vt:lpstr>Five Generic Filters for IOT (and other data)  Extricate Signal from Noise and  Escalate from Machine to Human </vt:lpstr>
      <vt:lpstr>Topology of the SENSOR Avalanche First Mile of 3,682 Connected Devices</vt:lpstr>
      <vt:lpstr>What We Need From Sensor Device Manufacturers </vt:lpstr>
      <vt:lpstr>What We Need From Sensor Device Manufacturers</vt:lpstr>
      <vt:lpstr>FDA and 23&amp;me: </vt:lpstr>
      <vt:lpstr>Battle between Eutopianists vs. Dystopianists: </vt:lpstr>
      <vt:lpstr>Big Opportunities to create:  Behavioral Symphony of Wellness &amp; Creative Reconstruction of Healthcare</vt:lpstr>
      <vt:lpstr>Opportunity #1:   Embrace the Whole Person with a  Behavioral Symphony of Wellness</vt:lpstr>
      <vt:lpstr>Opportunity #2: Community Centric Health and Wellness Compassionate Reallocation: Harvesting Compassionate Excess </vt:lpstr>
      <vt:lpstr>Opportunity #3:   Applying Evidence Based Discipline and Positive Deviance  to Compassionate Action</vt:lpstr>
      <vt:lpstr>Opportunity #4: Privacy vs. Reciprocal Transparency </vt:lpstr>
      <vt:lpstr>PowerPoint Presentation</vt:lpstr>
      <vt:lpstr>Six Dimensions in the  Management of Personal Data</vt:lpstr>
      <vt:lpstr>Role of Pervasive Sensing</vt:lpstr>
      <vt:lpstr>How will the Digital IOT World Shape the Future of Human Evolution?</vt:lpstr>
      <vt:lpstr>Homo Metricus:   embedded sensor loops</vt:lpstr>
      <vt:lpstr>PowerPoint Presentation</vt:lpstr>
      <vt:lpstr>PowerPoint Presentation</vt:lpstr>
      <vt:lpstr>PowerPoint Presentation</vt:lpstr>
      <vt:lpstr>Visualization Tools to Support  Three Conversations</vt:lpstr>
      <vt:lpstr>Using mHealth, Sensors, Big Data, Avatars to Humanize Experience</vt:lpstr>
      <vt:lpstr>Avatars</vt:lpstr>
      <vt:lpstr>Privacy vs Reciprocal Transparency</vt:lpstr>
      <vt:lpstr>The New Healer  (Avatar Augmented)</vt:lpstr>
      <vt:lpstr>PowerPoint Presentation</vt:lpstr>
      <vt:lpstr>Hubert Humphrey at HHS</vt:lpstr>
      <vt:lpstr>Questions </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 2011:   Where’s the Signal Amidst the Noise?</dc:title>
  <dc:creator>john everett mattison</dc:creator>
  <cp:lastModifiedBy>John Mattison</cp:lastModifiedBy>
  <cp:revision>969</cp:revision>
  <cp:lastPrinted>2014-07-25T18:47:24Z</cp:lastPrinted>
  <dcterms:created xsi:type="dcterms:W3CDTF">2011-08-11T04:17:16Z</dcterms:created>
  <dcterms:modified xsi:type="dcterms:W3CDTF">2014-09-04T18:33:49Z</dcterms:modified>
</cp:coreProperties>
</file>